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2"/>
  </p:notesMasterIdLst>
  <p:handoutMasterIdLst>
    <p:handoutMasterId r:id="rId128"/>
  </p:handoutMasterIdLst>
  <p:sldIdLst>
    <p:sldId id="264" r:id="rId3"/>
    <p:sldId id="265" r:id="rId4"/>
    <p:sldId id="269" r:id="rId5"/>
    <p:sldId id="271" r:id="rId6"/>
    <p:sldId id="272" r:id="rId7"/>
    <p:sldId id="282" r:id="rId8"/>
    <p:sldId id="287" r:id="rId9"/>
    <p:sldId id="288" r:id="rId10"/>
    <p:sldId id="292" r:id="rId11"/>
    <p:sldId id="293" r:id="rId12"/>
    <p:sldId id="294" r:id="rId13"/>
    <p:sldId id="295" r:id="rId14"/>
    <p:sldId id="296" r:id="rId15"/>
    <p:sldId id="297" r:id="rId16"/>
    <p:sldId id="298" r:id="rId17"/>
    <p:sldId id="299" r:id="rId18"/>
    <p:sldId id="300" r:id="rId19"/>
    <p:sldId id="319" r:id="rId20"/>
    <p:sldId id="320" r:id="rId21"/>
    <p:sldId id="321" r:id="rId22"/>
    <p:sldId id="331" r:id="rId23"/>
    <p:sldId id="332" r:id="rId24"/>
    <p:sldId id="333" r:id="rId25"/>
    <p:sldId id="334" r:id="rId26"/>
    <p:sldId id="335" r:id="rId27"/>
    <p:sldId id="338" r:id="rId28"/>
    <p:sldId id="339" r:id="rId29"/>
    <p:sldId id="350" r:id="rId30"/>
    <p:sldId id="351" r:id="rId31"/>
    <p:sldId id="352" r:id="rId32"/>
    <p:sldId id="356" r:id="rId33"/>
    <p:sldId id="361" r:id="rId34"/>
    <p:sldId id="362" r:id="rId35"/>
    <p:sldId id="382" r:id="rId36"/>
    <p:sldId id="389" r:id="rId37"/>
    <p:sldId id="396" r:id="rId38"/>
    <p:sldId id="397" r:id="rId39"/>
    <p:sldId id="398" r:id="rId40"/>
    <p:sldId id="399" r:id="rId41"/>
    <p:sldId id="400" r:id="rId42"/>
    <p:sldId id="401" r:id="rId43"/>
    <p:sldId id="402" r:id="rId44"/>
    <p:sldId id="403" r:id="rId45"/>
    <p:sldId id="404" r:id="rId46"/>
    <p:sldId id="405" r:id="rId47"/>
    <p:sldId id="406" r:id="rId48"/>
    <p:sldId id="407" r:id="rId49"/>
    <p:sldId id="408" r:id="rId50"/>
    <p:sldId id="412" r:id="rId51"/>
    <p:sldId id="413" r:id="rId53"/>
    <p:sldId id="420" r:id="rId54"/>
    <p:sldId id="421" r:id="rId55"/>
    <p:sldId id="430" r:id="rId56"/>
    <p:sldId id="431" r:id="rId57"/>
    <p:sldId id="432" r:id="rId58"/>
    <p:sldId id="433" r:id="rId59"/>
    <p:sldId id="434" r:id="rId60"/>
    <p:sldId id="448" r:id="rId61"/>
    <p:sldId id="449" r:id="rId62"/>
    <p:sldId id="450" r:id="rId63"/>
    <p:sldId id="451" r:id="rId64"/>
    <p:sldId id="452" r:id="rId65"/>
    <p:sldId id="453" r:id="rId66"/>
    <p:sldId id="461" r:id="rId67"/>
    <p:sldId id="462" r:id="rId68"/>
    <p:sldId id="465" r:id="rId69"/>
    <p:sldId id="466" r:id="rId70"/>
    <p:sldId id="467" r:id="rId71"/>
    <p:sldId id="468" r:id="rId72"/>
    <p:sldId id="474" r:id="rId73"/>
    <p:sldId id="475" r:id="rId74"/>
    <p:sldId id="480" r:id="rId75"/>
    <p:sldId id="481" r:id="rId76"/>
    <p:sldId id="482" r:id="rId77"/>
    <p:sldId id="483" r:id="rId78"/>
    <p:sldId id="484" r:id="rId79"/>
    <p:sldId id="497" r:id="rId80"/>
    <p:sldId id="503" r:id="rId81"/>
    <p:sldId id="505" r:id="rId82"/>
    <p:sldId id="506" r:id="rId83"/>
    <p:sldId id="507" r:id="rId84"/>
    <p:sldId id="508" r:id="rId85"/>
    <p:sldId id="511" r:id="rId86"/>
    <p:sldId id="512" r:id="rId87"/>
    <p:sldId id="513" r:id="rId88"/>
    <p:sldId id="514" r:id="rId89"/>
    <p:sldId id="515" r:id="rId90"/>
    <p:sldId id="516" r:id="rId91"/>
    <p:sldId id="517" r:id="rId92"/>
    <p:sldId id="518" r:id="rId93"/>
    <p:sldId id="519" r:id="rId94"/>
    <p:sldId id="520" r:id="rId95"/>
    <p:sldId id="521" r:id="rId96"/>
    <p:sldId id="522" r:id="rId97"/>
    <p:sldId id="523" r:id="rId98"/>
    <p:sldId id="524" r:id="rId99"/>
    <p:sldId id="525" r:id="rId100"/>
    <p:sldId id="526" r:id="rId101"/>
    <p:sldId id="527" r:id="rId102"/>
    <p:sldId id="528" r:id="rId103"/>
    <p:sldId id="529" r:id="rId104"/>
    <p:sldId id="530" r:id="rId105"/>
    <p:sldId id="531" r:id="rId106"/>
    <p:sldId id="532" r:id="rId107"/>
    <p:sldId id="545" r:id="rId108"/>
    <p:sldId id="554" r:id="rId109"/>
    <p:sldId id="576" r:id="rId110"/>
    <p:sldId id="577" r:id="rId111"/>
    <p:sldId id="578" r:id="rId112"/>
    <p:sldId id="579" r:id="rId113"/>
    <p:sldId id="580" r:id="rId114"/>
    <p:sldId id="581" r:id="rId115"/>
    <p:sldId id="582" r:id="rId116"/>
    <p:sldId id="583" r:id="rId117"/>
    <p:sldId id="586" r:id="rId118"/>
    <p:sldId id="587" r:id="rId119"/>
    <p:sldId id="588" r:id="rId120"/>
    <p:sldId id="589" r:id="rId121"/>
    <p:sldId id="590" r:id="rId122"/>
    <p:sldId id="593" r:id="rId123"/>
    <p:sldId id="594" r:id="rId124"/>
    <p:sldId id="595" r:id="rId125"/>
    <p:sldId id="596" r:id="rId126"/>
    <p:sldId id="597" r:id="rId1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566" y="-96"/>
      </p:cViewPr>
      <p:guideLst>
        <p:guide orient="horz" pos="2160"/>
        <p:guide pos="2925"/>
      </p:guideLst>
    </p:cSldViewPr>
  </p:slideViewPr>
  <p:notesTextViewPr>
    <p:cViewPr>
      <p:scale>
        <a:sx n="100" d="100"/>
        <a:sy n="100" d="100"/>
      </p:scale>
      <p:origin x="0" y="0"/>
    </p:cViewPr>
  </p:notesTextViewPr>
  <p:notesViewPr>
    <p:cSldViewPr>
      <p:cViewPr varScale="1">
        <p:scale>
          <a:sx n="54" d="100"/>
          <a:sy n="54" d="100"/>
        </p:scale>
        <p:origin x="-2928" y="-102"/>
      </p:cViewPr>
      <p:guideLst>
        <p:guide orient="horz" pos="2880"/>
        <p:guide pos="2194"/>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7.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notesMaster" Target="notesMasters/notesMaster1.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1" Type="http://schemas.openxmlformats.org/officeDocument/2006/relationships/tableStyles" Target="tableStyles.xml"/><Relationship Id="rId130" Type="http://schemas.openxmlformats.org/officeDocument/2006/relationships/viewProps" Target="viewProps.xml"/><Relationship Id="rId13" Type="http://schemas.openxmlformats.org/officeDocument/2006/relationships/slide" Target="slides/slide11.xml"/><Relationship Id="rId129" Type="http://schemas.openxmlformats.org/officeDocument/2006/relationships/presProps" Target="presProps.xml"/><Relationship Id="rId128" Type="http://schemas.openxmlformats.org/officeDocument/2006/relationships/handoutMaster" Target="handoutMasters/handoutMaster1.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10.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9.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322521B-FD1D-486B-8E69-1742639997C6}"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D3DB6C-9BA8-495D-BC4C-3A6E0CCBF249}"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B969B9-E224-41AA-9FDB-AB188C555AC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24432C-D4F5-4F83-BC66-38A5F451205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392731DF-F4CA-40AC-80B9-0B2EE9C3A95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392731DF-F4CA-40AC-80B9-0B2EE9C3A95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03C0F47-C2E2-4BC8-A34B-5D56B5147CD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pic>
        <p:nvPicPr>
          <p:cNvPr id="7" name="Picture 2" descr="C:\Users\Administrator\Desktop\1.jpg"/>
          <p:cNvPicPr>
            <a:picLocks noChangeAspect="1" noChangeArrowheads="1"/>
          </p:cNvPicPr>
          <p:nvPr userDrawn="1"/>
        </p:nvPicPr>
        <p:blipFill>
          <a:blip r:embed="rId2" cstate="print"/>
          <a:srcRect/>
          <a:stretch>
            <a:fillRect/>
          </a:stretch>
        </p:blipFill>
        <p:spPr bwMode="auto">
          <a:xfrm>
            <a:off x="1979712" y="3645024"/>
            <a:ext cx="2228819" cy="1800000"/>
          </a:xfrm>
          <a:prstGeom prst="hexagon">
            <a:avLst/>
          </a:prstGeom>
          <a:noFill/>
          <a:ln w="57150">
            <a:solidFill>
              <a:schemeClr val="bg1"/>
            </a:solidFill>
          </a:ln>
          <a:effectLst>
            <a:outerShdw blurRad="50800" dist="38100" algn="l" rotWithShape="0">
              <a:prstClr val="black">
                <a:alpha val="40000"/>
              </a:prstClr>
            </a:outerShdw>
          </a:effectLst>
        </p:spPr>
      </p:pic>
      <p:pic>
        <p:nvPicPr>
          <p:cNvPr id="8" name="Picture 3" descr="C:\Users\Administrator\Desktop\2.jpg"/>
          <p:cNvPicPr>
            <a:picLocks noChangeAspect="1" noChangeArrowheads="1"/>
          </p:cNvPicPr>
          <p:nvPr userDrawn="1"/>
        </p:nvPicPr>
        <p:blipFill>
          <a:blip r:embed="rId3" cstate="print"/>
          <a:srcRect/>
          <a:stretch>
            <a:fillRect/>
          </a:stretch>
        </p:blipFill>
        <p:spPr bwMode="auto">
          <a:xfrm>
            <a:off x="1979712" y="1773016"/>
            <a:ext cx="2228819" cy="1800000"/>
          </a:xfrm>
          <a:prstGeom prst="hexagon">
            <a:avLst/>
          </a:prstGeom>
          <a:noFill/>
          <a:ln w="57150">
            <a:solidFill>
              <a:schemeClr val="bg1"/>
            </a:solidFill>
          </a:ln>
          <a:effectLst>
            <a:outerShdw blurRad="50800" dist="38100" algn="l" rotWithShape="0">
              <a:prstClr val="black">
                <a:alpha val="40000"/>
              </a:prstClr>
            </a:outerShdw>
          </a:effectLst>
        </p:spPr>
      </p:pic>
      <p:pic>
        <p:nvPicPr>
          <p:cNvPr id="9" name="Picture 4" descr="C:\Users\Administrator\Desktop\3.jpg"/>
          <p:cNvPicPr>
            <a:picLocks noChangeAspect="1" noChangeArrowheads="1"/>
          </p:cNvPicPr>
          <p:nvPr userDrawn="1"/>
        </p:nvPicPr>
        <p:blipFill>
          <a:blip r:embed="rId4" cstate="print"/>
          <a:srcRect/>
          <a:stretch>
            <a:fillRect/>
          </a:stretch>
        </p:blipFill>
        <p:spPr bwMode="auto">
          <a:xfrm>
            <a:off x="138631" y="4581128"/>
            <a:ext cx="2201121" cy="1800000"/>
          </a:xfrm>
          <a:prstGeom prst="hexagon">
            <a:avLst/>
          </a:prstGeom>
          <a:noFill/>
          <a:ln w="57150">
            <a:solidFill>
              <a:schemeClr val="bg1"/>
            </a:solidFill>
          </a:ln>
          <a:effectLst>
            <a:outerShdw blurRad="50800" dist="38100" algn="l" rotWithShape="0">
              <a:prstClr val="black">
                <a:alpha val="40000"/>
              </a:prstClr>
            </a:outerShdw>
          </a:effectLst>
        </p:spPr>
      </p:pic>
      <p:pic>
        <p:nvPicPr>
          <p:cNvPr id="10" name="Picture 2"/>
          <p:cNvPicPr>
            <a:picLocks noChangeAspect="1" noChangeArrowheads="1"/>
          </p:cNvPicPr>
          <p:nvPr userDrawn="1"/>
        </p:nvPicPr>
        <p:blipFill>
          <a:blip r:embed="rId5" cstate="print"/>
          <a:srcRect/>
          <a:stretch>
            <a:fillRect/>
          </a:stretch>
        </p:blipFill>
        <p:spPr bwMode="auto">
          <a:xfrm>
            <a:off x="107504" y="2708920"/>
            <a:ext cx="2228819" cy="1800000"/>
          </a:xfrm>
          <a:prstGeom prst="hexagon">
            <a:avLst/>
          </a:prstGeom>
          <a:noFill/>
          <a:ln w="57150">
            <a:solidFill>
              <a:schemeClr val="bg1"/>
            </a:solidFill>
            <a:miter lim="800000"/>
            <a:headEnd/>
            <a:tailEnd/>
          </a:ln>
          <a:effectLst>
            <a:outerShdw blurRad="50800" dist="38100" algn="l" rotWithShape="0">
              <a:prstClr val="black">
                <a:alpha val="40000"/>
              </a:prstClr>
            </a:outerShdw>
          </a:effectLst>
        </p:spPr>
      </p:pic>
      <p:sp>
        <p:nvSpPr>
          <p:cNvPr id="11" name="Rectangle 5"/>
          <p:cNvSpPr>
            <a:spLocks noChangeArrowheads="1"/>
          </p:cNvSpPr>
          <p:nvPr userDrawn="1"/>
        </p:nvSpPr>
        <p:spPr bwMode="auto">
          <a:xfrm>
            <a:off x="4932040" y="2307937"/>
            <a:ext cx="3779912" cy="2123658"/>
          </a:xfrm>
          <a:prstGeom prst="rect">
            <a:avLst/>
          </a:prstGeom>
          <a:noFill/>
          <a:ln w="9525">
            <a:noFill/>
            <a:miter lim="800000"/>
          </a:ln>
          <a:effectLst>
            <a:outerShdw blurRad="50800" dist="38100" algn="l" rotWithShape="0">
              <a:prstClr val="black">
                <a:alpha val="40000"/>
              </a:prstClr>
            </a:outerShdw>
          </a:effectLst>
        </p:spPr>
        <p:txBody>
          <a:bodyPr vert="horz" wrap="squar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4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管理心理学</a:t>
            </a:r>
            <a:endParaRPr kumimoji="0" lang="en-US" altLang="zh-CN" sz="4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pPr>
            <a:endParaRPr kumimoji="0" lang="zh-CN"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（第五版）</a:t>
            </a:r>
            <a:endParaRPr kumimoji="0" lang="en-US" altLang="zh-CN"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endParaRPr kumimoji="0" lang="zh-CN" sz="3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sz="200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俞文钊</a:t>
            </a:r>
            <a:r>
              <a:rPr kumimoji="0" lang="en-US" altLang="zh-CN" sz="2000" i="0" u="none" strike="noStrike" cap="none" normalizeH="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kumimoji="0" lang="zh-CN" sz="200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苏永华</a:t>
            </a:r>
            <a:r>
              <a:rPr kumimoji="0" lang="zh-CN" altLang="en-US" sz="200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   编著</a:t>
            </a:r>
            <a:endParaRPr kumimoji="0" lang="zh-CN" altLang="en-US" sz="200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2" name="Rectangle 6"/>
          <p:cNvSpPr>
            <a:spLocks noChangeArrowheads="1"/>
          </p:cNvSpPr>
          <p:nvPr userDrawn="1"/>
        </p:nvSpPr>
        <p:spPr bwMode="auto">
          <a:xfrm>
            <a:off x="6084168" y="6453336"/>
            <a:ext cx="3024336" cy="338554"/>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东北财经大学出版社</a:t>
            </a:r>
            <a:r>
              <a:rPr lang="en-US" altLang="zh-CN" sz="1600" b="1" dirty="0" smtClean="0">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大连</a:t>
            </a:r>
            <a:r>
              <a:rPr kumimoji="0" lang="en-US" altLang="zh-CN"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 </a:t>
            </a:r>
            <a:endPar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Picture 3" descr="C:\Users\Administrator\Desktop\1\未标题-1.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gradFill>
            <a:gsLst>
              <a:gs pos="0">
                <a:srgbClr val="5E9EFF"/>
              </a:gs>
              <a:gs pos="39999">
                <a:srgbClr val="85C2FF"/>
              </a:gs>
              <a:gs pos="70000">
                <a:srgbClr val="C4D6EB"/>
              </a:gs>
              <a:gs pos="100000">
                <a:srgbClr val="FFEBFA"/>
              </a:gs>
            </a:gsLst>
            <a:lin ang="5400000" scaled="0"/>
          </a:grad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流程图: 延期 7"/>
          <p:cNvSpPr/>
          <p:nvPr userDrawn="1"/>
        </p:nvSpPr>
        <p:spPr>
          <a:xfrm rot="5400000">
            <a:off x="3743908" y="-711458"/>
            <a:ext cx="1656185" cy="3024336"/>
          </a:xfrm>
          <a:prstGeom prst="flowChartDelay">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userDrawn="1"/>
        </p:nvSpPr>
        <p:spPr>
          <a:xfrm>
            <a:off x="3671900" y="404664"/>
            <a:ext cx="1800200" cy="646331"/>
          </a:xfrm>
          <a:prstGeom prst="rect">
            <a:avLst/>
          </a:prstGeom>
          <a:noFill/>
        </p:spPr>
        <p:txBody>
          <a:bodyPr wrap="square" rtlCol="0">
            <a:spAutoFit/>
          </a:bodyPr>
          <a:lstStyle/>
          <a:p>
            <a:pPr algn="dist"/>
            <a:r>
              <a:rPr lang="zh-CN" altLang="en-US" sz="3600" b="1" dirty="0" smtClean="0">
                <a:solidFill>
                  <a:schemeClr val="bg1"/>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目录</a:t>
            </a:r>
            <a:endParaRPr lang="zh-CN" altLang="en-US" sz="3600" b="1" dirty="0">
              <a:solidFill>
                <a:schemeClr val="bg1"/>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2289" name="Rectangle 1"/>
          <p:cNvSpPr>
            <a:spLocks noChangeArrowheads="1"/>
          </p:cNvSpPr>
          <p:nvPr userDrawn="1"/>
        </p:nvSpPr>
        <p:spPr bwMode="auto">
          <a:xfrm>
            <a:off x="179512" y="188640"/>
            <a:ext cx="2483768" cy="646331"/>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dist" defTabSz="914400" rtl="0" eaLnBrk="1" fontAlgn="base" latinLnBrk="0" hangingPunct="1">
              <a:lnSpc>
                <a:spcPct val="100000"/>
              </a:lnSpc>
              <a:spcBef>
                <a:spcPct val="0"/>
              </a:spcBef>
              <a:spcAft>
                <a:spcPct val="0"/>
              </a:spcAft>
              <a:buClrTx/>
              <a:buSzTx/>
              <a:buFontTx/>
              <a:buNone/>
            </a:pPr>
            <a:r>
              <a:rPr kumimoji="0" lang="zh-CN" sz="3600" b="1" i="0" u="none" strike="noStrike" cap="none" normalizeH="0" baseline="0" dirty="0" smtClean="0">
                <a:ln>
                  <a:noFill/>
                </a:ln>
                <a:solidFill>
                  <a:schemeClr val="tx1"/>
                </a:solidFill>
                <a:effectLst>
                  <a:outerShdw blurRad="50800" dist="38100" dir="18900000" algn="bl" rotWithShape="0">
                    <a:prstClr val="black">
                      <a:alpha val="40000"/>
                    </a:prstClr>
                  </a:outerShdw>
                </a:effectLst>
                <a:latin typeface="微软雅黑" panose="020B0503020204020204" pitchFamily="34" charset="-122"/>
                <a:ea typeface="微软雅黑" panose="020B0503020204020204" pitchFamily="34" charset="-122"/>
                <a:cs typeface="Times New Roman" panose="02020603050405020304" pitchFamily="18" charset="0"/>
              </a:rPr>
              <a:t>学习目标</a:t>
            </a:r>
            <a:endParaRPr kumimoji="0" lang="en-US" altLang="zh-CN" sz="3600" b="1" i="0" u="none" strike="noStrike" cap="none" normalizeH="0" baseline="0" dirty="0" smtClean="0">
              <a:ln>
                <a:noFill/>
              </a:ln>
              <a:solidFill>
                <a:schemeClr val="tx1"/>
              </a:solidFill>
              <a:effectLst>
                <a:outerShdw blurRad="50800" dist="38100" dir="18900000" algn="bl" rotWithShape="0">
                  <a:prstClr val="black">
                    <a:alpha val="40000"/>
                  </a:prstClr>
                </a:outerShdw>
              </a:effectLst>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2290" name="Picture 2" descr="C:\Users\Administrator\Desktop\4.jpg"/>
          <p:cNvPicPr>
            <a:picLocks noChangeAspect="1" noChangeArrowheads="1"/>
          </p:cNvPicPr>
          <p:nvPr userDrawn="1"/>
        </p:nvPicPr>
        <p:blipFill>
          <a:blip r:embed="rId2" cstate="print"/>
          <a:srcRect/>
          <a:stretch>
            <a:fillRect/>
          </a:stretch>
        </p:blipFill>
        <p:spPr bwMode="auto">
          <a:xfrm>
            <a:off x="4771256" y="3578442"/>
            <a:ext cx="4372744" cy="3279558"/>
          </a:xfrm>
          <a:prstGeom prst="rect">
            <a:avLst/>
          </a:prstGeom>
          <a:ln>
            <a:noFill/>
          </a:ln>
          <a:effectLst>
            <a:softEdge rad="112500"/>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燕尾形 6"/>
          <p:cNvSpPr/>
          <p:nvPr userDrawn="1"/>
        </p:nvSpPr>
        <p:spPr>
          <a:xfrm>
            <a:off x="6732240" y="0"/>
            <a:ext cx="936104" cy="908720"/>
          </a:xfrm>
          <a:prstGeom prst="chevron">
            <a:avLst>
              <a:gd name="adj" fmla="val 63227"/>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五边形 7"/>
          <p:cNvSpPr/>
          <p:nvPr userDrawn="1"/>
        </p:nvSpPr>
        <p:spPr>
          <a:xfrm>
            <a:off x="0" y="0"/>
            <a:ext cx="7020272" cy="908720"/>
          </a:xfrm>
          <a:prstGeom prst="homePlate">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燕尾形 8"/>
          <p:cNvSpPr/>
          <p:nvPr userDrawn="1"/>
        </p:nvSpPr>
        <p:spPr>
          <a:xfrm>
            <a:off x="7308304" y="0"/>
            <a:ext cx="936104" cy="908720"/>
          </a:xfrm>
          <a:prstGeom prst="chevron">
            <a:avLst>
              <a:gd name="adj" fmla="val 63227"/>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userDrawn="1"/>
        </p:nvSpPr>
        <p:spPr>
          <a:xfrm>
            <a:off x="7884368" y="0"/>
            <a:ext cx="936104" cy="908720"/>
          </a:xfrm>
          <a:prstGeom prst="chevron">
            <a:avLst>
              <a:gd name="adj" fmla="val 63227"/>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userDrawn="1"/>
        </p:nvSpPr>
        <p:spPr>
          <a:xfrm>
            <a:off x="8460432" y="0"/>
            <a:ext cx="936104" cy="908720"/>
          </a:xfrm>
          <a:prstGeom prst="chevron">
            <a:avLst>
              <a:gd name="adj" fmla="val 63227"/>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grpSp>
        <p:nvGrpSpPr>
          <p:cNvPr id="8" name="组合 7"/>
          <p:cNvGrpSpPr/>
          <p:nvPr userDrawn="1"/>
        </p:nvGrpSpPr>
        <p:grpSpPr>
          <a:xfrm>
            <a:off x="395536" y="188640"/>
            <a:ext cx="8352928" cy="6408712"/>
            <a:chOff x="395536" y="188640"/>
            <a:chExt cx="8352928" cy="6408712"/>
          </a:xfrm>
        </p:grpSpPr>
        <p:sp>
          <p:nvSpPr>
            <p:cNvPr id="7" name="矩形 6"/>
            <p:cNvSpPr/>
            <p:nvPr userDrawn="1"/>
          </p:nvSpPr>
          <p:spPr>
            <a:xfrm>
              <a:off x="395536" y="188640"/>
              <a:ext cx="8352928" cy="6408712"/>
            </a:xfrm>
            <a:prstGeom prst="rect">
              <a:avLst/>
            </a:prstGeom>
            <a:solidFill>
              <a:schemeClr val="tx2">
                <a:lumMod val="60000"/>
                <a:lumOff val="4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userDrawn="1"/>
          </p:nvSpPr>
          <p:spPr>
            <a:xfrm>
              <a:off x="539552" y="332656"/>
              <a:ext cx="8136904" cy="612068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Rectangle 1"/>
          <p:cNvSpPr>
            <a:spLocks noChangeArrowheads="1"/>
          </p:cNvSpPr>
          <p:nvPr userDrawn="1"/>
        </p:nvSpPr>
        <p:spPr bwMode="auto">
          <a:xfrm>
            <a:off x="899592" y="620688"/>
            <a:ext cx="2483768" cy="646331"/>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dist" defTabSz="914400" rtl="0" eaLnBrk="1" fontAlgn="base" latinLnBrk="0" hangingPunct="1">
              <a:lnSpc>
                <a:spcPct val="100000"/>
              </a:lnSpc>
              <a:spcBef>
                <a:spcPct val="0"/>
              </a:spcBef>
              <a:spcAft>
                <a:spcPct val="0"/>
              </a:spcAft>
              <a:buClrTx/>
              <a:buSzTx/>
              <a:buFontTx/>
              <a:buNone/>
            </a:pPr>
            <a:r>
              <a:rPr kumimoji="0" lang="zh-CN" altLang="en-US" sz="3600" b="1" i="0" u="none" strike="noStrike" cap="none" normalizeH="0" baseline="0" dirty="0" smtClean="0">
                <a:ln>
                  <a:noFill/>
                </a:ln>
                <a:solidFill>
                  <a:schemeClr val="tx1"/>
                </a:solidFill>
                <a:effectLst>
                  <a:outerShdw blurRad="50800" dist="38100" dir="18900000" algn="bl" rotWithShape="0">
                    <a:prstClr val="black">
                      <a:alpha val="40000"/>
                    </a:prstClr>
                  </a:outerShdw>
                </a:effectLst>
                <a:latin typeface="微软雅黑" panose="020B0503020204020204" pitchFamily="34" charset="-122"/>
                <a:ea typeface="微软雅黑" panose="020B0503020204020204" pitchFamily="34" charset="-122"/>
                <a:cs typeface="Times New Roman" panose="02020603050405020304" pitchFamily="18" charset="0"/>
              </a:rPr>
              <a:t>本章小结</a:t>
            </a:r>
            <a:endParaRPr kumimoji="0" lang="en-US" altLang="zh-CN" sz="3600" b="1" i="0" u="none" strike="noStrike" cap="none" normalizeH="0" baseline="0" dirty="0" smtClean="0">
              <a:ln>
                <a:noFill/>
              </a:ln>
              <a:solidFill>
                <a:schemeClr val="tx1"/>
              </a:solidFill>
              <a:effectLst>
                <a:outerShdw blurRad="50800" dist="38100" dir="18900000" algn="bl" rotWithShape="0">
                  <a:prstClr val="black">
                    <a:alpha val="40000"/>
                  </a:prstClr>
                </a:outerShdw>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21506" name="Picture 2" descr="C:\Users\Administrator\Desktop\12879-12041021262742.jpg"/>
          <p:cNvPicPr>
            <a:picLocks noChangeAspect="1" noChangeArrowheads="1"/>
          </p:cNvPicPr>
          <p:nvPr userDrawn="1"/>
        </p:nvPicPr>
        <p:blipFill>
          <a:blip r:embed="rId2" cstate="print"/>
          <a:srcRect/>
          <a:stretch>
            <a:fillRect/>
          </a:stretch>
        </p:blipFill>
        <p:spPr bwMode="auto">
          <a:xfrm>
            <a:off x="0" y="-27384"/>
            <a:ext cx="9144000" cy="6885384"/>
          </a:xfrm>
          <a:prstGeom prst="rect">
            <a:avLst/>
          </a:prstGeom>
          <a:noFill/>
        </p:spPr>
      </p:pic>
      <p:sp>
        <p:nvSpPr>
          <p:cNvPr id="10" name="圆角矩形 9"/>
          <p:cNvSpPr/>
          <p:nvPr userDrawn="1"/>
        </p:nvSpPr>
        <p:spPr>
          <a:xfrm>
            <a:off x="251520" y="188640"/>
            <a:ext cx="8712968" cy="6480720"/>
          </a:xfrm>
          <a:prstGeom prst="roundRect">
            <a:avLst>
              <a:gd name="adj" fmla="val 6476"/>
            </a:avLst>
          </a:prstGeom>
          <a:solidFill>
            <a:schemeClr val="tx2">
              <a:lumMod val="20000"/>
              <a:lumOff val="8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Rectangle 1"/>
          <p:cNvSpPr>
            <a:spLocks noChangeArrowheads="1"/>
          </p:cNvSpPr>
          <p:nvPr userDrawn="1"/>
        </p:nvSpPr>
        <p:spPr bwMode="auto">
          <a:xfrm>
            <a:off x="360040" y="334397"/>
            <a:ext cx="2483768" cy="646331"/>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dist" defTabSz="914400" rtl="0" eaLnBrk="1" fontAlgn="base" latinLnBrk="0" hangingPunct="1">
              <a:lnSpc>
                <a:spcPct val="100000"/>
              </a:lnSpc>
              <a:spcBef>
                <a:spcPct val="0"/>
              </a:spcBef>
              <a:spcAft>
                <a:spcPct val="0"/>
              </a:spcAft>
              <a:buClrTx/>
              <a:buSzTx/>
              <a:buFontTx/>
              <a:buNone/>
            </a:pPr>
            <a:r>
              <a:rPr kumimoji="0" lang="zh-CN" altLang="en-US" sz="3600" b="1" i="0" u="none" strike="noStrike" cap="none" normalizeH="0" baseline="0" dirty="0" smtClean="0">
                <a:ln>
                  <a:noFill/>
                </a:ln>
                <a:solidFill>
                  <a:schemeClr val="tx1"/>
                </a:solidFill>
                <a:effectLst>
                  <a:outerShdw blurRad="50800" dist="38100" dir="18900000" algn="bl" rotWithShape="0">
                    <a:prstClr val="black">
                      <a:alpha val="40000"/>
                    </a:prstClr>
                  </a:outerShdw>
                </a:effectLst>
                <a:latin typeface="微软雅黑" panose="020B0503020204020204" pitchFamily="34" charset="-122"/>
                <a:ea typeface="微软雅黑" panose="020B0503020204020204" pitchFamily="34" charset="-122"/>
                <a:cs typeface="Times New Roman" panose="02020603050405020304" pitchFamily="18" charset="0"/>
              </a:rPr>
              <a:t>讨论题</a:t>
            </a:r>
            <a:endParaRPr kumimoji="0" lang="en-US" altLang="zh-CN" sz="3600" b="1" i="0" u="none" strike="noStrike" cap="none" normalizeH="0" baseline="0" dirty="0" smtClean="0">
              <a:ln>
                <a:noFill/>
              </a:ln>
              <a:solidFill>
                <a:schemeClr val="tx1"/>
              </a:solidFill>
              <a:effectLst>
                <a:outerShdw blurRad="50800" dist="38100" dir="18900000" algn="bl" rotWithShape="0">
                  <a:prstClr val="black">
                    <a:alpha val="40000"/>
                  </a:prstClr>
                </a:outerShdw>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0.jpe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1.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2.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3.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7.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19.jpeg"/><Relationship Id="rId1" Type="http://schemas.openxmlformats.org/officeDocument/2006/relationships/image" Target="../media/image18.jpe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478688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1.2 </a:t>
            </a:r>
            <a:r>
              <a:rPr lang="zh-CN" altLang="en-US" sz="2800" b="1" dirty="0" smtClean="0">
                <a:solidFill>
                  <a:schemeClr val="bg1"/>
                </a:solidFill>
                <a:latin typeface="微软雅黑" panose="020B0503020204020204" pitchFamily="34" charset="-122"/>
                <a:ea typeface="微软雅黑" panose="020B0503020204020204" pitchFamily="34" charset="-122"/>
              </a:rPr>
              <a:t>管理心理学的对象与内容</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zh-CN" sz="2400" b="1" dirty="0" smtClean="0">
                <a:latin typeface="微软雅黑" panose="020B0503020204020204" pitchFamily="34" charset="-122"/>
                <a:ea typeface="微软雅黑" panose="020B0503020204020204" pitchFamily="34" charset="-122"/>
              </a:rPr>
              <a:t>管理心理学的研究对象</a:t>
            </a:r>
            <a:endParaRPr lang="zh-CN" altLang="zh-CN" sz="2400" dirty="0" smtClean="0">
              <a:latin typeface="微软雅黑" panose="020B0503020204020204" pitchFamily="34" charset="-122"/>
              <a:ea typeface="微软雅黑" panose="020B0503020204020204" pitchFamily="34" charset="-122"/>
            </a:endParaRPr>
          </a:p>
        </p:txBody>
      </p:sp>
      <p:sp>
        <p:nvSpPr>
          <p:cNvPr id="7" name="TextBox 6"/>
          <p:cNvSpPr txBox="1"/>
          <p:nvPr/>
        </p:nvSpPr>
        <p:spPr>
          <a:xfrm>
            <a:off x="251520" y="1643316"/>
            <a:ext cx="8640960" cy="645160"/>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研究重点是组织管理中具体的社会、心理现象，以及个体、群体、领导、组织中具体心理活动的规律性。</a:t>
            </a:r>
            <a:endParaRPr lang="zh-CN" altLang="en-US"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179512" y="3831431"/>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管理心理学的研究内容</a:t>
            </a:r>
            <a:endParaRPr lang="zh-CN" altLang="zh-CN" sz="2400" dirty="0" smtClean="0">
              <a:latin typeface="微软雅黑" panose="020B0503020204020204" pitchFamily="34" charset="-122"/>
              <a:ea typeface="微软雅黑" panose="020B0503020204020204" pitchFamily="34" charset="-122"/>
            </a:endParaRPr>
          </a:p>
        </p:txBody>
      </p:sp>
      <p:sp>
        <p:nvSpPr>
          <p:cNvPr id="12" name="椭圆 11"/>
          <p:cNvSpPr/>
          <p:nvPr/>
        </p:nvSpPr>
        <p:spPr>
          <a:xfrm>
            <a:off x="971600" y="4653136"/>
            <a:ext cx="1296144" cy="1296144"/>
          </a:xfrm>
          <a:prstGeom prst="ellipse">
            <a:avLst/>
          </a:prstGeom>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400" b="1" dirty="0" smtClean="0">
                <a:latin typeface="微软雅黑" panose="020B0503020204020204" pitchFamily="34" charset="-122"/>
                <a:ea typeface="微软雅黑" panose="020B0503020204020204" pitchFamily="34" charset="-122"/>
              </a:rPr>
              <a:t>个体</a:t>
            </a:r>
            <a:endParaRPr lang="zh-CN" altLang="en-US" sz="2400" b="1" dirty="0">
              <a:latin typeface="微软雅黑" panose="020B0503020204020204" pitchFamily="34" charset="-122"/>
              <a:ea typeface="微软雅黑" panose="020B0503020204020204" pitchFamily="34" charset="-122"/>
            </a:endParaRPr>
          </a:p>
        </p:txBody>
      </p:sp>
      <p:sp>
        <p:nvSpPr>
          <p:cNvPr id="13" name="椭圆 12"/>
          <p:cNvSpPr/>
          <p:nvPr/>
        </p:nvSpPr>
        <p:spPr>
          <a:xfrm>
            <a:off x="2843808" y="4653136"/>
            <a:ext cx="1296144" cy="1296144"/>
          </a:xfrm>
          <a:prstGeom prst="ellipse">
            <a:avLst/>
          </a:prstGeom>
          <a:solidFill>
            <a:schemeClr val="tx2">
              <a:lumMod val="40000"/>
              <a:lumOff val="60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400" b="1" dirty="0" smtClean="0">
                <a:latin typeface="微软雅黑" panose="020B0503020204020204" pitchFamily="34" charset="-122"/>
                <a:ea typeface="微软雅黑" panose="020B0503020204020204" pitchFamily="34" charset="-122"/>
              </a:rPr>
              <a:t>群体</a:t>
            </a:r>
            <a:endParaRPr lang="zh-CN" altLang="en-US" sz="2400" b="1" dirty="0">
              <a:latin typeface="微软雅黑" panose="020B0503020204020204" pitchFamily="34" charset="-122"/>
              <a:ea typeface="微软雅黑" panose="020B0503020204020204" pitchFamily="34" charset="-122"/>
            </a:endParaRPr>
          </a:p>
        </p:txBody>
      </p:sp>
      <p:sp>
        <p:nvSpPr>
          <p:cNvPr id="14" name="椭圆 13"/>
          <p:cNvSpPr/>
          <p:nvPr/>
        </p:nvSpPr>
        <p:spPr>
          <a:xfrm>
            <a:off x="4644008" y="4653136"/>
            <a:ext cx="1296144" cy="1296144"/>
          </a:xfrm>
          <a:prstGeom prst="ellipse">
            <a:avLst/>
          </a:prstGeom>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400" b="1" dirty="0" smtClean="0">
                <a:latin typeface="微软雅黑" panose="020B0503020204020204" pitchFamily="34" charset="-122"/>
                <a:ea typeface="微软雅黑" panose="020B0503020204020204" pitchFamily="34" charset="-122"/>
              </a:rPr>
              <a:t>领导</a:t>
            </a:r>
            <a:endParaRPr lang="zh-CN" altLang="en-US" sz="2400" b="1" dirty="0">
              <a:latin typeface="微软雅黑" panose="020B0503020204020204" pitchFamily="34" charset="-122"/>
              <a:ea typeface="微软雅黑" panose="020B0503020204020204" pitchFamily="34" charset="-122"/>
            </a:endParaRPr>
          </a:p>
        </p:txBody>
      </p:sp>
      <p:sp>
        <p:nvSpPr>
          <p:cNvPr id="15" name="椭圆 14"/>
          <p:cNvSpPr/>
          <p:nvPr/>
        </p:nvSpPr>
        <p:spPr>
          <a:xfrm>
            <a:off x="6444208" y="4653136"/>
            <a:ext cx="1296144" cy="1296144"/>
          </a:xfrm>
          <a:prstGeom prst="ellipse">
            <a:avLst/>
          </a:prstGeom>
          <a:solidFill>
            <a:schemeClr val="tx2">
              <a:lumMod val="40000"/>
              <a:lumOff val="60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400" b="1" dirty="0" smtClean="0">
                <a:latin typeface="微软雅黑" panose="020B0503020204020204" pitchFamily="34" charset="-122"/>
                <a:ea typeface="微软雅黑" panose="020B0503020204020204" pitchFamily="34" charset="-122"/>
              </a:rPr>
              <a:t>组织</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80">
                                          <p:stCondLst>
                                            <p:cond delay="0"/>
                                          </p:stCondLst>
                                        </p:cTn>
                                        <p:tgtEl>
                                          <p:spTgt spid="12"/>
                                        </p:tgtEl>
                                      </p:cBhvr>
                                    </p:animEffect>
                                    <p:anim calcmode="lin" valueType="num">
                                      <p:cBhvr>
                                        <p:cTn id="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
                                        </p:tgtEl>
                                      </p:cBhvr>
                                      <p:to x="100000" y="60000"/>
                                    </p:animScale>
                                    <p:animScale>
                                      <p:cBhvr>
                                        <p:cTn id="14" dur="166" decel="50000">
                                          <p:stCondLst>
                                            <p:cond delay="676"/>
                                          </p:stCondLst>
                                        </p:cTn>
                                        <p:tgtEl>
                                          <p:spTgt spid="12"/>
                                        </p:tgtEl>
                                      </p:cBhvr>
                                      <p:to x="100000" y="100000"/>
                                    </p:animScale>
                                    <p:animScale>
                                      <p:cBhvr>
                                        <p:cTn id="15" dur="26">
                                          <p:stCondLst>
                                            <p:cond delay="1312"/>
                                          </p:stCondLst>
                                        </p:cTn>
                                        <p:tgtEl>
                                          <p:spTgt spid="12"/>
                                        </p:tgtEl>
                                      </p:cBhvr>
                                      <p:to x="100000" y="80000"/>
                                    </p:animScale>
                                    <p:animScale>
                                      <p:cBhvr>
                                        <p:cTn id="16" dur="166" decel="50000">
                                          <p:stCondLst>
                                            <p:cond delay="1338"/>
                                          </p:stCondLst>
                                        </p:cTn>
                                        <p:tgtEl>
                                          <p:spTgt spid="12"/>
                                        </p:tgtEl>
                                      </p:cBhvr>
                                      <p:to x="100000" y="100000"/>
                                    </p:animScale>
                                    <p:animScale>
                                      <p:cBhvr>
                                        <p:cTn id="17" dur="26">
                                          <p:stCondLst>
                                            <p:cond delay="1642"/>
                                          </p:stCondLst>
                                        </p:cTn>
                                        <p:tgtEl>
                                          <p:spTgt spid="12"/>
                                        </p:tgtEl>
                                      </p:cBhvr>
                                      <p:to x="100000" y="90000"/>
                                    </p:animScale>
                                    <p:animScale>
                                      <p:cBhvr>
                                        <p:cTn id="18" dur="166" decel="50000">
                                          <p:stCondLst>
                                            <p:cond delay="1668"/>
                                          </p:stCondLst>
                                        </p:cTn>
                                        <p:tgtEl>
                                          <p:spTgt spid="12"/>
                                        </p:tgtEl>
                                      </p:cBhvr>
                                      <p:to x="100000" y="100000"/>
                                    </p:animScale>
                                    <p:animScale>
                                      <p:cBhvr>
                                        <p:cTn id="19" dur="26">
                                          <p:stCondLst>
                                            <p:cond delay="1808"/>
                                          </p:stCondLst>
                                        </p:cTn>
                                        <p:tgtEl>
                                          <p:spTgt spid="12"/>
                                        </p:tgtEl>
                                      </p:cBhvr>
                                      <p:to x="100000" y="95000"/>
                                    </p:animScale>
                                    <p:animScale>
                                      <p:cBhvr>
                                        <p:cTn id="20" dur="166" decel="50000">
                                          <p:stCondLst>
                                            <p:cond delay="1834"/>
                                          </p:stCondLst>
                                        </p:cTn>
                                        <p:tgtEl>
                                          <p:spTgt spid="1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80">
                                          <p:stCondLst>
                                            <p:cond delay="0"/>
                                          </p:stCondLst>
                                        </p:cTn>
                                        <p:tgtEl>
                                          <p:spTgt spid="13"/>
                                        </p:tgtEl>
                                      </p:cBhvr>
                                    </p:animEffect>
                                    <p:anim calcmode="lin" valueType="num">
                                      <p:cBhvr>
                                        <p:cTn id="24"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29" dur="26">
                                          <p:stCondLst>
                                            <p:cond delay="650"/>
                                          </p:stCondLst>
                                        </p:cTn>
                                        <p:tgtEl>
                                          <p:spTgt spid="13"/>
                                        </p:tgtEl>
                                      </p:cBhvr>
                                      <p:to x="100000" y="60000"/>
                                    </p:animScale>
                                    <p:animScale>
                                      <p:cBhvr>
                                        <p:cTn id="30" dur="166" decel="50000">
                                          <p:stCondLst>
                                            <p:cond delay="676"/>
                                          </p:stCondLst>
                                        </p:cTn>
                                        <p:tgtEl>
                                          <p:spTgt spid="13"/>
                                        </p:tgtEl>
                                      </p:cBhvr>
                                      <p:to x="100000" y="100000"/>
                                    </p:animScale>
                                    <p:animScale>
                                      <p:cBhvr>
                                        <p:cTn id="31" dur="26">
                                          <p:stCondLst>
                                            <p:cond delay="1312"/>
                                          </p:stCondLst>
                                        </p:cTn>
                                        <p:tgtEl>
                                          <p:spTgt spid="13"/>
                                        </p:tgtEl>
                                      </p:cBhvr>
                                      <p:to x="100000" y="80000"/>
                                    </p:animScale>
                                    <p:animScale>
                                      <p:cBhvr>
                                        <p:cTn id="32" dur="166" decel="50000">
                                          <p:stCondLst>
                                            <p:cond delay="1338"/>
                                          </p:stCondLst>
                                        </p:cTn>
                                        <p:tgtEl>
                                          <p:spTgt spid="13"/>
                                        </p:tgtEl>
                                      </p:cBhvr>
                                      <p:to x="100000" y="100000"/>
                                    </p:animScale>
                                    <p:animScale>
                                      <p:cBhvr>
                                        <p:cTn id="33" dur="26">
                                          <p:stCondLst>
                                            <p:cond delay="1642"/>
                                          </p:stCondLst>
                                        </p:cTn>
                                        <p:tgtEl>
                                          <p:spTgt spid="13"/>
                                        </p:tgtEl>
                                      </p:cBhvr>
                                      <p:to x="100000" y="90000"/>
                                    </p:animScale>
                                    <p:animScale>
                                      <p:cBhvr>
                                        <p:cTn id="34" dur="166" decel="50000">
                                          <p:stCondLst>
                                            <p:cond delay="1668"/>
                                          </p:stCondLst>
                                        </p:cTn>
                                        <p:tgtEl>
                                          <p:spTgt spid="13"/>
                                        </p:tgtEl>
                                      </p:cBhvr>
                                      <p:to x="100000" y="100000"/>
                                    </p:animScale>
                                    <p:animScale>
                                      <p:cBhvr>
                                        <p:cTn id="35" dur="26">
                                          <p:stCondLst>
                                            <p:cond delay="1808"/>
                                          </p:stCondLst>
                                        </p:cTn>
                                        <p:tgtEl>
                                          <p:spTgt spid="13"/>
                                        </p:tgtEl>
                                      </p:cBhvr>
                                      <p:to x="100000" y="95000"/>
                                    </p:animScale>
                                    <p:animScale>
                                      <p:cBhvr>
                                        <p:cTn id="36" dur="166" decel="50000">
                                          <p:stCondLst>
                                            <p:cond delay="1834"/>
                                          </p:stCondLst>
                                        </p:cTn>
                                        <p:tgtEl>
                                          <p:spTgt spid="13"/>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580">
                                          <p:stCondLst>
                                            <p:cond delay="0"/>
                                          </p:stCondLst>
                                        </p:cTn>
                                        <p:tgtEl>
                                          <p:spTgt spid="14"/>
                                        </p:tgtEl>
                                      </p:cBhvr>
                                    </p:animEffect>
                                    <p:anim calcmode="lin" valueType="num">
                                      <p:cBhvr>
                                        <p:cTn id="40"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5" dur="26">
                                          <p:stCondLst>
                                            <p:cond delay="650"/>
                                          </p:stCondLst>
                                        </p:cTn>
                                        <p:tgtEl>
                                          <p:spTgt spid="14"/>
                                        </p:tgtEl>
                                      </p:cBhvr>
                                      <p:to x="100000" y="60000"/>
                                    </p:animScale>
                                    <p:animScale>
                                      <p:cBhvr>
                                        <p:cTn id="46" dur="166" decel="50000">
                                          <p:stCondLst>
                                            <p:cond delay="676"/>
                                          </p:stCondLst>
                                        </p:cTn>
                                        <p:tgtEl>
                                          <p:spTgt spid="14"/>
                                        </p:tgtEl>
                                      </p:cBhvr>
                                      <p:to x="100000" y="100000"/>
                                    </p:animScale>
                                    <p:animScale>
                                      <p:cBhvr>
                                        <p:cTn id="47" dur="26">
                                          <p:stCondLst>
                                            <p:cond delay="1312"/>
                                          </p:stCondLst>
                                        </p:cTn>
                                        <p:tgtEl>
                                          <p:spTgt spid="14"/>
                                        </p:tgtEl>
                                      </p:cBhvr>
                                      <p:to x="100000" y="80000"/>
                                    </p:animScale>
                                    <p:animScale>
                                      <p:cBhvr>
                                        <p:cTn id="48" dur="166" decel="50000">
                                          <p:stCondLst>
                                            <p:cond delay="1338"/>
                                          </p:stCondLst>
                                        </p:cTn>
                                        <p:tgtEl>
                                          <p:spTgt spid="14"/>
                                        </p:tgtEl>
                                      </p:cBhvr>
                                      <p:to x="100000" y="100000"/>
                                    </p:animScale>
                                    <p:animScale>
                                      <p:cBhvr>
                                        <p:cTn id="49" dur="26">
                                          <p:stCondLst>
                                            <p:cond delay="1642"/>
                                          </p:stCondLst>
                                        </p:cTn>
                                        <p:tgtEl>
                                          <p:spTgt spid="14"/>
                                        </p:tgtEl>
                                      </p:cBhvr>
                                      <p:to x="100000" y="90000"/>
                                    </p:animScale>
                                    <p:animScale>
                                      <p:cBhvr>
                                        <p:cTn id="50" dur="166" decel="50000">
                                          <p:stCondLst>
                                            <p:cond delay="1668"/>
                                          </p:stCondLst>
                                        </p:cTn>
                                        <p:tgtEl>
                                          <p:spTgt spid="14"/>
                                        </p:tgtEl>
                                      </p:cBhvr>
                                      <p:to x="100000" y="100000"/>
                                    </p:animScale>
                                    <p:animScale>
                                      <p:cBhvr>
                                        <p:cTn id="51" dur="26">
                                          <p:stCondLst>
                                            <p:cond delay="1808"/>
                                          </p:stCondLst>
                                        </p:cTn>
                                        <p:tgtEl>
                                          <p:spTgt spid="14"/>
                                        </p:tgtEl>
                                      </p:cBhvr>
                                      <p:to x="100000" y="95000"/>
                                    </p:animScale>
                                    <p:animScale>
                                      <p:cBhvr>
                                        <p:cTn id="52" dur="166" decel="50000">
                                          <p:stCondLst>
                                            <p:cond delay="1834"/>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580">
                                          <p:stCondLst>
                                            <p:cond delay="0"/>
                                          </p:stCondLst>
                                        </p:cTn>
                                        <p:tgtEl>
                                          <p:spTgt spid="15"/>
                                        </p:tgtEl>
                                      </p:cBhvr>
                                    </p:animEffect>
                                    <p:anim calcmode="lin" valueType="num">
                                      <p:cBhvr>
                                        <p:cTn id="56"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61" dur="26">
                                          <p:stCondLst>
                                            <p:cond delay="650"/>
                                          </p:stCondLst>
                                        </p:cTn>
                                        <p:tgtEl>
                                          <p:spTgt spid="15"/>
                                        </p:tgtEl>
                                      </p:cBhvr>
                                      <p:to x="100000" y="60000"/>
                                    </p:animScale>
                                    <p:animScale>
                                      <p:cBhvr>
                                        <p:cTn id="62" dur="166" decel="50000">
                                          <p:stCondLst>
                                            <p:cond delay="676"/>
                                          </p:stCondLst>
                                        </p:cTn>
                                        <p:tgtEl>
                                          <p:spTgt spid="15"/>
                                        </p:tgtEl>
                                      </p:cBhvr>
                                      <p:to x="100000" y="100000"/>
                                    </p:animScale>
                                    <p:animScale>
                                      <p:cBhvr>
                                        <p:cTn id="63" dur="26">
                                          <p:stCondLst>
                                            <p:cond delay="1312"/>
                                          </p:stCondLst>
                                        </p:cTn>
                                        <p:tgtEl>
                                          <p:spTgt spid="15"/>
                                        </p:tgtEl>
                                      </p:cBhvr>
                                      <p:to x="100000" y="80000"/>
                                    </p:animScale>
                                    <p:animScale>
                                      <p:cBhvr>
                                        <p:cTn id="64" dur="166" decel="50000">
                                          <p:stCondLst>
                                            <p:cond delay="1338"/>
                                          </p:stCondLst>
                                        </p:cTn>
                                        <p:tgtEl>
                                          <p:spTgt spid="15"/>
                                        </p:tgtEl>
                                      </p:cBhvr>
                                      <p:to x="100000" y="100000"/>
                                    </p:animScale>
                                    <p:animScale>
                                      <p:cBhvr>
                                        <p:cTn id="65" dur="26">
                                          <p:stCondLst>
                                            <p:cond delay="1642"/>
                                          </p:stCondLst>
                                        </p:cTn>
                                        <p:tgtEl>
                                          <p:spTgt spid="15"/>
                                        </p:tgtEl>
                                      </p:cBhvr>
                                      <p:to x="100000" y="90000"/>
                                    </p:animScale>
                                    <p:animScale>
                                      <p:cBhvr>
                                        <p:cTn id="66" dur="166" decel="50000">
                                          <p:stCondLst>
                                            <p:cond delay="1668"/>
                                          </p:stCondLst>
                                        </p:cTn>
                                        <p:tgtEl>
                                          <p:spTgt spid="15"/>
                                        </p:tgtEl>
                                      </p:cBhvr>
                                      <p:to x="100000" y="100000"/>
                                    </p:animScale>
                                    <p:animScale>
                                      <p:cBhvr>
                                        <p:cTn id="67" dur="26">
                                          <p:stCondLst>
                                            <p:cond delay="1808"/>
                                          </p:stCondLst>
                                        </p:cTn>
                                        <p:tgtEl>
                                          <p:spTgt spid="15"/>
                                        </p:tgtEl>
                                      </p:cBhvr>
                                      <p:to x="100000" y="95000"/>
                                    </p:animScale>
                                    <p:animScale>
                                      <p:cBhvr>
                                        <p:cTn id="68"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4624"/>
            <a:ext cx="5099473" cy="830997"/>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2.3 </a:t>
            </a:r>
            <a:r>
              <a:rPr lang="zh-CN" altLang="en-US" sz="2400" b="1" dirty="0" smtClean="0">
                <a:solidFill>
                  <a:schemeClr val="bg1"/>
                </a:solidFill>
                <a:latin typeface="微软雅黑" panose="020B0503020204020204" pitchFamily="34" charset="-122"/>
                <a:ea typeface="微软雅黑" panose="020B0503020204020204" pitchFamily="34" charset="-122"/>
              </a:rPr>
              <a:t>人性的另一种假设</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经济人、</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zh-CN" altLang="en-US" sz="2400" b="1" dirty="0" smtClean="0">
                <a:solidFill>
                  <a:schemeClr val="bg1"/>
                </a:solidFill>
                <a:latin typeface="微软雅黑" panose="020B0503020204020204" pitchFamily="34" charset="-122"/>
                <a:ea typeface="微软雅黑" panose="020B0503020204020204" pitchFamily="34" charset="-122"/>
              </a:rPr>
              <a:t>      社会人、自我实现人、复杂人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223224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经济人假设</a:t>
            </a:r>
            <a:endParaRPr lang="zh-CN" altLang="zh-CN" sz="24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251520" y="1700808"/>
            <a:ext cx="8640960" cy="4739759"/>
          </a:xfrm>
          <a:prstGeom prst="rect">
            <a:avLst/>
          </a:prstGeom>
          <a:noFill/>
        </p:spPr>
        <p:txBody>
          <a:bodyPr wrap="square" rtlCol="0">
            <a:spAutoFit/>
          </a:bodyPr>
          <a:lstStyle/>
          <a:p>
            <a:pPr indent="457200"/>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）经济人假设与管理策略</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金钱及个人奖酬都已被证明，是使人们努力工作的激励因素之一。但是，问题的另一面是，如果人们指望从组织那里能得到的唯一东西就是薪酬，那么他们总是愈要愈多、欲壑难填。此外，在此情况下，人们的感情需要则将得不到满足。</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根据经济人假设而制定的管理策略有下列几种：</a:t>
            </a:r>
            <a:endParaRPr lang="zh-CN" altLang="en-US"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）组织是用经济性奖酬来获取职工们的劳务与服从。</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）管理的重点主要放在高效率的工作上，而对人们的感情和士气方面应负的责任被看成是次要的。</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）如果人们工作效率低、情绪低落，解决办法就是重新审查组织的奖酬刺激方案，并加以改变。</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雪恩也已经看到，采用经济人假设而制定的管理策略，会造成消极影响与负面作用。这些消极负面的作用表现为：</a:t>
            </a:r>
            <a:endParaRPr lang="zh-CN" altLang="en-US"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）管理者不能指望人们所做的工作会超过奖酬与控制制度所鼓励并允许他们所做的工作的范围。这说明，管理者奖酬什么，人们就做什么，更多的奖酬之外的工作是不会有人去做的。</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）管理者认为，人们只靠金钱刺激才能动一动，由此而采取的管理策略，客观上把人们训练成仅以此方式工作的人，其后果就是形成多给钱多干、少给钱少干、不给钱不干的“一切向‘钱’看”的消极被动局面。</a:t>
            </a:r>
            <a:endParaRPr lang="zh-CN" altLang="en-US" sz="16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52505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9.8</a:t>
            </a:r>
            <a:r>
              <a:rPr lang="zh-CN" altLang="en-US" sz="2800" b="1" dirty="0" smtClean="0">
                <a:solidFill>
                  <a:schemeClr val="bg1"/>
                </a:solidFill>
                <a:latin typeface="微软雅黑" panose="020B0503020204020204" pitchFamily="34" charset="-122"/>
                <a:ea typeface="微软雅黑" panose="020B0503020204020204" pitchFamily="34" charset="-122"/>
              </a:rPr>
              <a:t>变革型领导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51845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变革型领导的领导因素的构成</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4647426"/>
          </a:xfrm>
          <a:prstGeom prst="rect">
            <a:avLst/>
          </a:prstGeom>
        </p:spPr>
        <p:txBody>
          <a:bodyPr wrap="square">
            <a:spAutoFit/>
          </a:bodyPr>
          <a:lstStyle/>
          <a:p>
            <a:pPr indent="457200"/>
            <a:r>
              <a:rPr lang="en-US" altLang="zh-CN" sz="2000" b="1" dirty="0" smtClean="0">
                <a:solidFill>
                  <a:schemeClr val="tx2">
                    <a:lumMod val="60000"/>
                    <a:lumOff val="40000"/>
                  </a:schemeClr>
                </a:solidFill>
                <a:latin typeface="微软雅黑" panose="020B0503020204020204" pitchFamily="34" charset="-122"/>
                <a:ea typeface="微软雅黑" panose="020B0503020204020204" pitchFamily="34" charset="-122"/>
              </a:rPr>
              <a:t>1) </a:t>
            </a:r>
            <a:r>
              <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rPr>
              <a:t>魅力或理想化影响（</a:t>
            </a:r>
            <a:r>
              <a:rPr lang="en-US" altLang="zh-CN" sz="2000" b="1" dirty="0" smtClean="0">
                <a:solidFill>
                  <a:schemeClr val="tx2">
                    <a:lumMod val="60000"/>
                    <a:lumOff val="40000"/>
                  </a:schemeClr>
                </a:solidFill>
                <a:latin typeface="微软雅黑" panose="020B0503020204020204" pitchFamily="34" charset="-122"/>
                <a:ea typeface="微软雅黑" panose="020B0503020204020204" pitchFamily="34" charset="-122"/>
              </a:rPr>
              <a:t>Idealized Influence</a:t>
            </a:r>
            <a:r>
              <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rPr>
              <a:t>）</a:t>
            </a:r>
            <a:endPar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这是指领导者通过言辞和高标准的示范行为对追随者产生较高程度的激励作用。</a:t>
            </a:r>
            <a:endParaRPr lang="en-US" altLang="zh-CN" dirty="0" smtClean="0">
              <a:latin typeface="微软雅黑" panose="020B0503020204020204" pitchFamily="34" charset="-122"/>
              <a:ea typeface="微软雅黑" panose="020B0503020204020204" pitchFamily="34" charset="-122"/>
            </a:endParaRPr>
          </a:p>
          <a:p>
            <a:pPr indent="457200"/>
            <a:endParaRPr lang="zh-CN" altLang="en-US" dirty="0" smtClean="0">
              <a:latin typeface="微软雅黑" panose="020B0503020204020204" pitchFamily="34" charset="-122"/>
              <a:ea typeface="微软雅黑" panose="020B0503020204020204" pitchFamily="34" charset="-122"/>
            </a:endParaRPr>
          </a:p>
          <a:p>
            <a:pPr indent="457200"/>
            <a:r>
              <a:rPr lang="en-US" altLang="zh-CN" sz="2000" b="1" dirty="0" smtClean="0">
                <a:solidFill>
                  <a:schemeClr val="tx2">
                    <a:lumMod val="60000"/>
                    <a:lumOff val="40000"/>
                  </a:schemeClr>
                </a:solidFill>
                <a:latin typeface="微软雅黑" panose="020B0503020204020204" pitchFamily="34" charset="-122"/>
                <a:ea typeface="微软雅黑" panose="020B0503020204020204" pitchFamily="34" charset="-122"/>
              </a:rPr>
              <a:t>2) </a:t>
            </a:r>
            <a:r>
              <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rPr>
              <a:t>鼓舞干劲（</a:t>
            </a:r>
            <a:r>
              <a:rPr lang="en-US" altLang="zh-CN" sz="2000" b="1" dirty="0" smtClean="0">
                <a:solidFill>
                  <a:schemeClr val="tx2">
                    <a:lumMod val="60000"/>
                    <a:lumOff val="40000"/>
                  </a:schemeClr>
                </a:solidFill>
                <a:latin typeface="微软雅黑" panose="020B0503020204020204" pitchFamily="34" charset="-122"/>
                <a:ea typeface="微软雅黑" panose="020B0503020204020204" pitchFamily="34" charset="-122"/>
              </a:rPr>
              <a:t>Inspirational motivation</a:t>
            </a:r>
            <a:r>
              <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rPr>
              <a:t>）</a:t>
            </a:r>
            <a:endPar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鼓舞干劲是指变革型领导者会阐述一个吸引人的愿景，通过愿景使追随者有一个高的期望，以此实现动机激励；与此同时，这类的领导会加强信念与情绪感染力，增强凝聚力量、团队精神以实现组织远景。</a:t>
            </a:r>
            <a:endParaRPr lang="en-US" altLang="zh-CN" dirty="0" smtClean="0">
              <a:latin typeface="微软雅黑" panose="020B0503020204020204" pitchFamily="34" charset="-122"/>
              <a:ea typeface="微软雅黑" panose="020B0503020204020204" pitchFamily="34" charset="-122"/>
            </a:endParaRPr>
          </a:p>
          <a:p>
            <a:pPr indent="457200"/>
            <a:endParaRPr lang="zh-CN" altLang="en-US" dirty="0" smtClean="0">
              <a:latin typeface="微软雅黑" panose="020B0503020204020204" pitchFamily="34" charset="-122"/>
              <a:ea typeface="微软雅黑" panose="020B0503020204020204" pitchFamily="34" charset="-122"/>
            </a:endParaRPr>
          </a:p>
          <a:p>
            <a:pPr indent="457200"/>
            <a:r>
              <a:rPr lang="en-US" altLang="zh-CN" sz="2000" b="1" dirty="0" smtClean="0">
                <a:solidFill>
                  <a:schemeClr val="tx2">
                    <a:lumMod val="60000"/>
                    <a:lumOff val="40000"/>
                  </a:schemeClr>
                </a:solidFill>
                <a:latin typeface="微软雅黑" panose="020B0503020204020204" pitchFamily="34" charset="-122"/>
                <a:ea typeface="微软雅黑" panose="020B0503020204020204" pitchFamily="34" charset="-122"/>
              </a:rPr>
              <a:t>3) </a:t>
            </a:r>
            <a:r>
              <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rPr>
              <a:t>个别化关怀（</a:t>
            </a:r>
            <a:r>
              <a:rPr lang="en-US" altLang="zh-CN" sz="2000" b="1" dirty="0" smtClean="0">
                <a:solidFill>
                  <a:schemeClr val="tx2">
                    <a:lumMod val="60000"/>
                    <a:lumOff val="40000"/>
                  </a:schemeClr>
                </a:solidFill>
                <a:latin typeface="微软雅黑" panose="020B0503020204020204" pitchFamily="34" charset="-122"/>
                <a:ea typeface="微软雅黑" panose="020B0503020204020204" pitchFamily="34" charset="-122"/>
              </a:rPr>
              <a:t>Individualized consideration</a:t>
            </a:r>
            <a:r>
              <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rPr>
              <a:t>）</a:t>
            </a:r>
            <a:endPar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变革型领导者对追随者提供支持、鼓励和教导，同时对追随者的发展和幸福给予关注。</a:t>
            </a:r>
            <a:endParaRPr lang="en-US" altLang="zh-CN" dirty="0" smtClean="0">
              <a:latin typeface="微软雅黑" panose="020B0503020204020204" pitchFamily="34" charset="-122"/>
              <a:ea typeface="微软雅黑" panose="020B0503020204020204" pitchFamily="34" charset="-122"/>
            </a:endParaRPr>
          </a:p>
          <a:p>
            <a:pPr indent="457200"/>
            <a:endParaRPr lang="zh-CN" altLang="en-US" dirty="0" smtClean="0">
              <a:latin typeface="微软雅黑" panose="020B0503020204020204" pitchFamily="34" charset="-122"/>
              <a:ea typeface="微软雅黑" panose="020B0503020204020204" pitchFamily="34" charset="-122"/>
            </a:endParaRPr>
          </a:p>
          <a:p>
            <a:pPr indent="457200"/>
            <a:r>
              <a:rPr lang="en-US" altLang="zh-CN" sz="2000" b="1" dirty="0" smtClean="0">
                <a:solidFill>
                  <a:schemeClr val="tx2">
                    <a:lumMod val="60000"/>
                    <a:lumOff val="40000"/>
                  </a:schemeClr>
                </a:solidFill>
                <a:latin typeface="微软雅黑" panose="020B0503020204020204" pitchFamily="34" charset="-122"/>
                <a:ea typeface="微软雅黑" panose="020B0503020204020204" pitchFamily="34" charset="-122"/>
              </a:rPr>
              <a:t>4) </a:t>
            </a:r>
            <a:r>
              <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rPr>
              <a:t>智力激发（</a:t>
            </a:r>
            <a:r>
              <a:rPr lang="en-US" altLang="zh-CN" sz="2000" b="1" dirty="0" smtClean="0">
                <a:solidFill>
                  <a:schemeClr val="tx2">
                    <a:lumMod val="60000"/>
                    <a:lumOff val="40000"/>
                  </a:schemeClr>
                </a:solidFill>
                <a:latin typeface="微软雅黑" panose="020B0503020204020204" pitchFamily="34" charset="-122"/>
                <a:ea typeface="微软雅黑" panose="020B0503020204020204" pitchFamily="34" charset="-122"/>
              </a:rPr>
              <a:t>Intellectual stimulation</a:t>
            </a:r>
            <a:r>
              <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rPr>
              <a:t>）</a:t>
            </a:r>
            <a:endParaRPr lang="zh-CN" altLang="en-US" sz="2000" b="1" dirty="0" smtClean="0">
              <a:solidFill>
                <a:schemeClr val="tx2">
                  <a:lumMod val="60000"/>
                  <a:lumOff val="40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变革型领导会激发追随者的创造与革新，激励追随者反思现状，并思考更佳的做事方法。</a:t>
            </a:r>
            <a:endParaRPr lang="zh-CN" altLang="en-US"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52505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9.8</a:t>
            </a:r>
            <a:r>
              <a:rPr lang="zh-CN" altLang="en-US" sz="2800" b="1" dirty="0" smtClean="0">
                <a:solidFill>
                  <a:schemeClr val="bg1"/>
                </a:solidFill>
                <a:latin typeface="微软雅黑" panose="020B0503020204020204" pitchFamily="34" charset="-122"/>
                <a:ea typeface="微软雅黑" panose="020B0503020204020204" pitchFamily="34" charset="-122"/>
              </a:rPr>
              <a:t>变革型领导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51845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变革型领导的行为特征</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3139321"/>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变革型领导者提供清晰的组织愿景。愿景简洁、易懂、有益、富有生机活力，出自整个组织的需要并得到了组织全体成员的肯定。</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变革型领导，其行为表现为组织的社会设计师。他们指明了组织的价值观和规范的变革方向。变革型领导者认同新理念，以这种新的成员共享的理念去创造某种新的形态或结构。我国改革开放的总设计师邓小平就是一位具有典范性的变革型领导者。他为中国设计了一条改革开放的道路，使中国社会走向变革的轨道。</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变革型领导者总是明确地坚持自己的观点，在组织中建立信任感。追随者对变革型领导者的信任是完全预期的和可依赖的，从而使整个组织形成整体感和同一性的意识。</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变革型领导者提倡在积极的自我关注过程中创造性地发展自我，由此，追随者对变革型领导者会产生高度的信任感和期望值。</a:t>
            </a:r>
            <a:endParaRPr lang="zh-CN" altLang="en-US"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52505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9.8</a:t>
            </a:r>
            <a:r>
              <a:rPr lang="zh-CN" altLang="en-US" sz="2800" b="1" dirty="0" smtClean="0">
                <a:solidFill>
                  <a:schemeClr val="bg1"/>
                </a:solidFill>
                <a:latin typeface="微软雅黑" panose="020B0503020204020204" pitchFamily="34" charset="-122"/>
                <a:ea typeface="微软雅黑" panose="020B0503020204020204" pitchFamily="34" charset="-122"/>
              </a:rPr>
              <a:t>变革型领导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684076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变革型领导与魅力型领导的区别与联系</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369332"/>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变革型领导的因素为以下四大项目：</a:t>
            </a:r>
            <a:endParaRPr lang="zh-CN" altLang="en-US"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52226" name="Group 2"/>
          <p:cNvGrpSpPr/>
          <p:nvPr/>
        </p:nvGrpSpPr>
        <p:grpSpPr bwMode="auto">
          <a:xfrm>
            <a:off x="395536" y="2587896"/>
            <a:ext cx="7561203" cy="995894"/>
            <a:chOff x="2325" y="9705"/>
            <a:chExt cx="7209" cy="468"/>
          </a:xfrm>
        </p:grpSpPr>
        <p:sp>
          <p:nvSpPr>
            <p:cNvPr id="52228" name="Text Box 4"/>
            <p:cNvSpPr txBox="1">
              <a:spLocks noChangeArrowheads="1"/>
            </p:cNvSpPr>
            <p:nvPr/>
          </p:nvSpPr>
          <p:spPr bwMode="auto">
            <a:xfrm>
              <a:off x="3285" y="9857"/>
              <a:ext cx="540" cy="176"/>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endParaRPr kumimoji="0" lang="zh-CN" altLang="zh-CN"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2229" name="Text Box 5"/>
            <p:cNvSpPr txBox="1">
              <a:spLocks noChangeArrowheads="1"/>
            </p:cNvSpPr>
            <p:nvPr/>
          </p:nvSpPr>
          <p:spPr bwMode="auto">
            <a:xfrm>
              <a:off x="2325" y="9705"/>
              <a:ext cx="900" cy="46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25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魅力</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2230" name="Text Box 6"/>
            <p:cNvSpPr txBox="1">
              <a:spLocks noChangeArrowheads="1"/>
            </p:cNvSpPr>
            <p:nvPr/>
          </p:nvSpPr>
          <p:spPr bwMode="auto">
            <a:xfrm>
              <a:off x="3825" y="9705"/>
              <a:ext cx="1620" cy="46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25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个别化关怀</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2231" name="Text Box 7"/>
            <p:cNvSpPr txBox="1">
              <a:spLocks noChangeArrowheads="1"/>
            </p:cNvSpPr>
            <p:nvPr/>
          </p:nvSpPr>
          <p:spPr bwMode="auto">
            <a:xfrm>
              <a:off x="6180" y="9705"/>
              <a:ext cx="1440" cy="46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25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鼓舞干劲</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2232" name="Text Box 8"/>
            <p:cNvSpPr txBox="1">
              <a:spLocks noChangeArrowheads="1"/>
            </p:cNvSpPr>
            <p:nvPr/>
          </p:nvSpPr>
          <p:spPr bwMode="auto">
            <a:xfrm>
              <a:off x="8274" y="9705"/>
              <a:ext cx="1260" cy="46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250000"/>
                </a:lnSpc>
                <a:spcBef>
                  <a:spcPct val="0"/>
                </a:spcBef>
                <a:spcAft>
                  <a:spcPct val="0"/>
                </a:spcAft>
                <a:buClrTx/>
                <a:buSzTx/>
                <a:buFontTx/>
                <a:buNone/>
              </a:pPr>
              <a:r>
                <a:rPr kumimoji="0" lang="zh-CN" altLang="en-US"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智力激发</a:t>
              </a:r>
              <a:endParaRPr kumimoji="0" lang="zh-CN"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14" name="Text Box 4"/>
          <p:cNvSpPr txBox="1">
            <a:spLocks noChangeArrowheads="1"/>
          </p:cNvSpPr>
          <p:nvPr/>
        </p:nvSpPr>
        <p:spPr bwMode="auto">
          <a:xfrm>
            <a:off x="3789594" y="2924944"/>
            <a:ext cx="566382" cy="373633"/>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endParaRPr kumimoji="0" lang="zh-CN" altLang="zh-CN"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5" name="Text Box 4"/>
          <p:cNvSpPr txBox="1">
            <a:spLocks noChangeArrowheads="1"/>
          </p:cNvSpPr>
          <p:nvPr/>
        </p:nvSpPr>
        <p:spPr bwMode="auto">
          <a:xfrm>
            <a:off x="6021842" y="2983359"/>
            <a:ext cx="566382" cy="373633"/>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endParaRPr kumimoji="0" lang="zh-CN" altLang="zh-CN"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6" name="矩形 15"/>
          <p:cNvSpPr/>
          <p:nvPr/>
        </p:nvSpPr>
        <p:spPr>
          <a:xfrm>
            <a:off x="395536" y="3861048"/>
            <a:ext cx="8352928" cy="2585323"/>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由此可见，魅力是变革型领导的必要因素，但一个领导者可以是有魅力的但不一定是变革的。魅力型领导者更多的是塑造超常能力的形象，而变革型领导者的本质明显的是激励和授权。变革型领导者会促进授权，发展下属的技能和自信，有利促进创造自我和管理团队。</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变革型领导者使追随者对工作的重要性和价值更为敏感，促使追随者为了组织利益转变自己的利益。变革型领导者关心发展追随者的技能和信心，让他们在一个授权组织中承担更多责任。变革型领导者将提供支持与鼓励，使下属面对障碍、困难、失败时保持热情与努力。其结果是下属更加信任和尊敬变革型领导，做比原先期望做的要多得多的工作。</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63245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9.9 </a:t>
            </a:r>
            <a:r>
              <a:rPr lang="zh-CN" altLang="en-US" sz="2800" b="1" dirty="0" smtClean="0">
                <a:solidFill>
                  <a:schemeClr val="bg1"/>
                </a:solidFill>
                <a:latin typeface="微软雅黑" panose="020B0503020204020204" pitchFamily="34" charset="-122"/>
                <a:ea typeface="微软雅黑" panose="020B0503020204020204" pitchFamily="34" charset="-122"/>
              </a:rPr>
              <a:t>交易型领导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684076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交易型领导与魅力型领导的比较</a:t>
            </a:r>
            <a:endParaRPr lang="zh-CN" altLang="zh-CN" sz="2400"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aphicFrame>
        <p:nvGraphicFramePr>
          <p:cNvPr id="17" name="表格 16"/>
          <p:cNvGraphicFramePr>
            <a:graphicFrameLocks noGrp="1"/>
          </p:cNvGraphicFramePr>
          <p:nvPr/>
        </p:nvGraphicFramePr>
        <p:xfrm>
          <a:off x="539552" y="1586409"/>
          <a:ext cx="8064896" cy="4719078"/>
        </p:xfrm>
        <a:graphic>
          <a:graphicData uri="http://schemas.openxmlformats.org/drawingml/2006/table">
            <a:tbl>
              <a:tblPr/>
              <a:tblGrid>
                <a:gridCol w="2687668"/>
                <a:gridCol w="2688614"/>
                <a:gridCol w="2688614"/>
              </a:tblGrid>
              <a:tr h="606209">
                <a:tc>
                  <a:txBody>
                    <a:bodyPr/>
                    <a:lstStyle/>
                    <a:p>
                      <a:pPr algn="ctr">
                        <a:spcAft>
                          <a:spcPts val="0"/>
                        </a:spcAft>
                        <a:tabLst>
                          <a:tab pos="438150" algn="l"/>
                        </a:tabLst>
                      </a:pPr>
                      <a:r>
                        <a:rPr lang="zh-CN" sz="1600" kern="100" dirty="0">
                          <a:latin typeface="微软雅黑" panose="020B0503020204020204" pitchFamily="34" charset="-122"/>
                          <a:ea typeface="微软雅黑" panose="020B0503020204020204" pitchFamily="34" charset="-122"/>
                          <a:cs typeface="Times New Roman" panose="02020603050405020304"/>
                        </a:rPr>
                        <a:t>维度</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交易型领导</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魅力型领导</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4185">
                <a:tc>
                  <a:txBody>
                    <a:bodyPr/>
                    <a:lstStyle/>
                    <a:p>
                      <a:pPr algn="ctr">
                        <a:spcAft>
                          <a:spcPts val="0"/>
                        </a:spcAft>
                        <a:tabLst>
                          <a:tab pos="438150" algn="l"/>
                        </a:tabLst>
                      </a:pPr>
                      <a:r>
                        <a:rPr lang="zh-CN" sz="1600" kern="100" dirty="0">
                          <a:latin typeface="微软雅黑" panose="020B0503020204020204" pitchFamily="34" charset="-122"/>
                          <a:ea typeface="微软雅黑" panose="020B0503020204020204" pitchFamily="34" charset="-122"/>
                          <a:cs typeface="Times New Roman" panose="02020603050405020304"/>
                        </a:rPr>
                        <a:t>权力的主要来源</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dirty="0">
                          <a:latin typeface="微软雅黑" panose="020B0503020204020204" pitchFamily="34" charset="-122"/>
                          <a:ea typeface="微软雅黑" panose="020B0503020204020204" pitchFamily="34" charset="-122"/>
                          <a:cs typeface="Times New Roman" panose="02020603050405020304"/>
                        </a:rPr>
                        <a:t>报酬、回报、合法</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超常能力与表现</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9014">
                <a:tc>
                  <a:txBody>
                    <a:bodyPr/>
                    <a:lstStyle/>
                    <a:p>
                      <a:pPr algn="ctr">
                        <a:spcAft>
                          <a:spcPts val="0"/>
                        </a:spcAft>
                        <a:tabLst>
                          <a:tab pos="438150" algn="l"/>
                        </a:tabLst>
                      </a:pPr>
                      <a:r>
                        <a:rPr lang="zh-CN" sz="1600" kern="100" dirty="0">
                          <a:latin typeface="微软雅黑" panose="020B0503020204020204" pitchFamily="34" charset="-122"/>
                          <a:ea typeface="微软雅黑" panose="020B0503020204020204" pitchFamily="34" charset="-122"/>
                          <a:cs typeface="Times New Roman" panose="02020603050405020304"/>
                        </a:rPr>
                        <a:t>激励下属的基础</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外部的</a:t>
                      </a:r>
                      <a:r>
                        <a:rPr lang="en-US" sz="1600" kern="100">
                          <a:latin typeface="微软雅黑" panose="020B0503020204020204" pitchFamily="34" charset="-122"/>
                          <a:ea typeface="微软雅黑" panose="020B0503020204020204" pitchFamily="34" charset="-122"/>
                          <a:cs typeface="Times New Roman" panose="02020603050405020304"/>
                        </a:rPr>
                        <a:t>/</a:t>
                      </a:r>
                      <a:r>
                        <a:rPr lang="zh-CN" sz="1600" kern="100">
                          <a:latin typeface="微软雅黑" panose="020B0503020204020204" pitchFamily="34" charset="-122"/>
                          <a:ea typeface="微软雅黑" panose="020B0503020204020204" pitchFamily="34" charset="-122"/>
                          <a:cs typeface="Times New Roman" panose="02020603050405020304"/>
                        </a:rPr>
                        <a:t>经济的</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内部的</a:t>
                      </a:r>
                      <a:r>
                        <a:rPr lang="en-US" sz="1600" kern="100">
                          <a:latin typeface="微软雅黑" panose="020B0503020204020204" pitchFamily="34" charset="-122"/>
                          <a:ea typeface="微软雅黑" panose="020B0503020204020204" pitchFamily="34" charset="-122"/>
                          <a:cs typeface="Times New Roman" panose="02020603050405020304"/>
                        </a:rPr>
                        <a:t>/</a:t>
                      </a:r>
                      <a:r>
                        <a:rPr lang="zh-CN" sz="1600" kern="100">
                          <a:latin typeface="微软雅黑" panose="020B0503020204020204" pitchFamily="34" charset="-122"/>
                          <a:ea typeface="微软雅黑" panose="020B0503020204020204" pitchFamily="34" charset="-122"/>
                          <a:cs typeface="Times New Roman" panose="02020603050405020304"/>
                        </a:rPr>
                        <a:t>情感上的</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0217">
                <a:tc>
                  <a:txBody>
                    <a:bodyPr/>
                    <a:lstStyle/>
                    <a:p>
                      <a:pPr algn="ctr">
                        <a:spcAft>
                          <a:spcPts val="0"/>
                        </a:spcAft>
                        <a:tabLst>
                          <a:tab pos="438150" algn="l"/>
                        </a:tabLst>
                      </a:pPr>
                      <a:r>
                        <a:rPr lang="zh-CN" sz="1600" kern="100" dirty="0">
                          <a:latin typeface="微软雅黑" panose="020B0503020204020204" pitchFamily="34" charset="-122"/>
                          <a:ea typeface="微软雅黑" panose="020B0503020204020204" pitchFamily="34" charset="-122"/>
                          <a:cs typeface="Times New Roman" panose="02020603050405020304"/>
                        </a:rPr>
                        <a:t>下属的绩效目标</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狭隘的、定量的、特定职位的</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宽广、定性；特定的领导者与愿景</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7331">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情感上对目标的依附度</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541">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预期的下属行为</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dirty="0">
                          <a:latin typeface="微软雅黑" panose="020B0503020204020204" pitchFamily="34" charset="-122"/>
                          <a:ea typeface="微软雅黑" panose="020B0503020204020204" pitchFamily="34" charset="-122"/>
                          <a:cs typeface="Times New Roman" panose="02020603050405020304"/>
                        </a:rPr>
                        <a:t>遵守规章制度</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通过社会准则与团队压力形成</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541">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下属对领导者与愿景的承诺</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低到中</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0602">
                <a:tc>
                  <a:txBody>
                    <a:bodyPr/>
                    <a:lstStyle/>
                    <a:p>
                      <a:pPr algn="ctr">
                        <a:spcAft>
                          <a:spcPts val="0"/>
                        </a:spcAft>
                        <a:tabLst>
                          <a:tab pos="438150" algn="l"/>
                        </a:tabLst>
                      </a:pPr>
                      <a:r>
                        <a:rPr lang="zh-CN" sz="1600" kern="100" dirty="0">
                          <a:latin typeface="微软雅黑" panose="020B0503020204020204" pitchFamily="34" charset="-122"/>
                          <a:ea typeface="微软雅黑" panose="020B0503020204020204" pitchFamily="34" charset="-122"/>
                          <a:cs typeface="Times New Roman" panose="02020603050405020304"/>
                        </a:rPr>
                        <a:t>管理者策略印象</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a:latin typeface="微软雅黑" panose="020B0503020204020204" pitchFamily="34" charset="-122"/>
                          <a:ea typeface="微软雅黑" panose="020B0503020204020204" pitchFamily="34" charset="-122"/>
                          <a:cs typeface="Times New Roman" panose="02020603050405020304"/>
                        </a:rPr>
                        <a:t>低运用</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438150" algn="l"/>
                        </a:tabLst>
                      </a:pPr>
                      <a:r>
                        <a:rPr lang="zh-CN" sz="1600" kern="100" dirty="0">
                          <a:latin typeface="微软雅黑" panose="020B0503020204020204" pitchFamily="34" charset="-122"/>
                          <a:ea typeface="微软雅黑" panose="020B0503020204020204" pitchFamily="34" charset="-122"/>
                          <a:cs typeface="Times New Roman" panose="02020603050405020304"/>
                        </a:rPr>
                        <a:t>高运用</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63245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9.9 </a:t>
            </a:r>
            <a:r>
              <a:rPr lang="zh-CN" altLang="en-US" sz="2800" b="1" dirty="0" smtClean="0">
                <a:solidFill>
                  <a:schemeClr val="bg1"/>
                </a:solidFill>
                <a:latin typeface="微软雅黑" panose="020B0503020204020204" pitchFamily="34" charset="-122"/>
                <a:ea typeface="微软雅黑" panose="020B0503020204020204" pitchFamily="34" charset="-122"/>
              </a:rPr>
              <a:t>交易型领导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684076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交易型领导与变革型领导的区别与联系</a:t>
            </a:r>
            <a:endParaRPr lang="zh-CN" altLang="zh-CN" sz="2400"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6" name="矩形 5"/>
          <p:cNvSpPr/>
          <p:nvPr/>
        </p:nvSpPr>
        <p:spPr>
          <a:xfrm>
            <a:off x="323528" y="1696740"/>
            <a:ext cx="8496944" cy="2308324"/>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变革型领导与交易型领导之间既存在区别，也存在着联系，从二者的差别中更可看清变革型领导的特点：</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首先，交易型领导关注的是领导与追随者之间的“交易”，而变革型领导则时刻关注、激励追随者完成目标的过程。</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交易型领导一旦“交易”成功，领导者会提拔完成目标的职员。交易范围广泛，所有类型组织在不同水平上都有交易。交易型领导既不区别对待下属的个别需求，也不重视下属的个人发展。交易型领导者具有影响力是因为员工为了自身的利益去完成领导者希望的事情。</a:t>
            </a:r>
            <a:endParaRPr lang="zh-CN" altLang="en-US" dirty="0">
              <a:latin typeface="微软雅黑" panose="020B0503020204020204" pitchFamily="34" charset="-122"/>
              <a:ea typeface="微软雅黑" panose="020B0503020204020204" pitchFamily="34" charset="-122"/>
            </a:endParaRPr>
          </a:p>
        </p:txBody>
      </p:sp>
      <p:sp>
        <p:nvSpPr>
          <p:cNvPr id="7" name="TextBox 6"/>
          <p:cNvSpPr txBox="1"/>
          <p:nvPr/>
        </p:nvSpPr>
        <p:spPr>
          <a:xfrm>
            <a:off x="179512" y="3933056"/>
            <a:ext cx="33843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道德型领导</a:t>
            </a:r>
            <a:endParaRPr lang="zh-CN" altLang="zh-CN" sz="2400" dirty="0" smtClean="0">
              <a:latin typeface="微软雅黑" panose="020B0503020204020204" pitchFamily="34" charset="-122"/>
              <a:ea typeface="微软雅黑" panose="020B0503020204020204" pitchFamily="34" charset="-122"/>
            </a:endParaRPr>
          </a:p>
        </p:txBody>
      </p:sp>
      <p:sp>
        <p:nvSpPr>
          <p:cNvPr id="8" name="矩形 7"/>
          <p:cNvSpPr/>
          <p:nvPr/>
        </p:nvSpPr>
        <p:spPr>
          <a:xfrm>
            <a:off x="323528" y="4505052"/>
            <a:ext cx="8496944" cy="2031325"/>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我国正处于社会体制转型时期，缺乏道德的自我约束会使人们迷失经济和社会的发展方向。当社会已进入市场经济后，被激发的物欲冲动急需道德的规范和约束。为此，继承我国传统优秀道德理念与现代人类文明的道德成果是我们急需探讨的课题。</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领导科学与领导心理学经过长期的研究，提出了多种领导类型，如任务导向型领导、关系导向领导、权变型领导等，直到</a:t>
            </a:r>
            <a:r>
              <a:rPr lang="en-US" altLang="zh-CN" dirty="0" smtClean="0">
                <a:latin typeface="微软雅黑" panose="020B0503020204020204" pitchFamily="34" charset="-122"/>
                <a:ea typeface="微软雅黑" panose="020B0503020204020204" pitchFamily="34" charset="-122"/>
              </a:rPr>
              <a:t>20</a:t>
            </a:r>
            <a:r>
              <a:rPr lang="zh-CN" altLang="en-US" dirty="0" smtClean="0">
                <a:latin typeface="微软雅黑" panose="020B0503020204020204" pitchFamily="34" charset="-122"/>
                <a:ea typeface="微软雅黑" panose="020B0503020204020204" pitchFamily="34" charset="-122"/>
              </a:rPr>
              <a:t>世纪的最后</a:t>
            </a:r>
            <a:r>
              <a:rPr lang="en-US" altLang="zh-CN" dirty="0" smtClean="0">
                <a:latin typeface="微软雅黑" panose="020B0503020204020204" pitchFamily="34" charset="-122"/>
                <a:ea typeface="微软雅黑" panose="020B0503020204020204" pitchFamily="34" charset="-122"/>
              </a:rPr>
              <a:t>10</a:t>
            </a:r>
            <a:r>
              <a:rPr lang="zh-CN" altLang="en-US" dirty="0" smtClean="0">
                <a:latin typeface="微软雅黑" panose="020B0503020204020204" pitchFamily="34" charset="-122"/>
                <a:ea typeface="微软雅黑" panose="020B0503020204020204" pitchFamily="34" charset="-122"/>
              </a:rPr>
              <a:t>年才提出道德型领导（</a:t>
            </a:r>
            <a:r>
              <a:rPr lang="en-US" altLang="zh-CN" dirty="0" smtClean="0">
                <a:latin typeface="微软雅黑" panose="020B0503020204020204" pitchFamily="34" charset="-122"/>
                <a:ea typeface="微软雅黑" panose="020B0503020204020204" pitchFamily="34" charset="-122"/>
              </a:rPr>
              <a:t>Ethical Leadership</a:t>
            </a:r>
            <a:r>
              <a:rPr lang="zh-CN" altLang="en-US" dirty="0" smtClean="0">
                <a:latin typeface="微软雅黑" panose="020B0503020204020204" pitchFamily="34" charset="-122"/>
                <a:ea typeface="微软雅黑" panose="020B0503020204020204" pitchFamily="34" charset="-122"/>
              </a:rPr>
              <a:t>）的研究方向。</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10533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10.1</a:t>
            </a:r>
            <a:r>
              <a:rPr lang="zh-CN" altLang="en-US" sz="2800" b="1" dirty="0" smtClean="0">
                <a:solidFill>
                  <a:schemeClr val="bg1"/>
                </a:solidFill>
                <a:latin typeface="微软雅黑" panose="020B0503020204020204" pitchFamily="34" charset="-122"/>
                <a:ea typeface="微软雅黑" panose="020B0503020204020204" pitchFamily="34" charset="-122"/>
              </a:rPr>
              <a:t>领导者的授权</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16835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授权的含义</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2031325"/>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授权（</a:t>
            </a:r>
            <a:r>
              <a:rPr lang="en-US" altLang="zh-CN" dirty="0" smtClean="0">
                <a:latin typeface="微软雅黑" panose="020B0503020204020204" pitchFamily="34" charset="-122"/>
                <a:ea typeface="微软雅黑" panose="020B0503020204020204" pitchFamily="34" charset="-122"/>
              </a:rPr>
              <a:t>Delegation of Power or Authority</a:t>
            </a:r>
            <a:r>
              <a:rPr lang="zh-CN" altLang="en-US" dirty="0" smtClean="0">
                <a:latin typeface="微软雅黑" panose="020B0503020204020204" pitchFamily="34" charset="-122"/>
                <a:ea typeface="微软雅黑" panose="020B0503020204020204" pitchFamily="34" charset="-122"/>
              </a:rPr>
              <a:t>）是指由上级主管或权力拥有者授予下属一定的责任与权力，使其能相当自主地处理问题与行动。简言之，授权就是将权力与责任授予下级，使下级在一定的监督下有相当的行动自主权。但是，授权者对被授权者保持指挥和监督之权，而被授权者对授权者负有报告完成工作情况之责。作为领导者主要是去完成目标，但并非都靠自己去做才能完成，所以，领导者的功能在于成事，而不在于做事，而授权乃成事的分身术。</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综上所述，授权的性质可由图</a:t>
            </a:r>
            <a:r>
              <a:rPr lang="en-US" altLang="zh-CN" dirty="0" smtClean="0">
                <a:latin typeface="微软雅黑" panose="020B0503020204020204" pitchFamily="34" charset="-122"/>
                <a:ea typeface="微软雅黑" panose="020B0503020204020204" pitchFamily="34" charset="-122"/>
              </a:rPr>
              <a:t>10-1</a:t>
            </a:r>
            <a:r>
              <a:rPr lang="zh-CN" altLang="en-US" dirty="0" smtClean="0">
                <a:latin typeface="微软雅黑" panose="020B0503020204020204" pitchFamily="34" charset="-122"/>
                <a:ea typeface="微软雅黑" panose="020B0503020204020204" pitchFamily="34" charset="-122"/>
              </a:rPr>
              <a:t>概述之。</a:t>
            </a:r>
            <a:endParaRPr lang="zh-CN" altLang="en-US" dirty="0" smtClean="0">
              <a:latin typeface="微软雅黑" panose="020B0503020204020204" pitchFamily="34" charset="-122"/>
              <a:ea typeface="微软雅黑" panose="020B0503020204020204" pitchFamily="34" charset="-122"/>
            </a:endParaRPr>
          </a:p>
        </p:txBody>
      </p:sp>
      <p:sp>
        <p:nvSpPr>
          <p:cNvPr id="5132" name="Rectangle 12"/>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5121" name="Group 1"/>
          <p:cNvGrpSpPr>
            <a:grpSpLocks noChangeAspect="1"/>
          </p:cNvGrpSpPr>
          <p:nvPr/>
        </p:nvGrpSpPr>
        <p:grpSpPr bwMode="auto">
          <a:xfrm>
            <a:off x="395536" y="3861048"/>
            <a:ext cx="8280920" cy="2300288"/>
            <a:chOff x="1800" y="8694"/>
            <a:chExt cx="8280" cy="3622"/>
          </a:xfrm>
        </p:grpSpPr>
        <p:sp>
          <p:nvSpPr>
            <p:cNvPr id="5131" name="AutoShape 11"/>
            <p:cNvSpPr>
              <a:spLocks noChangeAspect="1" noChangeArrowheads="1" noTextEdit="1"/>
            </p:cNvSpPr>
            <p:nvPr/>
          </p:nvSpPr>
          <p:spPr bwMode="auto">
            <a:xfrm>
              <a:off x="1800" y="8694"/>
              <a:ext cx="8280" cy="3622"/>
            </a:xfrm>
            <a:prstGeom prst="rect">
              <a:avLst/>
            </a:prstGeom>
            <a:noFill/>
          </p:spPr>
          <p:txBody>
            <a:bodyPr vert="horz" wrap="square" lIns="91440" tIns="45720" rIns="91440" bIns="45720" numCol="1" anchor="t" anchorCtr="0" compatLnSpc="1"/>
            <a:lstStyle/>
            <a:p>
              <a:endParaRPr lang="zh-CN" altLang="en-US" sz="1400">
                <a:latin typeface="微软雅黑" panose="020B0503020204020204" pitchFamily="34" charset="-122"/>
                <a:ea typeface="微软雅黑" panose="020B0503020204020204" pitchFamily="34" charset="-122"/>
              </a:endParaRPr>
            </a:p>
          </p:txBody>
        </p:sp>
        <p:sp>
          <p:nvSpPr>
            <p:cNvPr id="5130" name="Text Box 10"/>
            <p:cNvSpPr txBox="1">
              <a:spLocks noChangeArrowheads="1"/>
            </p:cNvSpPr>
            <p:nvPr/>
          </p:nvSpPr>
          <p:spPr bwMode="auto">
            <a:xfrm>
              <a:off x="1981" y="8694"/>
              <a:ext cx="1619" cy="78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授权乃管理者</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成事的分身术</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129" name="Line 9"/>
            <p:cNvSpPr>
              <a:spLocks noChangeShapeType="1"/>
            </p:cNvSpPr>
            <p:nvPr/>
          </p:nvSpPr>
          <p:spPr bwMode="auto">
            <a:xfrm>
              <a:off x="3600" y="9161"/>
              <a:ext cx="2340" cy="1"/>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400">
                <a:latin typeface="微软雅黑" panose="020B0503020204020204" pitchFamily="34" charset="-122"/>
                <a:ea typeface="微软雅黑" panose="020B0503020204020204" pitchFamily="34" charset="-122"/>
              </a:endParaRPr>
            </a:p>
          </p:txBody>
        </p:sp>
        <p:sp>
          <p:nvSpPr>
            <p:cNvPr id="5128" name="Text Box 8"/>
            <p:cNvSpPr txBox="1">
              <a:spLocks noChangeArrowheads="1"/>
            </p:cNvSpPr>
            <p:nvPr/>
          </p:nvSpPr>
          <p:spPr bwMode="auto">
            <a:xfrm>
              <a:off x="5940" y="8694"/>
              <a:ext cx="3780" cy="78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管理者的功能在于成事，而不是全由自己去做事</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127" name="Text Box 7"/>
            <p:cNvSpPr txBox="1">
              <a:spLocks noChangeArrowheads="1"/>
            </p:cNvSpPr>
            <p:nvPr/>
          </p:nvSpPr>
          <p:spPr bwMode="auto">
            <a:xfrm>
              <a:off x="1981" y="10009"/>
              <a:ext cx="1620" cy="78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授权不忘指挥</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与监督权</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126" name="Line 6"/>
            <p:cNvSpPr>
              <a:spLocks noChangeShapeType="1"/>
            </p:cNvSpPr>
            <p:nvPr/>
          </p:nvSpPr>
          <p:spPr bwMode="auto">
            <a:xfrm>
              <a:off x="3600" y="10410"/>
              <a:ext cx="2340" cy="1"/>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400">
                <a:latin typeface="微软雅黑" panose="020B0503020204020204" pitchFamily="34" charset="-122"/>
                <a:ea typeface="微软雅黑" panose="020B0503020204020204" pitchFamily="34" charset="-122"/>
              </a:endParaRPr>
            </a:p>
          </p:txBody>
        </p:sp>
        <p:sp>
          <p:nvSpPr>
            <p:cNvPr id="5125" name="Text Box 5"/>
            <p:cNvSpPr txBox="1">
              <a:spLocks noChangeArrowheads="1"/>
            </p:cNvSpPr>
            <p:nvPr/>
          </p:nvSpPr>
          <p:spPr bwMode="auto">
            <a:xfrm>
              <a:off x="5940" y="9933"/>
              <a:ext cx="3780" cy="789"/>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被授权者对授权者负有报告其完成工作情况之责</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124" name="Text Box 4"/>
            <p:cNvSpPr txBox="1">
              <a:spLocks noChangeArrowheads="1"/>
            </p:cNvSpPr>
            <p:nvPr/>
          </p:nvSpPr>
          <p:spPr bwMode="auto">
            <a:xfrm>
              <a:off x="1981" y="11389"/>
              <a:ext cx="1620" cy="42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授权不授责</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123" name="Line 3"/>
            <p:cNvSpPr>
              <a:spLocks noChangeShapeType="1"/>
            </p:cNvSpPr>
            <p:nvPr/>
          </p:nvSpPr>
          <p:spPr bwMode="auto">
            <a:xfrm>
              <a:off x="3601" y="11719"/>
              <a:ext cx="2340" cy="1"/>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400">
                <a:latin typeface="微软雅黑" panose="020B0503020204020204" pitchFamily="34" charset="-122"/>
                <a:ea typeface="微软雅黑" panose="020B0503020204020204" pitchFamily="34" charset="-122"/>
              </a:endParaRPr>
            </a:p>
          </p:txBody>
        </p:sp>
        <p:sp>
          <p:nvSpPr>
            <p:cNvPr id="5122" name="Text Box 2"/>
            <p:cNvSpPr txBox="1">
              <a:spLocks noChangeArrowheads="1"/>
            </p:cNvSpPr>
            <p:nvPr/>
          </p:nvSpPr>
          <p:spPr bwMode="auto">
            <a:xfrm>
              <a:off x="5941" y="11224"/>
              <a:ext cx="3779" cy="109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权力下放，向下分散</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责任向上集中</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士卒犯错，罪及主帅</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17" name="矩形 16"/>
          <p:cNvSpPr/>
          <p:nvPr/>
        </p:nvSpPr>
        <p:spPr>
          <a:xfrm>
            <a:off x="3419872" y="6258798"/>
            <a:ext cx="1885453"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10-1</a:t>
            </a:r>
            <a:r>
              <a:rPr lang="zh-CN" altLang="en-US" sz="1600" b="1" dirty="0" smtClean="0">
                <a:latin typeface="微软雅黑" panose="020B0503020204020204" pitchFamily="34" charset="-122"/>
                <a:ea typeface="微软雅黑" panose="020B0503020204020204" pitchFamily="34" charset="-122"/>
              </a:rPr>
              <a:t>授权的性质</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823483"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10.2</a:t>
            </a:r>
            <a:r>
              <a:rPr lang="zh-CN" altLang="en-US" sz="2800" b="1" dirty="0" smtClean="0">
                <a:solidFill>
                  <a:schemeClr val="bg1"/>
                </a:solidFill>
                <a:latin typeface="微软雅黑" panose="020B0503020204020204" pitchFamily="34" charset="-122"/>
                <a:ea typeface="微软雅黑" panose="020B0503020204020204" pitchFamily="34" charset="-122"/>
              </a:rPr>
              <a:t>领导者的人际关系</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132" name="Rectangle 12"/>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10" name="TextBox 9"/>
          <p:cNvSpPr txBox="1"/>
          <p:nvPr/>
        </p:nvSpPr>
        <p:spPr>
          <a:xfrm>
            <a:off x="179512" y="1196752"/>
            <a:ext cx="496855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a:t>
            </a:r>
            <a:r>
              <a:rPr lang="en-US" altLang="zh-CN" sz="2400" b="1" dirty="0" smtClean="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下属交换理论（</a:t>
            </a:r>
            <a:r>
              <a:rPr lang="en-US" altLang="zh-CN" sz="2400" b="1" dirty="0" smtClean="0">
                <a:latin typeface="微软雅黑" panose="020B0503020204020204" pitchFamily="34" charset="-122"/>
                <a:ea typeface="微软雅黑" panose="020B0503020204020204" pitchFamily="34" charset="-122"/>
              </a:rPr>
              <a:t>LMX</a:t>
            </a:r>
            <a:r>
              <a:rPr lang="zh-CN" altLang="en-US" sz="2400" b="1" dirty="0" smtClean="0">
                <a:latin typeface="微软雅黑" panose="020B0503020204020204" pitchFamily="34" charset="-122"/>
                <a:ea typeface="微软雅黑" panose="020B0503020204020204" pitchFamily="34" charset="-122"/>
              </a:rPr>
              <a:t>）</a:t>
            </a:r>
            <a:endParaRPr lang="zh-CN" altLang="zh-CN" sz="2400" dirty="0" smtClean="0">
              <a:latin typeface="微软雅黑" panose="020B0503020204020204" pitchFamily="34" charset="-122"/>
              <a:ea typeface="微软雅黑" panose="020B0503020204020204" pitchFamily="34" charset="-122"/>
            </a:endParaRPr>
          </a:p>
        </p:txBody>
      </p:sp>
      <p:sp>
        <p:nvSpPr>
          <p:cNvPr id="11" name="矩形 10"/>
          <p:cNvSpPr/>
          <p:nvPr/>
        </p:nvSpPr>
        <p:spPr>
          <a:xfrm>
            <a:off x="467544" y="1732166"/>
            <a:ext cx="8496944" cy="4801314"/>
          </a:xfrm>
          <a:prstGeom prst="rect">
            <a:avLst/>
          </a:prstGeom>
        </p:spPr>
        <p:txBody>
          <a:bodyPr wrap="square">
            <a:spAutoFit/>
          </a:bodyPr>
          <a:lstStyle/>
          <a:p>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）领导者</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下属交换理论概念内涵</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领导者</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下属交换（</a:t>
            </a:r>
            <a:r>
              <a:rPr lang="en-US" altLang="zh-CN" dirty="0" smtClean="0">
                <a:latin typeface="微软雅黑" panose="020B0503020204020204" pitchFamily="34" charset="-122"/>
                <a:ea typeface="微软雅黑" panose="020B0503020204020204" pitchFamily="34" charset="-122"/>
              </a:rPr>
              <a:t>Leader-Member Exchange</a:t>
            </a:r>
            <a:r>
              <a:rPr lang="zh-CN" altLang="en-US" dirty="0" smtClean="0">
                <a:latin typeface="微软雅黑" panose="020B0503020204020204" pitchFamily="34" charset="-122"/>
                <a:ea typeface="微软雅黑" panose="020B0503020204020204" pitchFamily="34" charset="-122"/>
              </a:rPr>
              <a:t>）理论简称为</a:t>
            </a:r>
            <a:r>
              <a:rPr lang="en-US" altLang="zh-CN" dirty="0" smtClean="0">
                <a:latin typeface="微软雅黑" panose="020B0503020204020204" pitchFamily="34" charset="-122"/>
                <a:ea typeface="微软雅黑" panose="020B0503020204020204" pitchFamily="34" charset="-122"/>
              </a:rPr>
              <a:t>LMX</a:t>
            </a:r>
            <a:r>
              <a:rPr lang="zh-CN" altLang="en-US" dirty="0" smtClean="0">
                <a:latin typeface="微软雅黑" panose="020B0503020204020204" pitchFamily="34" charset="-122"/>
                <a:ea typeface="微软雅黑" panose="020B0503020204020204" pitchFamily="34" charset="-122"/>
              </a:rPr>
              <a:t>理论。这一理论又称为二元角色塑造理论，或称垂直二元联结理论。这一理论最早是由格雷恩和卡什曼（</a:t>
            </a:r>
            <a:r>
              <a:rPr lang="en-US" altLang="zh-CN" dirty="0" err="1" smtClean="0">
                <a:latin typeface="微软雅黑" panose="020B0503020204020204" pitchFamily="34" charset="-122"/>
                <a:ea typeface="微软雅黑" panose="020B0503020204020204" pitchFamily="34" charset="-122"/>
              </a:rPr>
              <a:t>Graen</a:t>
            </a:r>
            <a:r>
              <a:rPr lang="en-US" altLang="zh-CN" dirty="0" smtClean="0">
                <a:latin typeface="微软雅黑" panose="020B0503020204020204" pitchFamily="34" charset="-122"/>
                <a:ea typeface="微软雅黑" panose="020B0503020204020204" pitchFamily="34" charset="-122"/>
              </a:rPr>
              <a:t> &amp; </a:t>
            </a:r>
            <a:r>
              <a:rPr lang="en-US" altLang="zh-CN" dirty="0" err="1" smtClean="0">
                <a:latin typeface="微软雅黑" panose="020B0503020204020204" pitchFamily="34" charset="-122"/>
                <a:ea typeface="微软雅黑" panose="020B0503020204020204" pitchFamily="34" charset="-122"/>
              </a:rPr>
              <a:t>Cashman</a:t>
            </a:r>
            <a:r>
              <a:rPr lang="zh-CN" altLang="en-US" dirty="0" smtClean="0">
                <a:latin typeface="微软雅黑" panose="020B0503020204020204" pitchFamily="34" charset="-122"/>
                <a:ea typeface="微软雅黑" panose="020B0503020204020204" pitchFamily="34" charset="-122"/>
              </a:rPr>
              <a:t>）于</a:t>
            </a:r>
            <a:r>
              <a:rPr lang="en-US" altLang="zh-CN" dirty="0" smtClean="0">
                <a:latin typeface="微软雅黑" panose="020B0503020204020204" pitchFamily="34" charset="-122"/>
                <a:ea typeface="微软雅黑" panose="020B0503020204020204" pitchFamily="34" charset="-122"/>
              </a:rPr>
              <a:t>1975</a:t>
            </a:r>
            <a:r>
              <a:rPr lang="zh-CN" altLang="en-US" dirty="0" smtClean="0">
                <a:latin typeface="微软雅黑" panose="020B0503020204020204" pitchFamily="34" charset="-122"/>
                <a:ea typeface="微软雅黑" panose="020B0503020204020204" pitchFamily="34" charset="-122"/>
              </a:rPr>
              <a:t>年提出。这一理论描述了领导者如何与各种下属发展不同的交换关系。其目的是建立有效的领导者与下属间的二元关系，认识领导者与下属之间的相互影响过程以及领导者与单个下属之间的角色塑造过程。</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领导者与下属之间可以存在高质量与高水平的交换关系，也可能只存在低质量与低水平的交换关系。只有当领导者与下属的交换关系达到一个顶点，即存在高程度的相互依赖、信任和支持时，领导者与下属间的交换质量与水平才会达到一个新的水平与质量高度。</a:t>
            </a:r>
            <a:endParaRPr lang="en-US" altLang="zh-CN" dirty="0" smtClean="0">
              <a:latin typeface="微软雅黑" panose="020B0503020204020204" pitchFamily="34" charset="-122"/>
              <a:ea typeface="微软雅黑" panose="020B0503020204020204" pitchFamily="34" charset="-122"/>
            </a:endParaRPr>
          </a:p>
          <a:p>
            <a:pPr indent="457200"/>
            <a:endParaRPr lang="en-US" altLang="zh-CN"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）领导者</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下属的两大关系类型：内集团关系与外集团关系</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领导者</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下属的关系可以分为两大类型：内集团关系与外集团关系。属于内集团关系中的下属称为“圈内人（</a:t>
            </a:r>
            <a:r>
              <a:rPr lang="en-US" altLang="zh-CN" dirty="0" smtClean="0">
                <a:latin typeface="微软雅黑" panose="020B0503020204020204" pitchFamily="34" charset="-122"/>
                <a:ea typeface="微软雅黑" panose="020B0503020204020204" pitchFamily="34" charset="-122"/>
              </a:rPr>
              <a:t>in Group</a:t>
            </a:r>
            <a:r>
              <a:rPr lang="zh-CN" altLang="en-US" dirty="0" smtClean="0">
                <a:latin typeface="微软雅黑" panose="020B0503020204020204" pitchFamily="34" charset="-122"/>
                <a:ea typeface="微软雅黑" panose="020B0503020204020204" pitchFamily="34" charset="-122"/>
              </a:rPr>
              <a:t>）”，属于外集团关系中的下属称为“圈外人（</a:t>
            </a:r>
            <a:r>
              <a:rPr lang="en-US" altLang="zh-CN" dirty="0" smtClean="0">
                <a:latin typeface="微软雅黑" panose="020B0503020204020204" pitchFamily="34" charset="-122"/>
                <a:ea typeface="微软雅黑" panose="020B0503020204020204" pitchFamily="34" charset="-122"/>
              </a:rPr>
              <a:t>out of Group</a:t>
            </a:r>
            <a:r>
              <a:rPr lang="zh-CN" altLang="en-US" dirty="0" smtClean="0">
                <a:latin typeface="微软雅黑" panose="020B0503020204020204" pitchFamily="34" charset="-122"/>
                <a:ea typeface="微软雅黑" panose="020B0503020204020204" pitchFamily="34" charset="-122"/>
              </a:rPr>
              <a:t>）”。内集团关系是以扩展的职责和协商达成的职责（额外职责）为基础的，这种关系称为内集团关系；另一种是以正式雇用合同（规定的职责）为基础的关系，称为外集团关系。</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57181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11.1 </a:t>
            </a:r>
            <a:r>
              <a:rPr lang="zh-CN" altLang="en-US" sz="2800" b="1" dirty="0" smtClean="0">
                <a:solidFill>
                  <a:schemeClr val="bg1"/>
                </a:solidFill>
                <a:latin typeface="微软雅黑" panose="020B0503020204020204" pitchFamily="34" charset="-122"/>
                <a:ea typeface="微软雅黑" panose="020B0503020204020204" pitchFamily="34" charset="-122"/>
              </a:rPr>
              <a:t>组织的一般概念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组织的任务与作用</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3693319"/>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组织是一个群体，它是一个由两个或更多的个人在相互影响与相互作用的情况下，为完成组织共同的目标而组合起来的一个从事有目的活动的单位。</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管理心理学家巴纳德（</a:t>
            </a:r>
            <a:r>
              <a:rPr lang="en-US" altLang="zh-CN" dirty="0" smtClean="0">
                <a:latin typeface="微软雅黑" panose="020B0503020204020204" pitchFamily="34" charset="-122"/>
                <a:ea typeface="微软雅黑" panose="020B0503020204020204" pitchFamily="34" charset="-122"/>
              </a:rPr>
              <a:t>C.I. Barnard</a:t>
            </a:r>
            <a:r>
              <a:rPr lang="zh-CN" altLang="en-US" dirty="0" smtClean="0">
                <a:latin typeface="微软雅黑" panose="020B0503020204020204" pitchFamily="34" charset="-122"/>
                <a:ea typeface="微软雅黑" panose="020B0503020204020204" pitchFamily="34" charset="-122"/>
              </a:rPr>
              <a:t>）认为，“组织是一个有意识地协调二人以上的活动或力量的合作体系”。另两位管理心理学家孟尼（</a:t>
            </a:r>
            <a:r>
              <a:rPr lang="en-US" altLang="zh-CN" dirty="0" smtClean="0">
                <a:latin typeface="微软雅黑" panose="020B0503020204020204" pitchFamily="34" charset="-122"/>
                <a:ea typeface="微软雅黑" panose="020B0503020204020204" pitchFamily="34" charset="-122"/>
              </a:rPr>
              <a:t>T.D. Mooney</a:t>
            </a:r>
            <a:r>
              <a:rPr lang="zh-CN" altLang="en-US" dirty="0" smtClean="0">
                <a:latin typeface="微软雅黑" panose="020B0503020204020204" pitchFamily="34" charset="-122"/>
                <a:ea typeface="微软雅黑" panose="020B0503020204020204" pitchFamily="34" charset="-122"/>
              </a:rPr>
              <a:t>）和雷列（</a:t>
            </a:r>
            <a:r>
              <a:rPr lang="en-US" altLang="zh-CN" dirty="0" smtClean="0">
                <a:latin typeface="微软雅黑" panose="020B0503020204020204" pitchFamily="34" charset="-122"/>
                <a:ea typeface="微软雅黑" panose="020B0503020204020204" pitchFamily="34" charset="-122"/>
              </a:rPr>
              <a:t>A.C. </a:t>
            </a:r>
            <a:r>
              <a:rPr lang="en-US" altLang="zh-CN" dirty="0" err="1" smtClean="0">
                <a:latin typeface="微软雅黑" panose="020B0503020204020204" pitchFamily="34" charset="-122"/>
                <a:ea typeface="微软雅黑" panose="020B0503020204020204" pitchFamily="34" charset="-122"/>
              </a:rPr>
              <a:t>Reiley</a:t>
            </a:r>
            <a:r>
              <a:rPr lang="zh-CN" altLang="en-US" dirty="0" smtClean="0">
                <a:latin typeface="微软雅黑" panose="020B0503020204020204" pitchFamily="34" charset="-122"/>
                <a:ea typeface="微软雅黑" panose="020B0503020204020204" pitchFamily="34" charset="-122"/>
              </a:rPr>
              <a:t>）则认为，“组织是为达成共同目标的人所组合的形式。一个组织群体，如果想有效地达成其目标，就必须在协调合作的原则下，各人做各人不同的事”。</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组织心理与行为的研究任务，就是利用群体中的组织结构与分工、权力与责任，以及信息沟通与人际关系的协调手段，调动组织内每个职工的积极性，保证组织目标的实现。</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具体来说，组织的任务不外三条：</a:t>
            </a:r>
            <a:endParaRPr lang="zh-CN" altLang="en-US" dirty="0" smtClean="0">
              <a:latin typeface="微软雅黑" panose="020B0503020204020204" pitchFamily="34" charset="-122"/>
              <a:ea typeface="微软雅黑" panose="020B0503020204020204" pitchFamily="34" charset="-122"/>
            </a:endParaRPr>
          </a:p>
          <a:p>
            <a:pPr indent="457200"/>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规定每个人的责任；</a:t>
            </a:r>
            <a:endParaRPr lang="zh-CN" altLang="en-US" dirty="0" smtClean="0">
              <a:latin typeface="微软雅黑" panose="020B0503020204020204" pitchFamily="34" charset="-122"/>
              <a:ea typeface="微软雅黑" panose="020B0503020204020204" pitchFamily="34" charset="-122"/>
            </a:endParaRPr>
          </a:p>
          <a:p>
            <a:pPr indent="457200"/>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规定各成员之间的关系；</a:t>
            </a:r>
            <a:endParaRPr lang="zh-CN" altLang="en-US" dirty="0" smtClean="0">
              <a:latin typeface="微软雅黑" panose="020B0503020204020204" pitchFamily="34" charset="-122"/>
              <a:ea typeface="微软雅黑" panose="020B0503020204020204" pitchFamily="34" charset="-122"/>
            </a:endParaRPr>
          </a:p>
          <a:p>
            <a:pPr indent="457200"/>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调动组织内每个成员的积极性。</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57181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11.1 </a:t>
            </a:r>
            <a:r>
              <a:rPr lang="zh-CN" altLang="en-US" sz="2800" b="1" dirty="0" smtClean="0">
                <a:solidFill>
                  <a:schemeClr val="bg1"/>
                </a:solidFill>
                <a:latin typeface="微软雅黑" panose="020B0503020204020204" pitchFamily="34" charset="-122"/>
                <a:ea typeface="微软雅黑" panose="020B0503020204020204" pitchFamily="34" charset="-122"/>
              </a:rPr>
              <a:t>组织的一般概念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893911"/>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组织的结构</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395829"/>
            <a:ext cx="8640960" cy="369332"/>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组织结构类型可分为：初级的直线型、复杂的直线型、职能型、直线职能型。</a:t>
            </a:r>
            <a:endParaRPr lang="zh-CN" altLang="en-US" dirty="0" smtClean="0">
              <a:latin typeface="微软雅黑" panose="020B0503020204020204" pitchFamily="34" charset="-122"/>
              <a:ea typeface="微软雅黑" panose="020B0503020204020204" pitchFamily="34" charset="-122"/>
            </a:endParaRPr>
          </a:p>
        </p:txBody>
      </p:sp>
      <p:sp>
        <p:nvSpPr>
          <p:cNvPr id="5" name="圆角矩形 4"/>
          <p:cNvSpPr/>
          <p:nvPr/>
        </p:nvSpPr>
        <p:spPr>
          <a:xfrm>
            <a:off x="611560" y="1916832"/>
            <a:ext cx="7920880" cy="864096"/>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indent="457200"/>
            <a:r>
              <a:rPr lang="zh-CN" altLang="en-US" dirty="0" smtClean="0">
                <a:latin typeface="微软雅黑" panose="020B0503020204020204" pitchFamily="34" charset="-122"/>
                <a:ea typeface="微软雅黑" panose="020B0503020204020204" pitchFamily="34" charset="-122"/>
              </a:rPr>
              <a:t> 初级的直线型组织，是指在组织者的领导下由按层次排列的人们所组成的群体。</a:t>
            </a:r>
            <a:endParaRPr lang="zh-CN" altLang="en-US" dirty="0">
              <a:latin typeface="微软雅黑" panose="020B0503020204020204" pitchFamily="34" charset="-122"/>
              <a:ea typeface="微软雅黑" panose="020B0503020204020204" pitchFamily="34" charset="-122"/>
            </a:endParaRPr>
          </a:p>
        </p:txBody>
      </p:sp>
      <p:sp>
        <p:nvSpPr>
          <p:cNvPr id="6" name="圆角矩形 5"/>
          <p:cNvSpPr/>
          <p:nvPr/>
        </p:nvSpPr>
        <p:spPr>
          <a:xfrm>
            <a:off x="632105" y="2996952"/>
            <a:ext cx="7920880" cy="864096"/>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indent="457200"/>
            <a:r>
              <a:rPr lang="zh-CN" altLang="en-US" dirty="0" smtClean="0">
                <a:latin typeface="微软雅黑" panose="020B0503020204020204" pitchFamily="34" charset="-122"/>
                <a:ea typeface="微软雅黑" panose="020B0503020204020204" pitchFamily="34" charset="-122"/>
              </a:rPr>
              <a:t>复杂的直线型组织，是指一切初级组织在领导者的带领下被结合（两个、三个等）成一些部门，这些部门又可同样地被结合成更大的组织单位等等。</a:t>
            </a:r>
            <a:endParaRPr lang="zh-CN" altLang="en-US" dirty="0">
              <a:latin typeface="微软雅黑" panose="020B0503020204020204" pitchFamily="34" charset="-122"/>
              <a:ea typeface="微软雅黑" panose="020B0503020204020204" pitchFamily="34" charset="-122"/>
            </a:endParaRPr>
          </a:p>
        </p:txBody>
      </p:sp>
      <p:sp>
        <p:nvSpPr>
          <p:cNvPr id="7" name="圆角矩形 6"/>
          <p:cNvSpPr/>
          <p:nvPr/>
        </p:nvSpPr>
        <p:spPr>
          <a:xfrm>
            <a:off x="611560" y="4149080"/>
            <a:ext cx="7920880" cy="864096"/>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indent="457200"/>
            <a:r>
              <a:rPr lang="zh-CN" altLang="en-US" dirty="0" smtClean="0">
                <a:latin typeface="微软雅黑" panose="020B0503020204020204" pitchFamily="34" charset="-122"/>
                <a:ea typeface="微软雅黑" panose="020B0503020204020204" pitchFamily="34" charset="-122"/>
              </a:rPr>
              <a:t>职能型组织和直线型组织一样，存在着各管理等级，但是组织的每一个环节按被执行的每个职能隶属于不同的领导者，因而这种组织的特点是具有多种从属状态。</a:t>
            </a:r>
            <a:endParaRPr lang="zh-CN" altLang="en-US" dirty="0">
              <a:latin typeface="微软雅黑" panose="020B0503020204020204" pitchFamily="34" charset="-122"/>
              <a:ea typeface="微软雅黑" panose="020B0503020204020204" pitchFamily="34" charset="-122"/>
            </a:endParaRPr>
          </a:p>
        </p:txBody>
      </p:sp>
      <p:sp>
        <p:nvSpPr>
          <p:cNvPr id="8" name="圆角矩形 7"/>
          <p:cNvSpPr/>
          <p:nvPr/>
        </p:nvSpPr>
        <p:spPr>
          <a:xfrm>
            <a:off x="632105" y="5229200"/>
            <a:ext cx="7920880" cy="864096"/>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indent="457200"/>
            <a:r>
              <a:rPr lang="zh-CN" altLang="en-US" dirty="0" smtClean="0">
                <a:latin typeface="微软雅黑" panose="020B0503020204020204" pitchFamily="34" charset="-122"/>
                <a:ea typeface="微软雅黑" panose="020B0503020204020204" pitchFamily="34" charset="-122"/>
              </a:rPr>
              <a:t>直线职能型组织是兼具直线型和职能型两种性质的组织。它的一部分工作人员仅隶属于一个人，其中线性原则占主导地位；而另一部分工作人员中，则是职能原则占优势，因而隶属于许多人。</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57181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11.1 </a:t>
            </a:r>
            <a:r>
              <a:rPr lang="zh-CN" altLang="en-US" sz="2800" b="1" dirty="0" smtClean="0">
                <a:solidFill>
                  <a:schemeClr val="bg1"/>
                </a:solidFill>
                <a:latin typeface="微软雅黑" panose="020B0503020204020204" pitchFamily="34" charset="-122"/>
                <a:ea typeface="微软雅黑" panose="020B0503020204020204" pitchFamily="34" charset="-122"/>
              </a:rPr>
              <a:t>组织的一般概念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组织的结构</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646331"/>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当前，直线职能型组织最为流行。图</a:t>
            </a:r>
            <a:r>
              <a:rPr lang="en-US" altLang="zh-CN" dirty="0" smtClean="0">
                <a:latin typeface="微软雅黑" panose="020B0503020204020204" pitchFamily="34" charset="-122"/>
                <a:ea typeface="微软雅黑" panose="020B0503020204020204" pitchFamily="34" charset="-122"/>
              </a:rPr>
              <a:t>11-1</a:t>
            </a:r>
            <a:r>
              <a:rPr lang="zh-CN" altLang="en-US" dirty="0" smtClean="0">
                <a:latin typeface="微软雅黑" panose="020B0503020204020204" pitchFamily="34" charset="-122"/>
                <a:ea typeface="微软雅黑" panose="020B0503020204020204" pitchFamily="34" charset="-122"/>
              </a:rPr>
              <a:t>即为企业里现行的直线职能型组织机构。</a:t>
            </a:r>
            <a:endParaRPr lang="zh-CN" altLang="en-US"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2049" name="Group 1"/>
          <p:cNvGrpSpPr>
            <a:grpSpLocks noChangeAspect="1"/>
          </p:cNvGrpSpPr>
          <p:nvPr/>
        </p:nvGrpSpPr>
        <p:grpSpPr bwMode="auto">
          <a:xfrm>
            <a:off x="561798" y="2121525"/>
            <a:ext cx="8136904" cy="3744416"/>
            <a:chOff x="2362" y="4534"/>
            <a:chExt cx="7200" cy="4891"/>
          </a:xfrm>
        </p:grpSpPr>
        <p:sp>
          <p:nvSpPr>
            <p:cNvPr id="2077" name="AutoShape 29"/>
            <p:cNvSpPr>
              <a:spLocks noChangeAspect="1" noChangeArrowheads="1" noTextEdit="1"/>
            </p:cNvSpPr>
            <p:nvPr/>
          </p:nvSpPr>
          <p:spPr bwMode="auto">
            <a:xfrm>
              <a:off x="2362" y="4534"/>
              <a:ext cx="7200" cy="4891"/>
            </a:xfrm>
            <a:prstGeom prst="rect">
              <a:avLst/>
            </a:prstGeom>
            <a:noFill/>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76" name="Text Box 28"/>
            <p:cNvSpPr txBox="1">
              <a:spLocks noChangeArrowheads="1"/>
            </p:cNvSpPr>
            <p:nvPr/>
          </p:nvSpPr>
          <p:spPr bwMode="auto">
            <a:xfrm>
              <a:off x="5336" y="4534"/>
              <a:ext cx="1252" cy="40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厂长</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75" name="Text Box 27"/>
            <p:cNvSpPr txBox="1">
              <a:spLocks noChangeArrowheads="1"/>
            </p:cNvSpPr>
            <p:nvPr/>
          </p:nvSpPr>
          <p:spPr bwMode="auto">
            <a:xfrm>
              <a:off x="2675" y="5485"/>
              <a:ext cx="1252" cy="40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科室</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74" name="Text Box 26"/>
            <p:cNvSpPr txBox="1">
              <a:spLocks noChangeArrowheads="1"/>
            </p:cNvSpPr>
            <p:nvPr/>
          </p:nvSpPr>
          <p:spPr bwMode="auto">
            <a:xfrm>
              <a:off x="2675" y="6572"/>
              <a:ext cx="1252" cy="40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车间主任</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73" name="Text Box 25"/>
            <p:cNvSpPr txBox="1">
              <a:spLocks noChangeArrowheads="1"/>
            </p:cNvSpPr>
            <p:nvPr/>
          </p:nvSpPr>
          <p:spPr bwMode="auto">
            <a:xfrm>
              <a:off x="7997" y="5485"/>
              <a:ext cx="1252" cy="40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科室</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72" name="Text Box 24"/>
            <p:cNvSpPr txBox="1">
              <a:spLocks noChangeArrowheads="1"/>
            </p:cNvSpPr>
            <p:nvPr/>
          </p:nvSpPr>
          <p:spPr bwMode="auto">
            <a:xfrm>
              <a:off x="5336" y="6572"/>
              <a:ext cx="1252" cy="40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车间主任</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71" name="Text Box 23"/>
            <p:cNvSpPr txBox="1">
              <a:spLocks noChangeArrowheads="1"/>
            </p:cNvSpPr>
            <p:nvPr/>
          </p:nvSpPr>
          <p:spPr bwMode="auto">
            <a:xfrm>
              <a:off x="7214" y="7795"/>
              <a:ext cx="1252" cy="40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职能组</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70" name="Text Box 22"/>
            <p:cNvSpPr txBox="1">
              <a:spLocks noChangeArrowheads="1"/>
            </p:cNvSpPr>
            <p:nvPr/>
          </p:nvSpPr>
          <p:spPr bwMode="auto">
            <a:xfrm>
              <a:off x="5336" y="9018"/>
              <a:ext cx="1251" cy="407"/>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班组长</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69" name="Text Box 21"/>
            <p:cNvSpPr txBox="1">
              <a:spLocks noChangeArrowheads="1"/>
            </p:cNvSpPr>
            <p:nvPr/>
          </p:nvSpPr>
          <p:spPr bwMode="auto">
            <a:xfrm>
              <a:off x="3927" y="7795"/>
              <a:ext cx="1253" cy="40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职能组</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68" name="Text Box 20"/>
            <p:cNvSpPr txBox="1">
              <a:spLocks noChangeArrowheads="1"/>
            </p:cNvSpPr>
            <p:nvPr/>
          </p:nvSpPr>
          <p:spPr bwMode="auto">
            <a:xfrm>
              <a:off x="2988" y="9018"/>
              <a:ext cx="1252" cy="407"/>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班组长</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67" name="Text Box 19"/>
            <p:cNvSpPr txBox="1">
              <a:spLocks noChangeArrowheads="1"/>
            </p:cNvSpPr>
            <p:nvPr/>
          </p:nvSpPr>
          <p:spPr bwMode="auto">
            <a:xfrm>
              <a:off x="7840" y="9018"/>
              <a:ext cx="1252" cy="407"/>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班组长</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66" name="Text Box 18"/>
            <p:cNvSpPr txBox="1">
              <a:spLocks noChangeArrowheads="1"/>
            </p:cNvSpPr>
            <p:nvPr/>
          </p:nvSpPr>
          <p:spPr bwMode="auto">
            <a:xfrm>
              <a:off x="7997" y="6572"/>
              <a:ext cx="1253" cy="40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车间主任</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65" name="Line 17"/>
            <p:cNvSpPr>
              <a:spLocks noChangeShapeType="1"/>
            </p:cNvSpPr>
            <p:nvPr/>
          </p:nvSpPr>
          <p:spPr bwMode="auto">
            <a:xfrm>
              <a:off x="5962" y="5077"/>
              <a:ext cx="0" cy="1495"/>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64" name="Line 16"/>
            <p:cNvSpPr>
              <a:spLocks noChangeShapeType="1"/>
            </p:cNvSpPr>
            <p:nvPr/>
          </p:nvSpPr>
          <p:spPr bwMode="auto">
            <a:xfrm>
              <a:off x="5962" y="7116"/>
              <a:ext cx="0" cy="190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63" name="Line 15"/>
            <p:cNvSpPr>
              <a:spLocks noChangeShapeType="1"/>
            </p:cNvSpPr>
            <p:nvPr/>
          </p:nvSpPr>
          <p:spPr bwMode="auto">
            <a:xfrm>
              <a:off x="3301" y="5213"/>
              <a:ext cx="5322" cy="0"/>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62" name="Line 14"/>
            <p:cNvSpPr>
              <a:spLocks noChangeShapeType="1"/>
            </p:cNvSpPr>
            <p:nvPr/>
          </p:nvSpPr>
          <p:spPr bwMode="auto">
            <a:xfrm flipV="1">
              <a:off x="5962" y="4942"/>
              <a:ext cx="0" cy="271"/>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61" name="Line 13"/>
            <p:cNvSpPr>
              <a:spLocks noChangeShapeType="1"/>
            </p:cNvSpPr>
            <p:nvPr/>
          </p:nvSpPr>
          <p:spPr bwMode="auto">
            <a:xfrm>
              <a:off x="3301" y="5213"/>
              <a:ext cx="0" cy="27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60" name="Line 12"/>
            <p:cNvSpPr>
              <a:spLocks noChangeShapeType="1"/>
            </p:cNvSpPr>
            <p:nvPr/>
          </p:nvSpPr>
          <p:spPr bwMode="auto">
            <a:xfrm>
              <a:off x="8623" y="5213"/>
              <a:ext cx="0" cy="27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9" name="Line 11"/>
            <p:cNvSpPr>
              <a:spLocks noChangeShapeType="1"/>
            </p:cNvSpPr>
            <p:nvPr/>
          </p:nvSpPr>
          <p:spPr bwMode="auto">
            <a:xfrm>
              <a:off x="3301" y="6300"/>
              <a:ext cx="5322" cy="1"/>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8" name="Line 10"/>
            <p:cNvSpPr>
              <a:spLocks noChangeShapeType="1"/>
            </p:cNvSpPr>
            <p:nvPr/>
          </p:nvSpPr>
          <p:spPr bwMode="auto">
            <a:xfrm>
              <a:off x="3301" y="6300"/>
              <a:ext cx="0" cy="27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7" name="Line 9"/>
            <p:cNvSpPr>
              <a:spLocks noChangeShapeType="1"/>
            </p:cNvSpPr>
            <p:nvPr/>
          </p:nvSpPr>
          <p:spPr bwMode="auto">
            <a:xfrm>
              <a:off x="8623" y="6300"/>
              <a:ext cx="0" cy="27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6" name="Line 8"/>
            <p:cNvSpPr>
              <a:spLocks noChangeShapeType="1"/>
            </p:cNvSpPr>
            <p:nvPr/>
          </p:nvSpPr>
          <p:spPr bwMode="auto">
            <a:xfrm>
              <a:off x="4553" y="7523"/>
              <a:ext cx="3287" cy="0"/>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5" name="Line 7"/>
            <p:cNvSpPr>
              <a:spLocks noChangeShapeType="1"/>
            </p:cNvSpPr>
            <p:nvPr/>
          </p:nvSpPr>
          <p:spPr bwMode="auto">
            <a:xfrm>
              <a:off x="7840" y="7523"/>
              <a:ext cx="0" cy="27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4" name="Line 6"/>
            <p:cNvSpPr>
              <a:spLocks noChangeShapeType="1"/>
            </p:cNvSpPr>
            <p:nvPr/>
          </p:nvSpPr>
          <p:spPr bwMode="auto">
            <a:xfrm>
              <a:off x="4553" y="7523"/>
              <a:ext cx="0" cy="27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3" name="Line 5"/>
            <p:cNvSpPr>
              <a:spLocks noChangeShapeType="1"/>
            </p:cNvSpPr>
            <p:nvPr/>
          </p:nvSpPr>
          <p:spPr bwMode="auto">
            <a:xfrm>
              <a:off x="3614" y="8746"/>
              <a:ext cx="4852" cy="0"/>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2" name="Line 4"/>
            <p:cNvSpPr>
              <a:spLocks noChangeShapeType="1"/>
            </p:cNvSpPr>
            <p:nvPr/>
          </p:nvSpPr>
          <p:spPr bwMode="auto">
            <a:xfrm>
              <a:off x="3614" y="8746"/>
              <a:ext cx="0" cy="27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1" name="Line 3"/>
            <p:cNvSpPr>
              <a:spLocks noChangeShapeType="1"/>
            </p:cNvSpPr>
            <p:nvPr/>
          </p:nvSpPr>
          <p:spPr bwMode="auto">
            <a:xfrm>
              <a:off x="8466" y="8746"/>
              <a:ext cx="0" cy="27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050" name="Line 2"/>
            <p:cNvSpPr>
              <a:spLocks noChangeShapeType="1"/>
            </p:cNvSpPr>
            <p:nvPr/>
          </p:nvSpPr>
          <p:spPr bwMode="auto">
            <a:xfrm flipV="1">
              <a:off x="5962" y="6980"/>
              <a:ext cx="0" cy="271"/>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grpSp>
      <p:sp>
        <p:nvSpPr>
          <p:cNvPr id="39" name="矩形 38"/>
          <p:cNvSpPr/>
          <p:nvPr/>
        </p:nvSpPr>
        <p:spPr>
          <a:xfrm>
            <a:off x="2758042" y="6147974"/>
            <a:ext cx="3627916"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11-1  </a:t>
            </a:r>
            <a:r>
              <a:rPr lang="zh-CN" altLang="en-US" sz="1600" b="1" dirty="0" smtClean="0">
                <a:latin typeface="微软雅黑" panose="020B0503020204020204" pitchFamily="34" charset="-122"/>
                <a:ea typeface="微软雅黑" panose="020B0503020204020204" pitchFamily="34" charset="-122"/>
              </a:rPr>
              <a:t>企业中的直线职能型组织机构</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4624"/>
            <a:ext cx="5099473" cy="830997"/>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2.3 </a:t>
            </a:r>
            <a:r>
              <a:rPr lang="zh-CN" altLang="en-US" sz="2400" b="1" dirty="0" smtClean="0">
                <a:solidFill>
                  <a:schemeClr val="bg1"/>
                </a:solidFill>
                <a:latin typeface="微软雅黑" panose="020B0503020204020204" pitchFamily="34" charset="-122"/>
                <a:ea typeface="微软雅黑" panose="020B0503020204020204" pitchFamily="34" charset="-122"/>
              </a:rPr>
              <a:t>人性的另一种假设</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经济人、</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zh-CN" altLang="en-US" sz="2400" b="1" dirty="0" smtClean="0">
                <a:solidFill>
                  <a:schemeClr val="bg1"/>
                </a:solidFill>
                <a:latin typeface="微软雅黑" panose="020B0503020204020204" pitchFamily="34" charset="-122"/>
                <a:ea typeface="微软雅黑" panose="020B0503020204020204" pitchFamily="34" charset="-122"/>
              </a:rPr>
              <a:t>      社会人、自我实现人、复杂人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223224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社会人假设</a:t>
            </a:r>
            <a:endParaRPr lang="zh-CN" altLang="zh-CN" sz="24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251520" y="1700808"/>
            <a:ext cx="8640960" cy="3939540"/>
          </a:xfrm>
          <a:prstGeom prst="rect">
            <a:avLst/>
          </a:prstGeom>
          <a:noFill/>
        </p:spPr>
        <p:txBody>
          <a:bodyPr wrap="square" rtlCol="0">
            <a:spAutoFit/>
          </a:bodyPr>
          <a:lstStyle/>
          <a:p>
            <a:pPr indent="457200"/>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）社会人假设的基本观点</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社会人（</a:t>
            </a:r>
            <a:r>
              <a:rPr lang="en-US" altLang="zh-CN" dirty="0" smtClean="0">
                <a:latin typeface="微软雅黑" panose="020B0503020204020204" pitchFamily="34" charset="-122"/>
                <a:ea typeface="微软雅黑" panose="020B0503020204020204" pitchFamily="34" charset="-122"/>
              </a:rPr>
              <a:t>Social Man</a:t>
            </a:r>
            <a:r>
              <a:rPr lang="zh-CN" altLang="en-US" dirty="0" smtClean="0">
                <a:latin typeface="微软雅黑" panose="020B0503020204020204" pitchFamily="34" charset="-122"/>
                <a:ea typeface="微软雅黑" panose="020B0503020204020204" pitchFamily="34" charset="-122"/>
              </a:rPr>
              <a:t>）假设是指人的最大动机是社会需求，只有满足人的社会需求，才能对人有最大的激励作用。社会人假设认为，人在组织中的社交动机，如想被自己的同事所接受和喜爱的需要，远比对经济性刺激物的需求更为重要。</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社会人假设可以概述为以下几点：</a:t>
            </a:r>
            <a:endParaRPr lang="zh-CN" altLang="en-US"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）社会需要是人类行为的基本激励因素，而人际关系则是形成人们身份感的基本因素。</a:t>
            </a:r>
            <a:endParaRPr lang="en-US" altLang="zh-CN" sz="1600" dirty="0" smtClean="0">
              <a:latin typeface="微软雅黑" panose="020B0503020204020204" pitchFamily="34" charset="-122"/>
              <a:ea typeface="微软雅黑" panose="020B0503020204020204" pitchFamily="34" charset="-122"/>
            </a:endParaRPr>
          </a:p>
          <a:p>
            <a:pPr indent="457200"/>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）从工业革命中延续过来的机械化，其结果是使工作丧失了许多内在的意义，这些丧失的意义现在必须从工作中的社交关系里寻找回来。</a:t>
            </a:r>
            <a:endParaRPr lang="en-US" altLang="zh-CN" sz="1600" dirty="0" smtClean="0">
              <a:latin typeface="微软雅黑" panose="020B0503020204020204" pitchFamily="34" charset="-122"/>
              <a:ea typeface="微软雅黑" panose="020B0503020204020204" pitchFamily="34" charset="-122"/>
            </a:endParaRPr>
          </a:p>
          <a:p>
            <a:pPr indent="457200"/>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）与对管理部门所采用的奖酬和控制的反应比起来，职工们会更易于对同级同事们所组成的群体的社交因素做出反应。</a:t>
            </a:r>
            <a:endParaRPr lang="en-US" altLang="zh-CN" sz="1600" dirty="0" smtClean="0">
              <a:latin typeface="微软雅黑" panose="020B0503020204020204" pitchFamily="34" charset="-122"/>
              <a:ea typeface="微软雅黑" panose="020B0503020204020204" pitchFamily="34" charset="-122"/>
            </a:endParaRPr>
          </a:p>
          <a:p>
            <a:pPr indent="457200"/>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）职工们对管理部门的反应能达到什么程度，当视主管者对下级的归属需要，被人接受的需要以及身份感的需要能满足到什么程度而定。</a:t>
            </a:r>
            <a:endParaRPr lang="zh-CN" altLang="en-US" sz="16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57181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11.1 </a:t>
            </a:r>
            <a:r>
              <a:rPr lang="zh-CN" altLang="en-US" sz="2800" b="1" dirty="0" smtClean="0">
                <a:solidFill>
                  <a:schemeClr val="bg1"/>
                </a:solidFill>
                <a:latin typeface="微软雅黑" panose="020B0503020204020204" pitchFamily="34" charset="-122"/>
                <a:ea typeface="微软雅黑" panose="020B0503020204020204" pitchFamily="34" charset="-122"/>
              </a:rPr>
              <a:t>组织的一般概念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96044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组织结构与管理的限度</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923330"/>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管理的限度包括层次、幅度、距离等。因为一个人的能力与注意力总是有限度的，所以在管理上也要注意一定的控制限度。适宜的限度有利于发挥组织的作用，为此，企业的组织结构的设置必须考虑到这一因素。</a:t>
            </a:r>
            <a:endParaRPr lang="zh-CN" altLang="en-US"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41" name="组合 40"/>
          <p:cNvGrpSpPr/>
          <p:nvPr/>
        </p:nvGrpSpPr>
        <p:grpSpPr>
          <a:xfrm>
            <a:off x="1115616" y="2780928"/>
            <a:ext cx="5904656" cy="2016224"/>
            <a:chOff x="1115616" y="2780928"/>
            <a:chExt cx="5904656" cy="2016224"/>
          </a:xfrm>
        </p:grpSpPr>
        <p:sp>
          <p:nvSpPr>
            <p:cNvPr id="38" name="圆角矩形 37"/>
            <p:cNvSpPr/>
            <p:nvPr/>
          </p:nvSpPr>
          <p:spPr>
            <a:xfrm>
              <a:off x="1115616" y="3068960"/>
              <a:ext cx="2448272" cy="1728192"/>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smtClean="0">
                  <a:latin typeface="微软雅黑" panose="020B0503020204020204" pitchFamily="34" charset="-122"/>
                  <a:ea typeface="微软雅黑" panose="020B0503020204020204" pitchFamily="34" charset="-122"/>
                </a:rPr>
                <a:t>按照分层领导的原则，在一个组织中要设立多个管理层次，一般大中型企业的层次为三级或四级，小型企业为二级。</a:t>
              </a:r>
              <a:endParaRPr lang="zh-CN" altLang="en-US" sz="1400" b="1" dirty="0">
                <a:latin typeface="微软雅黑" panose="020B0503020204020204" pitchFamily="34" charset="-122"/>
                <a:ea typeface="微软雅黑" panose="020B0503020204020204" pitchFamily="34" charset="-122"/>
              </a:endParaRPr>
            </a:p>
          </p:txBody>
        </p:sp>
        <p:sp>
          <p:nvSpPr>
            <p:cNvPr id="40" name="圆角矩形 39"/>
            <p:cNvSpPr/>
            <p:nvPr/>
          </p:nvSpPr>
          <p:spPr>
            <a:xfrm>
              <a:off x="4572000" y="3068960"/>
              <a:ext cx="2448272" cy="1728192"/>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smtClean="0">
                  <a:latin typeface="微软雅黑" panose="020B0503020204020204" pitchFamily="34" charset="-122"/>
                  <a:ea typeface="微软雅黑" panose="020B0503020204020204" pitchFamily="34" charset="-122"/>
                </a:rPr>
                <a:t>幅度是指挥管理的面，指一个组织在正常情况下，一位管理人员能够管理多少人员。</a:t>
              </a:r>
              <a:endParaRPr lang="zh-CN" altLang="en-US" sz="1400" b="1" dirty="0">
                <a:latin typeface="微软雅黑" panose="020B0503020204020204" pitchFamily="34" charset="-122"/>
                <a:ea typeface="微软雅黑" panose="020B0503020204020204" pitchFamily="34" charset="-122"/>
              </a:endParaRPr>
            </a:p>
          </p:txBody>
        </p:sp>
        <p:sp>
          <p:nvSpPr>
            <p:cNvPr id="36" name="圆角矩形 35"/>
            <p:cNvSpPr/>
            <p:nvPr/>
          </p:nvSpPr>
          <p:spPr>
            <a:xfrm>
              <a:off x="1547664" y="2780928"/>
              <a:ext cx="1584176" cy="504056"/>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层次</a:t>
              </a:r>
              <a:endParaRPr lang="zh-CN" altLang="en-US" b="1" dirty="0">
                <a:latin typeface="微软雅黑" panose="020B0503020204020204" pitchFamily="34" charset="-122"/>
                <a:ea typeface="微软雅黑" panose="020B0503020204020204" pitchFamily="34" charset="-122"/>
              </a:endParaRPr>
            </a:p>
          </p:txBody>
        </p:sp>
        <p:sp>
          <p:nvSpPr>
            <p:cNvPr id="37" name="圆角矩形 36"/>
            <p:cNvSpPr/>
            <p:nvPr/>
          </p:nvSpPr>
          <p:spPr>
            <a:xfrm>
              <a:off x="5004048" y="2780928"/>
              <a:ext cx="1584176" cy="504056"/>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幅度</a:t>
              </a:r>
              <a:endParaRPr lang="zh-CN" altLang="en-US" b="1" dirty="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57181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11.1 </a:t>
            </a:r>
            <a:r>
              <a:rPr lang="zh-CN" altLang="en-US" sz="2800" b="1" dirty="0" smtClean="0">
                <a:solidFill>
                  <a:schemeClr val="bg1"/>
                </a:solidFill>
                <a:latin typeface="微软雅黑" panose="020B0503020204020204" pitchFamily="34" charset="-122"/>
                <a:ea typeface="微软雅黑" panose="020B0503020204020204" pitchFamily="34" charset="-122"/>
              </a:rPr>
              <a:t>组织的一般概念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96044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组织结构与管理的限度</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11" name="平行四边形 10"/>
          <p:cNvSpPr/>
          <p:nvPr/>
        </p:nvSpPr>
        <p:spPr>
          <a:xfrm>
            <a:off x="971600" y="2564904"/>
            <a:ext cx="3672408" cy="2448272"/>
          </a:xfrm>
          <a:prstGeom prst="parallelogram">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u"/>
            </a:pPr>
            <a:r>
              <a:rPr lang="zh-CN" altLang="en-US" sz="1400" dirty="0" smtClean="0">
                <a:latin typeface="微软雅黑" panose="020B0503020204020204" pitchFamily="34" charset="-122"/>
                <a:ea typeface="微软雅黑" panose="020B0503020204020204" pitchFamily="34" charset="-122"/>
              </a:rPr>
              <a:t>一是在一个大房间里集体办公，每天上班谁到谁没到看一眼就知道了；</a:t>
            </a:r>
            <a:endParaRPr lang="en-US" altLang="zh-CN" sz="1400"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u"/>
            </a:pPr>
            <a:r>
              <a:rPr lang="zh-CN" altLang="en-US" sz="1400" dirty="0" smtClean="0">
                <a:latin typeface="微软雅黑" panose="020B0503020204020204" pitchFamily="34" charset="-122"/>
                <a:ea typeface="微软雅黑" panose="020B0503020204020204" pitchFamily="34" charset="-122"/>
              </a:rPr>
              <a:t>二是领导布置工作可以随叫随到，无须转弯抹角；</a:t>
            </a:r>
            <a:endParaRPr lang="en-US" altLang="zh-CN" sz="1400"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u"/>
            </a:pPr>
            <a:r>
              <a:rPr lang="zh-CN" altLang="en-US" sz="1400" dirty="0" smtClean="0">
                <a:latin typeface="微软雅黑" panose="020B0503020204020204" pitchFamily="34" charset="-122"/>
                <a:ea typeface="微软雅黑" panose="020B0503020204020204" pitchFamily="34" charset="-122"/>
              </a:rPr>
              <a:t>三是汇报工作、研究问题方便；</a:t>
            </a:r>
            <a:endParaRPr lang="en-US" altLang="zh-CN" sz="1400"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u"/>
            </a:pPr>
            <a:r>
              <a:rPr lang="zh-CN" altLang="en-US" sz="1400" dirty="0" smtClean="0">
                <a:latin typeface="微软雅黑" panose="020B0503020204020204" pitchFamily="34" charset="-122"/>
                <a:ea typeface="微软雅黑" panose="020B0503020204020204" pitchFamily="34" charset="-122"/>
              </a:rPr>
              <a:t>四是领导与被领导之间有什么信息随时可以沟通，容易消除隔阂，增进感情，提高工作效率。</a:t>
            </a:r>
            <a:endParaRPr lang="zh-CN" altLang="en-US" sz="1400" dirty="0">
              <a:latin typeface="微软雅黑" panose="020B0503020204020204" pitchFamily="34" charset="-122"/>
              <a:ea typeface="微软雅黑" panose="020B0503020204020204" pitchFamily="34" charset="-122"/>
            </a:endParaRPr>
          </a:p>
        </p:txBody>
      </p:sp>
      <p:sp>
        <p:nvSpPr>
          <p:cNvPr id="12" name="平行四边形 11"/>
          <p:cNvSpPr/>
          <p:nvPr/>
        </p:nvSpPr>
        <p:spPr>
          <a:xfrm>
            <a:off x="3779912" y="3789040"/>
            <a:ext cx="3672408" cy="2448272"/>
          </a:xfrm>
          <a:prstGeom prst="parallelogram">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u"/>
            </a:pPr>
            <a:r>
              <a:rPr lang="zh-CN" altLang="en-US" sz="1400" dirty="0" smtClean="0">
                <a:latin typeface="微软雅黑" panose="020B0503020204020204" pitchFamily="34" charset="-122"/>
                <a:ea typeface="微软雅黑" panose="020B0503020204020204" pitchFamily="34" charset="-122"/>
              </a:rPr>
              <a:t>容易增加下级工作人员的压抑感，因为上面的头头过多，大家一齐向下压，下面应付不了；</a:t>
            </a:r>
            <a:endParaRPr lang="en-US" altLang="zh-CN" sz="1400"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u"/>
            </a:pPr>
            <a:r>
              <a:rPr lang="zh-CN" altLang="en-US" sz="1400" dirty="0" smtClean="0">
                <a:latin typeface="微软雅黑" panose="020B0503020204020204" pitchFamily="34" charset="-122"/>
                <a:ea typeface="微软雅黑" panose="020B0503020204020204" pitchFamily="34" charset="-122"/>
              </a:rPr>
              <a:t>另一方面，原来应由下级承担的责任被上一级包揽了，难以发挥下级人员向上发展的积极性，整个组织机构的工作效率与经济效益也就无法提高。</a:t>
            </a:r>
            <a:endParaRPr lang="zh-CN" altLang="en-US" sz="1400" dirty="0">
              <a:latin typeface="微软雅黑" panose="020B0503020204020204" pitchFamily="34" charset="-122"/>
              <a:ea typeface="微软雅黑" panose="020B0503020204020204" pitchFamily="34" charset="-122"/>
            </a:endParaRPr>
          </a:p>
        </p:txBody>
      </p:sp>
      <p:sp>
        <p:nvSpPr>
          <p:cNvPr id="13" name="左箭头 12"/>
          <p:cNvSpPr/>
          <p:nvPr/>
        </p:nvSpPr>
        <p:spPr>
          <a:xfrm>
            <a:off x="4860032" y="2708920"/>
            <a:ext cx="1224136" cy="936104"/>
          </a:xfrm>
          <a:prstGeom prst="leftArrow">
            <a:avLst/>
          </a:prstGeom>
          <a:ln>
            <a:solidFill>
              <a:srgbClr val="0070C0"/>
            </a:solidFill>
          </a:ln>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优点</a:t>
            </a:r>
            <a:endParaRPr lang="zh-CN" altLang="en-US" b="1" dirty="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14" name="右箭头 13"/>
          <p:cNvSpPr/>
          <p:nvPr/>
        </p:nvSpPr>
        <p:spPr>
          <a:xfrm>
            <a:off x="2123728" y="5157192"/>
            <a:ext cx="1440160" cy="1008112"/>
          </a:xfrm>
          <a:prstGeom prst="rightArrow">
            <a:avLst/>
          </a:prstGeom>
          <a:ln>
            <a:solidFill>
              <a:schemeClr val="accent6">
                <a:lumMod val="75000"/>
              </a:schemeClr>
            </a:solidFill>
          </a:ln>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缺点</a:t>
            </a:r>
            <a:endParaRPr lang="zh-CN" altLang="en-US" b="1" dirty="0">
              <a:solidFill>
                <a:schemeClr val="accent6">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464903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11.2 </a:t>
            </a:r>
            <a:r>
              <a:rPr lang="zh-CN" altLang="en-US" sz="2800" b="1" dirty="0" smtClean="0">
                <a:solidFill>
                  <a:schemeClr val="bg1"/>
                </a:solidFill>
                <a:latin typeface="微软雅黑" panose="020B0503020204020204" pitchFamily="34" charset="-122"/>
                <a:ea typeface="微软雅黑" panose="020B0503020204020204" pitchFamily="34" charset="-122"/>
              </a:rPr>
              <a:t>组织的古典与现代理论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75252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古典组织理论</a:t>
            </a:r>
            <a:r>
              <a:rPr lang="en-US" altLang="zh-CN" sz="2400" b="1" dirty="0" smtClean="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法约尔原则</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395536" y="1835532"/>
            <a:ext cx="8208912" cy="3139321"/>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法约尔在其古典组织理论中确定了以下几项原则：</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）使用劳动分工（</a:t>
            </a:r>
            <a:r>
              <a:rPr lang="en-US" altLang="zh-CN" dirty="0" smtClean="0">
                <a:latin typeface="微软雅黑" panose="020B0503020204020204" pitchFamily="34" charset="-122"/>
                <a:ea typeface="微软雅黑" panose="020B0503020204020204" pitchFamily="34" charset="-122"/>
              </a:rPr>
              <a:t>Division Of Labor</a:t>
            </a:r>
            <a:r>
              <a:rPr lang="zh-CN" altLang="en-US" dirty="0" smtClean="0">
                <a:latin typeface="微软雅黑" panose="020B0503020204020204" pitchFamily="34" charset="-122"/>
                <a:ea typeface="微软雅黑" panose="020B0503020204020204" pitchFamily="34" charset="-122"/>
              </a:rPr>
              <a:t>），劳动专门化。员工只做他们做得最好的工作。</a:t>
            </a:r>
            <a:endParaRPr lang="zh-CN" altLang="en-US"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）管理人员对其下属具有职权（</a:t>
            </a:r>
            <a:r>
              <a:rPr lang="en-US" altLang="zh-CN" dirty="0" smtClean="0">
                <a:latin typeface="微软雅黑" panose="020B0503020204020204" pitchFamily="34" charset="-122"/>
                <a:ea typeface="微软雅黑" panose="020B0503020204020204" pitchFamily="34" charset="-122"/>
              </a:rPr>
              <a:t>Authority</a:t>
            </a:r>
            <a:r>
              <a:rPr lang="zh-CN" altLang="en-US" dirty="0" smtClean="0">
                <a:latin typeface="微软雅黑" panose="020B0503020204020204" pitchFamily="34" charset="-122"/>
                <a:ea typeface="微软雅黑" panose="020B0503020204020204" pitchFamily="34" charset="-122"/>
              </a:rPr>
              <a:t>），即有命令下属做组织所需工作的权力。</a:t>
            </a:r>
            <a:endParaRPr lang="zh-CN" altLang="en-US"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）等级链（</a:t>
            </a:r>
            <a:r>
              <a:rPr lang="en-US" altLang="zh-CN" dirty="0" smtClean="0">
                <a:latin typeface="微软雅黑" panose="020B0503020204020204" pitchFamily="34" charset="-122"/>
                <a:ea typeface="微软雅黑" panose="020B0503020204020204" pitchFamily="34" charset="-122"/>
              </a:rPr>
              <a:t>Scalar-Chain</a:t>
            </a:r>
            <a:r>
              <a:rPr lang="zh-CN" altLang="en-US" dirty="0" smtClean="0">
                <a:latin typeface="微软雅黑" panose="020B0503020204020204" pitchFamily="34" charset="-122"/>
                <a:ea typeface="微软雅黑" panose="020B0503020204020204" pitchFamily="34" charset="-122"/>
              </a:rPr>
              <a:t>）应该存在，其作用是使高层管理人员与低层工人之间保持联系。</a:t>
            </a:r>
            <a:endParaRPr lang="zh-CN" altLang="en-US"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）命令的统一（</a:t>
            </a:r>
            <a:r>
              <a:rPr lang="en-US" altLang="zh-CN" dirty="0" smtClean="0">
                <a:latin typeface="微软雅黑" panose="020B0503020204020204" pitchFamily="34" charset="-122"/>
                <a:ea typeface="微软雅黑" panose="020B0503020204020204" pitchFamily="34" charset="-122"/>
              </a:rPr>
              <a:t>Unity Of Command</a:t>
            </a:r>
            <a:r>
              <a:rPr lang="zh-CN" altLang="en-US" dirty="0" smtClean="0">
                <a:latin typeface="微软雅黑" panose="020B0503020204020204" pitchFamily="34" charset="-122"/>
                <a:ea typeface="微软雅黑" panose="020B0503020204020204" pitchFamily="34" charset="-122"/>
              </a:rPr>
              <a:t>），工人仅从一个人那里接受命令，以免造成混乱。</a:t>
            </a:r>
            <a:endParaRPr lang="zh-CN" altLang="en-US"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5</a:t>
            </a:r>
            <a:r>
              <a:rPr lang="zh-CN" altLang="en-US" dirty="0" smtClean="0">
                <a:latin typeface="微软雅黑" panose="020B0503020204020204" pitchFamily="34" charset="-122"/>
                <a:ea typeface="微软雅黑" panose="020B0503020204020204" pitchFamily="34" charset="-122"/>
              </a:rPr>
              <a:t>）赋于下属主动性（</a:t>
            </a:r>
            <a:r>
              <a:rPr lang="en-US" altLang="zh-CN" dirty="0" smtClean="0">
                <a:latin typeface="微软雅黑" panose="020B0503020204020204" pitchFamily="34" charset="-122"/>
                <a:ea typeface="微软雅黑" panose="020B0503020204020204" pitchFamily="34" charset="-122"/>
              </a:rPr>
              <a:t>Initiative</a:t>
            </a:r>
            <a:r>
              <a:rPr lang="zh-CN" altLang="en-US" dirty="0" smtClean="0">
                <a:latin typeface="微软雅黑" panose="020B0503020204020204" pitchFamily="34" charset="-122"/>
                <a:ea typeface="微软雅黑" panose="020B0503020204020204" pitchFamily="34" charset="-122"/>
              </a:rPr>
              <a:t>），要协助下属拟定实施他们自己目标的计划，以发挥他们的主动性。</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464903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11.2 </a:t>
            </a:r>
            <a:r>
              <a:rPr lang="zh-CN" altLang="en-US" sz="2800" b="1" dirty="0" smtClean="0">
                <a:solidFill>
                  <a:schemeClr val="bg1"/>
                </a:solidFill>
                <a:latin typeface="微软雅黑" panose="020B0503020204020204" pitchFamily="34" charset="-122"/>
                <a:ea typeface="微软雅黑" panose="020B0503020204020204" pitchFamily="34" charset="-122"/>
              </a:rPr>
              <a:t>组织的古典与现代理论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24036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科层制理论</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395536" y="1835532"/>
            <a:ext cx="8208912" cy="1477328"/>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科层制理论（</a:t>
            </a:r>
            <a:r>
              <a:rPr lang="en-US" altLang="zh-CN" dirty="0" smtClean="0">
                <a:latin typeface="微软雅黑" panose="020B0503020204020204" pitchFamily="34" charset="-122"/>
                <a:ea typeface="微软雅黑" panose="020B0503020204020204" pitchFamily="34" charset="-122"/>
              </a:rPr>
              <a:t>Bureaucracy Theory</a:t>
            </a:r>
            <a:r>
              <a:rPr lang="zh-CN" altLang="en-US" dirty="0" smtClean="0">
                <a:latin typeface="微软雅黑" panose="020B0503020204020204" pitchFamily="34" charset="-122"/>
                <a:ea typeface="微软雅黑" panose="020B0503020204020204" pitchFamily="34" charset="-122"/>
              </a:rPr>
              <a:t>）是韦伯（</a:t>
            </a:r>
            <a:r>
              <a:rPr lang="en-US" altLang="zh-CN" dirty="0" smtClean="0">
                <a:latin typeface="微软雅黑" panose="020B0503020204020204" pitchFamily="34" charset="-122"/>
                <a:ea typeface="微软雅黑" panose="020B0503020204020204" pitchFamily="34" charset="-122"/>
              </a:rPr>
              <a:t>Max Weber</a:t>
            </a:r>
            <a:r>
              <a:rPr lang="zh-CN" altLang="en-US" dirty="0" smtClean="0">
                <a:latin typeface="微软雅黑" panose="020B0503020204020204" pitchFamily="34" charset="-122"/>
                <a:ea typeface="微软雅黑" panose="020B0503020204020204" pitchFamily="34" charset="-122"/>
              </a:rPr>
              <a:t>）提出的有关组织结构的经典理论。根据这一理论可建立一个合理的结构，发展一些有效的指导原则，确保一个组织有序、高速地运转。运用这一理论，可以使无序、无效率的组织变为有序、高效运转的组织。</a:t>
            </a:r>
            <a:endParaRPr lang="zh-CN" altLang="en-US"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这些指导原则涉及劳动分工、授权、控制幅度、生产与职能职位。</a:t>
            </a:r>
            <a:endParaRPr lang="zh-CN" altLang="en-US" dirty="0" smtClean="0">
              <a:latin typeface="微软雅黑" panose="020B0503020204020204" pitchFamily="34" charset="-122"/>
              <a:ea typeface="微软雅黑" panose="020B0503020204020204" pitchFamily="34" charset="-122"/>
            </a:endParaRPr>
          </a:p>
        </p:txBody>
      </p:sp>
      <p:sp>
        <p:nvSpPr>
          <p:cNvPr id="6" name="圆角矩形 5"/>
          <p:cNvSpPr/>
          <p:nvPr/>
        </p:nvSpPr>
        <p:spPr>
          <a:xfrm>
            <a:off x="539552" y="3573016"/>
            <a:ext cx="2736304" cy="64807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劳动分工</a:t>
            </a:r>
            <a:endParaRPr lang="en-US" altLang="zh-CN" b="1" dirty="0" smtClean="0">
              <a:latin typeface="微软雅黑" panose="020B0503020204020204" pitchFamily="34" charset="-122"/>
              <a:ea typeface="微软雅黑" panose="020B0503020204020204" pitchFamily="34" charset="-122"/>
            </a:endParaRPr>
          </a:p>
          <a:p>
            <a:pPr algn="ctr"/>
            <a:r>
              <a:rPr lang="zh-CN" altLang="en-US" sz="1400" b="1" dirty="0" smtClean="0">
                <a:latin typeface="微软雅黑" panose="020B0503020204020204" pitchFamily="34" charset="-122"/>
                <a:ea typeface="微软雅黑" panose="020B0503020204020204" pitchFamily="34" charset="-122"/>
              </a:rPr>
              <a:t>（</a:t>
            </a:r>
            <a:r>
              <a:rPr lang="en-US" altLang="zh-CN" sz="1400" b="1" dirty="0" smtClean="0">
                <a:latin typeface="微软雅黑" panose="020B0503020204020204" pitchFamily="34" charset="-122"/>
                <a:ea typeface="微软雅黑" panose="020B0503020204020204" pitchFamily="34" charset="-122"/>
              </a:rPr>
              <a:t>Division Of Labor</a:t>
            </a:r>
            <a:r>
              <a:rPr lang="zh-CN" altLang="en-US" sz="1400" b="1" dirty="0" smtClean="0">
                <a:latin typeface="微软雅黑" panose="020B0503020204020204" pitchFamily="34" charset="-122"/>
                <a:ea typeface="微软雅黑" panose="020B0503020204020204" pitchFamily="34" charset="-122"/>
              </a:rPr>
              <a:t>）</a:t>
            </a:r>
            <a:endParaRPr lang="zh-CN" altLang="en-US" b="1" dirty="0">
              <a:latin typeface="微软雅黑" panose="020B0503020204020204" pitchFamily="34" charset="-122"/>
              <a:ea typeface="微软雅黑" panose="020B0503020204020204" pitchFamily="34" charset="-122"/>
            </a:endParaRPr>
          </a:p>
        </p:txBody>
      </p:sp>
      <p:sp>
        <p:nvSpPr>
          <p:cNvPr id="14" name="圆角矩形 13"/>
          <p:cNvSpPr/>
          <p:nvPr/>
        </p:nvSpPr>
        <p:spPr>
          <a:xfrm>
            <a:off x="539552" y="4365104"/>
            <a:ext cx="2808312" cy="64807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授权</a:t>
            </a:r>
            <a:endParaRPr lang="en-US" altLang="zh-CN" b="1" dirty="0" smtClean="0">
              <a:latin typeface="微软雅黑" panose="020B0503020204020204" pitchFamily="34" charset="-122"/>
              <a:ea typeface="微软雅黑" panose="020B0503020204020204" pitchFamily="34" charset="-122"/>
            </a:endParaRPr>
          </a:p>
          <a:p>
            <a:pPr algn="ctr"/>
            <a:r>
              <a:rPr lang="zh-CN" altLang="en-US" sz="1400" b="1" dirty="0" smtClean="0">
                <a:latin typeface="微软雅黑" panose="020B0503020204020204" pitchFamily="34" charset="-122"/>
                <a:ea typeface="微软雅黑" panose="020B0503020204020204" pitchFamily="34" charset="-122"/>
              </a:rPr>
              <a:t>（</a:t>
            </a:r>
            <a:r>
              <a:rPr lang="en-US" altLang="zh-CN" sz="1400" b="1" dirty="0" smtClean="0">
                <a:latin typeface="微软雅黑" panose="020B0503020204020204" pitchFamily="34" charset="-122"/>
                <a:ea typeface="微软雅黑" panose="020B0503020204020204" pitchFamily="34" charset="-122"/>
              </a:rPr>
              <a:t>Delegation Of Authority</a:t>
            </a:r>
            <a:r>
              <a:rPr lang="zh-CN" altLang="en-US" sz="1400" b="1" dirty="0" smtClean="0">
                <a:latin typeface="微软雅黑" panose="020B0503020204020204" pitchFamily="34" charset="-122"/>
                <a:ea typeface="微软雅黑" panose="020B0503020204020204" pitchFamily="34" charset="-122"/>
              </a:rPr>
              <a:t>）</a:t>
            </a:r>
            <a:endParaRPr lang="zh-CN" altLang="en-US" sz="1400" b="1" dirty="0">
              <a:latin typeface="微软雅黑" panose="020B0503020204020204" pitchFamily="34" charset="-122"/>
              <a:ea typeface="微软雅黑" panose="020B0503020204020204" pitchFamily="34" charset="-122"/>
            </a:endParaRPr>
          </a:p>
        </p:txBody>
      </p:sp>
      <p:sp>
        <p:nvSpPr>
          <p:cNvPr id="15" name="圆角矩形 14"/>
          <p:cNvSpPr/>
          <p:nvPr/>
        </p:nvSpPr>
        <p:spPr>
          <a:xfrm>
            <a:off x="539552" y="5157192"/>
            <a:ext cx="2808312" cy="64807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控制幅度</a:t>
            </a:r>
            <a:endParaRPr lang="en-US" altLang="zh-CN" b="1" dirty="0" smtClean="0">
              <a:latin typeface="微软雅黑" panose="020B0503020204020204" pitchFamily="34" charset="-122"/>
              <a:ea typeface="微软雅黑" panose="020B0503020204020204" pitchFamily="34" charset="-122"/>
            </a:endParaRPr>
          </a:p>
          <a:p>
            <a:pPr algn="ctr"/>
            <a:r>
              <a:rPr lang="zh-CN" altLang="en-US" sz="1400" b="1" dirty="0" smtClean="0">
                <a:latin typeface="微软雅黑" panose="020B0503020204020204" pitchFamily="34" charset="-122"/>
                <a:ea typeface="微软雅黑" panose="020B0503020204020204" pitchFamily="34" charset="-122"/>
              </a:rPr>
              <a:t>（</a:t>
            </a:r>
            <a:r>
              <a:rPr lang="en-US" altLang="zh-CN" sz="1400" b="1" dirty="0" smtClean="0">
                <a:latin typeface="微软雅黑" panose="020B0503020204020204" pitchFamily="34" charset="-122"/>
                <a:ea typeface="微软雅黑" panose="020B0503020204020204" pitchFamily="34" charset="-122"/>
              </a:rPr>
              <a:t>Span Of Control</a:t>
            </a:r>
            <a:r>
              <a:rPr lang="zh-CN" altLang="en-US" sz="1400" b="1" dirty="0" smtClean="0">
                <a:latin typeface="微软雅黑" panose="020B0503020204020204" pitchFamily="34" charset="-122"/>
                <a:ea typeface="微软雅黑" panose="020B0503020204020204" pitchFamily="34" charset="-122"/>
              </a:rPr>
              <a:t>）</a:t>
            </a:r>
            <a:endParaRPr lang="zh-CN" altLang="en-US" sz="1400" b="1" dirty="0">
              <a:latin typeface="微软雅黑" panose="020B0503020204020204" pitchFamily="34" charset="-122"/>
              <a:ea typeface="微软雅黑" panose="020B0503020204020204" pitchFamily="34" charset="-122"/>
            </a:endParaRPr>
          </a:p>
        </p:txBody>
      </p:sp>
      <p:sp>
        <p:nvSpPr>
          <p:cNvPr id="16" name="圆角矩形 15"/>
          <p:cNvSpPr/>
          <p:nvPr/>
        </p:nvSpPr>
        <p:spPr>
          <a:xfrm>
            <a:off x="539552" y="5949280"/>
            <a:ext cx="2808312" cy="64807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生产与职能职位</a:t>
            </a:r>
            <a:endParaRPr lang="zh-CN" altLang="en-US" b="1" dirty="0">
              <a:latin typeface="微软雅黑" panose="020B0503020204020204" pitchFamily="34" charset="-122"/>
              <a:ea typeface="微软雅黑" panose="020B0503020204020204" pitchFamily="34" charset="-122"/>
            </a:endParaRPr>
          </a:p>
        </p:txBody>
      </p:sp>
      <p:sp>
        <p:nvSpPr>
          <p:cNvPr id="17" name="矩形 16"/>
          <p:cNvSpPr/>
          <p:nvPr/>
        </p:nvSpPr>
        <p:spPr>
          <a:xfrm>
            <a:off x="3384376" y="3574757"/>
            <a:ext cx="5580112" cy="646331"/>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是指组织专门化的工作职位，每一职位都负责不同的工作。</a:t>
            </a:r>
            <a:endParaRPr lang="zh-CN" altLang="en-US" dirty="0">
              <a:latin typeface="微软雅黑" panose="020B0503020204020204" pitchFamily="34" charset="-122"/>
              <a:ea typeface="微软雅黑" panose="020B0503020204020204" pitchFamily="34" charset="-122"/>
            </a:endParaRPr>
          </a:p>
        </p:txBody>
      </p:sp>
      <p:sp>
        <p:nvSpPr>
          <p:cNvPr id="18" name="矩形 17"/>
          <p:cNvSpPr/>
          <p:nvPr/>
        </p:nvSpPr>
        <p:spPr>
          <a:xfrm>
            <a:off x="3419872" y="4499828"/>
            <a:ext cx="5580112" cy="369332"/>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处于金字塔顶层的人拥有终极权力和控制力。</a:t>
            </a:r>
            <a:endParaRPr lang="zh-CN" altLang="en-US" dirty="0">
              <a:latin typeface="微软雅黑" panose="020B0503020204020204" pitchFamily="34" charset="-122"/>
              <a:ea typeface="微软雅黑" panose="020B0503020204020204" pitchFamily="34" charset="-122"/>
            </a:endParaRPr>
          </a:p>
        </p:txBody>
      </p:sp>
      <p:sp>
        <p:nvSpPr>
          <p:cNvPr id="19" name="矩形 18"/>
          <p:cNvSpPr/>
          <p:nvPr/>
        </p:nvSpPr>
        <p:spPr>
          <a:xfrm>
            <a:off x="3384376" y="5229200"/>
            <a:ext cx="5580112" cy="369332"/>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组织中应该要有最佳控制幅度。</a:t>
            </a:r>
            <a:endParaRPr lang="zh-CN" altLang="en-US" dirty="0">
              <a:latin typeface="微软雅黑" panose="020B0503020204020204" pitchFamily="34" charset="-122"/>
              <a:ea typeface="微软雅黑" panose="020B0503020204020204" pitchFamily="34" charset="-122"/>
            </a:endParaRPr>
          </a:p>
        </p:txBody>
      </p:sp>
      <p:sp>
        <p:nvSpPr>
          <p:cNvPr id="20" name="矩形 19"/>
          <p:cNvSpPr/>
          <p:nvPr/>
        </p:nvSpPr>
        <p:spPr>
          <a:xfrm>
            <a:off x="3384376" y="5949280"/>
            <a:ext cx="5580112" cy="646331"/>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不同工种、职位，可通过不同的选拔与培训方式确定职位与职能，并支付不同的薪酬。</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464903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11.2 </a:t>
            </a:r>
            <a:r>
              <a:rPr lang="zh-CN" altLang="en-US" sz="2800" b="1" dirty="0" smtClean="0">
                <a:solidFill>
                  <a:schemeClr val="bg1"/>
                </a:solidFill>
                <a:latin typeface="微软雅黑" panose="020B0503020204020204" pitchFamily="34" charset="-122"/>
                <a:ea typeface="微软雅黑" panose="020B0503020204020204" pitchFamily="34" charset="-122"/>
              </a:rPr>
              <a:t>组织的古典与现代理论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980728"/>
            <a:ext cx="324036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科层制理论</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395536" y="1442393"/>
            <a:ext cx="8208912" cy="2031325"/>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 根据科层制理论，可以设想一个理想的组织形式（参见表</a:t>
            </a:r>
            <a:r>
              <a:rPr lang="en-US" altLang="zh-CN" dirty="0" smtClean="0">
                <a:latin typeface="微软雅黑" panose="020B0503020204020204" pitchFamily="34" charset="-122"/>
                <a:ea typeface="微软雅黑" panose="020B0503020204020204" pitchFamily="34" charset="-122"/>
              </a:rPr>
              <a:t>11-1</a:t>
            </a:r>
            <a:r>
              <a:rPr lang="zh-CN" altLang="en-US" dirty="0" smtClean="0">
                <a:latin typeface="微软雅黑" panose="020B0503020204020204" pitchFamily="34" charset="-122"/>
                <a:ea typeface="微软雅黑" panose="020B0503020204020204" pitchFamily="34" charset="-122"/>
              </a:rPr>
              <a:t>）：有正式的规则和规章，非个人的对待，劳动分工，等级结构，职权结构，终身职业承诺，理性等。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但是，僵化的科层组织结构会导致其自身具有</a:t>
            </a:r>
            <a:r>
              <a:rPr lang="en-US" altLang="zh-CN" dirty="0" smtClean="0">
                <a:latin typeface="微软雅黑" panose="020B0503020204020204" pitchFamily="34" charset="-122"/>
                <a:ea typeface="微软雅黑" panose="020B0503020204020204" pitchFamily="34" charset="-122"/>
              </a:rPr>
              <a:t>X</a:t>
            </a:r>
            <a:r>
              <a:rPr lang="zh-CN" altLang="en-US" dirty="0" smtClean="0">
                <a:latin typeface="微软雅黑" panose="020B0503020204020204" pitchFamily="34" charset="-122"/>
                <a:ea typeface="微软雅黑" panose="020B0503020204020204" pitchFamily="34" charset="-122"/>
              </a:rPr>
              <a:t>理论风格。在这种组织中每个人的工作被清晰地定义，个体较少自主感、随意感，并受到了严密的监督和受到非参与式的管理。</a:t>
            </a:r>
            <a:endParaRPr lang="zh-CN" altLang="en-US" dirty="0" smtClean="0">
              <a:latin typeface="微软雅黑" panose="020B0503020204020204" pitchFamily="34" charset="-122"/>
              <a:ea typeface="微软雅黑" panose="020B0503020204020204" pitchFamily="34" charset="-122"/>
            </a:endParaRPr>
          </a:p>
          <a:p>
            <a:pPr algn="ctr"/>
            <a:r>
              <a:rPr lang="zh-CN" altLang="en-US" sz="1600" b="1" dirty="0" smtClean="0">
                <a:latin typeface="微软雅黑" panose="020B0503020204020204" pitchFamily="34" charset="-122"/>
                <a:ea typeface="微软雅黑" panose="020B0503020204020204" pitchFamily="34" charset="-122"/>
              </a:rPr>
              <a:t>表</a:t>
            </a:r>
            <a:r>
              <a:rPr lang="en-US" altLang="zh-CN" sz="1600" b="1" dirty="0" smtClean="0">
                <a:latin typeface="微软雅黑" panose="020B0503020204020204" pitchFamily="34" charset="-122"/>
                <a:ea typeface="微软雅黑" panose="020B0503020204020204" pitchFamily="34" charset="-122"/>
              </a:rPr>
              <a:t>11-1 </a:t>
            </a:r>
            <a:r>
              <a:rPr lang="zh-CN" altLang="en-US" sz="1600" b="1" dirty="0" smtClean="0">
                <a:latin typeface="微软雅黑" panose="020B0503020204020204" pitchFamily="34" charset="-122"/>
                <a:ea typeface="微软雅黑" panose="020B0503020204020204" pitchFamily="34" charset="-122"/>
              </a:rPr>
              <a:t>一个理想的组织形式</a:t>
            </a:r>
            <a:endParaRPr lang="zh-CN" altLang="en-US" sz="1600" b="1" dirty="0" smtClean="0">
              <a:latin typeface="微软雅黑" panose="020B0503020204020204" pitchFamily="34" charset="-122"/>
              <a:ea typeface="微软雅黑" panose="020B0503020204020204" pitchFamily="34" charset="-122"/>
            </a:endParaRPr>
          </a:p>
        </p:txBody>
      </p:sp>
      <p:graphicFrame>
        <p:nvGraphicFramePr>
          <p:cNvPr id="26" name="表格 25"/>
          <p:cNvGraphicFramePr>
            <a:graphicFrameLocks noGrp="1"/>
          </p:cNvGraphicFramePr>
          <p:nvPr/>
        </p:nvGraphicFramePr>
        <p:xfrm>
          <a:off x="395536" y="3437890"/>
          <a:ext cx="8424936" cy="3075578"/>
        </p:xfrm>
        <a:graphic>
          <a:graphicData uri="http://schemas.openxmlformats.org/drawingml/2006/table">
            <a:tbl>
              <a:tblPr/>
              <a:tblGrid>
                <a:gridCol w="2784719"/>
                <a:gridCol w="5640217"/>
              </a:tblGrid>
              <a:tr h="388600">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特征</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描述</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761">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有正式的规则和规章</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用书面指示控制人的行为</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637">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非个人的对待</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避免偏爱，工作关系建立在客观标准之上</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230">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劳动分工</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职责分成专门任务，适合技能自由个体完成</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988">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等级结构</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职位根据职权水平由低至高排列</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职权结构</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决策由等级中的个体职位决定，高职位者控制低职位者</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2154">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终身职业承诺</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职业为一永久，终身的职责</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168">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理性</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组织承诺以尽可能有效的方式达到目标</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Users\Administrator\Desktop\2531170_151849210000_2.jpg"/>
          <p:cNvPicPr>
            <a:picLocks noChangeAspect="1" noChangeArrowheads="1"/>
          </p:cNvPicPr>
          <p:nvPr/>
        </p:nvPicPr>
        <p:blipFill>
          <a:blip r:embed="rId1" cstate="print"/>
          <a:srcRect/>
          <a:stretch>
            <a:fillRect/>
          </a:stretch>
        </p:blipFill>
        <p:spPr bwMode="auto">
          <a:xfrm>
            <a:off x="4001608" y="3717032"/>
            <a:ext cx="5178904" cy="3343023"/>
          </a:xfrm>
          <a:prstGeom prst="rect">
            <a:avLst/>
          </a:prstGeom>
          <a:noFill/>
          <a:effectLst>
            <a:softEdge rad="317500"/>
          </a:effectLst>
        </p:spPr>
      </p:pic>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11.3 </a:t>
            </a:r>
            <a:r>
              <a:rPr lang="zh-CN" altLang="en-US" sz="2800" b="1" dirty="0" smtClean="0">
                <a:solidFill>
                  <a:schemeClr val="bg1"/>
                </a:solidFill>
                <a:latin typeface="微软雅黑" panose="020B0503020204020204" pitchFamily="34" charset="-122"/>
                <a:ea typeface="微软雅黑" panose="020B0503020204020204" pitchFamily="34" charset="-122"/>
              </a:rPr>
              <a:t>组织发展</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24036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组织发展的一般概念</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395536" y="1628800"/>
            <a:ext cx="8424936" cy="2585323"/>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组织发展（</a:t>
            </a:r>
            <a:r>
              <a:rPr lang="en-US" altLang="zh-CN" dirty="0" smtClean="0">
                <a:latin typeface="微软雅黑" panose="020B0503020204020204" pitchFamily="34" charset="-122"/>
                <a:ea typeface="微软雅黑" panose="020B0503020204020204" pitchFamily="34" charset="-122"/>
              </a:rPr>
              <a:t>Organization Development</a:t>
            </a:r>
            <a:r>
              <a:rPr lang="zh-CN" altLang="en-US" dirty="0" smtClean="0">
                <a:latin typeface="微软雅黑" panose="020B0503020204020204" pitchFamily="34" charset="-122"/>
                <a:ea typeface="微软雅黑" panose="020B0503020204020204" pitchFamily="34" charset="-122"/>
              </a:rPr>
              <a:t>）简称为</a:t>
            </a:r>
            <a:r>
              <a:rPr lang="en-US" altLang="zh-CN" dirty="0" smtClean="0">
                <a:latin typeface="微软雅黑" panose="020B0503020204020204" pitchFamily="34" charset="-122"/>
                <a:ea typeface="微软雅黑" panose="020B0503020204020204" pitchFamily="34" charset="-122"/>
              </a:rPr>
              <a:t>OD</a:t>
            </a:r>
            <a:r>
              <a:rPr lang="zh-CN" altLang="en-US" dirty="0" smtClean="0">
                <a:latin typeface="微软雅黑" panose="020B0503020204020204" pitchFamily="34" charset="-122"/>
                <a:ea typeface="微软雅黑" panose="020B0503020204020204" pitchFamily="34" charset="-122"/>
              </a:rPr>
              <a:t>，已成为管理心理学的重要研究内容之一。</a:t>
            </a:r>
            <a:r>
              <a:rPr lang="en-US" altLang="zh-CN" dirty="0" smtClean="0">
                <a:latin typeface="微软雅黑" panose="020B0503020204020204" pitchFamily="34" charset="-122"/>
                <a:ea typeface="微软雅黑" panose="020B0503020204020204" pitchFamily="34" charset="-122"/>
              </a:rPr>
              <a:t>OD</a:t>
            </a:r>
            <a:r>
              <a:rPr lang="zh-CN" altLang="en-US" dirty="0" smtClean="0">
                <a:latin typeface="微软雅黑" panose="020B0503020204020204" pitchFamily="34" charset="-122"/>
                <a:ea typeface="微软雅黑" panose="020B0503020204020204" pitchFamily="34" charset="-122"/>
              </a:rPr>
              <a:t>是研究组织机构怎样适应形势发展和生产任务扩大的要求，从组织结构上进行有系统的调整以达到企业的最佳化和高效化。</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组织不是一个静态的封闭系统，而是一个随环境变化而变化的开放系统。为此，企业组织要在适应外界的变化和变革的过程中追求一种动态的平衡。企业的组织发展就是运用管理心理学的知识，根据内外变化的要求，有计划地对组织系统做出以改变人的行为和人际关系为重点的变革，以保持和增进组织的生命力与效率。</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组织发展是一项可以实现的计划、程序，通过实现这项计划会使组织中的人际关系和行为方式发生变化，最终导致工作结果的变化。</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11.3 </a:t>
            </a:r>
            <a:r>
              <a:rPr lang="zh-CN" altLang="en-US" sz="2800" b="1" dirty="0" smtClean="0">
                <a:solidFill>
                  <a:schemeClr val="bg1"/>
                </a:solidFill>
                <a:latin typeface="微软雅黑" panose="020B0503020204020204" pitchFamily="34" charset="-122"/>
                <a:ea typeface="微软雅黑" panose="020B0503020204020204" pitchFamily="34" charset="-122"/>
              </a:rPr>
              <a:t>组织发展</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24036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组织发展的原因</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395536" y="1628800"/>
            <a:ext cx="8424936" cy="4524315"/>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管理心理学家华登（</a:t>
            </a:r>
            <a:r>
              <a:rPr lang="en-US" altLang="zh-CN" dirty="0" smtClean="0">
                <a:latin typeface="微软雅黑" panose="020B0503020204020204" pitchFamily="34" charset="-122"/>
                <a:ea typeface="微软雅黑" panose="020B0503020204020204" pitchFamily="34" charset="-122"/>
              </a:rPr>
              <a:t>R.E. Walton</a:t>
            </a:r>
            <a:r>
              <a:rPr lang="zh-CN" altLang="en-US" dirty="0" smtClean="0">
                <a:latin typeface="微软雅黑" panose="020B0503020204020204" pitchFamily="34" charset="-122"/>
                <a:ea typeface="微软雅黑" panose="020B0503020204020204" pitchFamily="34" charset="-122"/>
              </a:rPr>
              <a:t>）认为，企业内部环境的变化，实质上就是企业职工心理的变化。这里，他进一步分析了可能存在的以下六种情况：</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）职工希望从事使个人成长更快的挑战性工作，但是企业组织仍然倾向于职工从事简单化的和专业化的工作，这样就限制了职工的成长和发展。</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）职工希望具有公平、平等相待的相互影响，但是企业组织仍以阶级层次、地位差别等管理形态为其特性。</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）职工对组织的承诺逐渐以工作本身所能产生的内在利益、人格尊严和对组织产生的责任感为其内部动力。但是，企业组织仍在强调物质的报酬、员工的安全，而完全忽略企业职工的上述精神要求。</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）职工要从组织的职位中获得即刻的满足。但是，企业组织在对待职工的工作、职位的升迁等方面，往往只能延后满足他们的要求。</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5</a:t>
            </a:r>
            <a:r>
              <a:rPr lang="zh-CN" altLang="en-US" dirty="0" smtClean="0">
                <a:latin typeface="微软雅黑" panose="020B0503020204020204" pitchFamily="34" charset="-122"/>
                <a:ea typeface="微软雅黑" panose="020B0503020204020204" pitchFamily="34" charset="-122"/>
              </a:rPr>
              <a:t>）职工要求组织关心他们的生活、情绪，尊重他们的感情、个人自尊心，能进行人际间的坦诚沟通。但是，企业组织却只强调理性的方面，而不注意职工的情绪方面。</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）职工缺少竞争的动力，但是企业组织仍以竞争方法来设计职位、组织工作和制定报酬制度等。</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11.4 </a:t>
            </a:r>
            <a:r>
              <a:rPr lang="zh-CN" altLang="en-US" sz="2800" b="1" dirty="0" smtClean="0">
                <a:solidFill>
                  <a:schemeClr val="bg1"/>
                </a:solidFill>
                <a:latin typeface="微软雅黑" panose="020B0503020204020204" pitchFamily="34" charset="-122"/>
                <a:ea typeface="微软雅黑" panose="020B0503020204020204" pitchFamily="34" charset="-122"/>
              </a:rPr>
              <a:t>组织变革</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10445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组织变革的性质与层次</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395536" y="1628800"/>
            <a:ext cx="8424936" cy="2585323"/>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组织变革有三种潜在的目标：组织结构、技术和人的变革。</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组织结构的变革中包括权利结构的变革以及变革组织的管理幅度，包括员工的数量组织变革的层次分为两个层次。第一层次为那种自然，连续的，不涉及组织经营管理方面大变动的变革称为第一层次的变革，就如同菜单上增加了新的品种。</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第二层次的变革，这是一种更为激进的变革，它涉及组织不同层面，不同事务范围内许多重大的变动。其中包括协同运作方式、企业文化、运用技术、企业结构等。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目前全球范围内都在进行着变革，可以说变革是一种全球现象，其内容与形式也十分多样化，包括重组、合并、剥离、收购、雇用以及组织国际化等。</a:t>
            </a:r>
            <a:endParaRPr lang="zh-CN" altLang="en-US"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179512" y="4365104"/>
            <a:ext cx="576064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实施计划性变革，实现组织发展干预</a:t>
            </a:r>
            <a:endParaRPr lang="zh-CN" altLang="zh-CN" sz="2400" dirty="0" smtClean="0">
              <a:latin typeface="微软雅黑" panose="020B0503020204020204" pitchFamily="34" charset="-122"/>
              <a:ea typeface="微软雅黑" panose="020B0503020204020204" pitchFamily="34" charset="-122"/>
            </a:endParaRPr>
          </a:p>
        </p:txBody>
      </p:sp>
      <p:sp>
        <p:nvSpPr>
          <p:cNvPr id="7" name="矩形 6"/>
          <p:cNvSpPr/>
          <p:nvPr/>
        </p:nvSpPr>
        <p:spPr>
          <a:xfrm>
            <a:off x="395536" y="4869160"/>
            <a:ext cx="8424936" cy="1754326"/>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组织发展（</a:t>
            </a:r>
            <a:r>
              <a:rPr lang="en-US" altLang="zh-CN" dirty="0" smtClean="0">
                <a:latin typeface="微软雅黑" panose="020B0503020204020204" pitchFamily="34" charset="-122"/>
                <a:ea typeface="微软雅黑" panose="020B0503020204020204" pitchFamily="34" charset="-122"/>
              </a:rPr>
              <a:t>OD</a:t>
            </a:r>
            <a:r>
              <a:rPr lang="zh-CN" altLang="en-US" dirty="0" smtClean="0">
                <a:latin typeface="微软雅黑" panose="020B0503020204020204" pitchFamily="34" charset="-122"/>
                <a:ea typeface="微软雅黑" panose="020B0503020204020204" pitchFamily="34" charset="-122"/>
              </a:rPr>
              <a:t>）技术是一套社会科学技术，用以在工作环境中计划和实施变革，以增进个体自身发展、改进组织功能为目标，对组织层面改革进行规划，达到改进工作环境质量，改进工作态度、员工福利，提高组织绩效的目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实施计划性变革、实现组织发展干预包括四项内容：目标管理，主要是澄清组织目标；工作生活品质计划，主要是提供人性化的工作场所；团队建设，目的是创造高效工作群体；调查反馈，通过信息共享促使变革。</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11.4 </a:t>
            </a:r>
            <a:r>
              <a:rPr lang="zh-CN" altLang="en-US" sz="2800" b="1" dirty="0" smtClean="0">
                <a:solidFill>
                  <a:schemeClr val="bg1"/>
                </a:solidFill>
                <a:latin typeface="微软雅黑" panose="020B0503020204020204" pitchFamily="34" charset="-122"/>
                <a:ea typeface="微软雅黑" panose="020B0503020204020204" pitchFamily="34" charset="-122"/>
              </a:rPr>
              <a:t>组织变革</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53650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组织变革的内容和方向</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35496" y="1628800"/>
            <a:ext cx="8424936" cy="923330"/>
          </a:xfrm>
          <a:prstGeom prst="rect">
            <a:avLst/>
          </a:prstGeom>
        </p:spPr>
        <p:txBody>
          <a:bodyPr wrap="square">
            <a:spAutoFit/>
          </a:bodyPr>
          <a:lstStyle/>
          <a:p>
            <a:pPr indent="457200"/>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）组织变革的内容</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根据列维特的看法，企业组织是一个多变量的系统，其中主要有四个变量：</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任务、技术、结构（其中包括职权、工作流程、协调等）、人员。</a:t>
            </a:r>
            <a:endParaRPr lang="en-US" altLang="zh-CN" dirty="0" smtClean="0">
              <a:latin typeface="微软雅黑" panose="020B0503020204020204" pitchFamily="34" charset="-122"/>
              <a:ea typeface="微软雅黑" panose="020B0503020204020204" pitchFamily="34" charset="-122"/>
            </a:endParaRPr>
          </a:p>
        </p:txBody>
      </p:sp>
      <p:grpSp>
        <p:nvGrpSpPr>
          <p:cNvPr id="31746" name="Group 2"/>
          <p:cNvGrpSpPr/>
          <p:nvPr/>
        </p:nvGrpSpPr>
        <p:grpSpPr bwMode="auto">
          <a:xfrm>
            <a:off x="4788024" y="2664554"/>
            <a:ext cx="4338439" cy="3644766"/>
            <a:chOff x="2820" y="8953"/>
            <a:chExt cx="5981" cy="4946"/>
          </a:xfrm>
        </p:grpSpPr>
        <p:sp>
          <p:nvSpPr>
            <p:cNvPr id="31747" name="Rectangle 3"/>
            <p:cNvSpPr>
              <a:spLocks noChangeArrowheads="1"/>
            </p:cNvSpPr>
            <p:nvPr/>
          </p:nvSpPr>
          <p:spPr bwMode="auto">
            <a:xfrm rot="8100000">
              <a:off x="4431" y="10012"/>
              <a:ext cx="2835" cy="283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1748" name="Rectangle 4"/>
            <p:cNvSpPr>
              <a:spLocks noChangeArrowheads="1"/>
            </p:cNvSpPr>
            <p:nvPr/>
          </p:nvSpPr>
          <p:spPr bwMode="auto">
            <a:xfrm>
              <a:off x="5325" y="8953"/>
              <a:ext cx="930" cy="407"/>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任务</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1749" name="Rectangle 5"/>
            <p:cNvSpPr>
              <a:spLocks noChangeArrowheads="1"/>
            </p:cNvSpPr>
            <p:nvPr/>
          </p:nvSpPr>
          <p:spPr bwMode="auto">
            <a:xfrm>
              <a:off x="2820" y="11212"/>
              <a:ext cx="915" cy="486"/>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人员</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1750" name="Rectangle 6"/>
            <p:cNvSpPr>
              <a:spLocks noChangeArrowheads="1"/>
            </p:cNvSpPr>
            <p:nvPr/>
          </p:nvSpPr>
          <p:spPr bwMode="auto">
            <a:xfrm>
              <a:off x="5430" y="13485"/>
              <a:ext cx="1160" cy="414"/>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技术</a:t>
              </a:r>
              <a:endParaRPr kumimoji="0" lang="zh-CN"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1751" name="Rectangle 7"/>
            <p:cNvSpPr>
              <a:spLocks noChangeArrowheads="1"/>
            </p:cNvSpPr>
            <p:nvPr/>
          </p:nvSpPr>
          <p:spPr bwMode="auto">
            <a:xfrm>
              <a:off x="7950" y="11242"/>
              <a:ext cx="851" cy="546"/>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结构</a:t>
              </a:r>
              <a:endParaRPr kumimoji="0" lang="zh-CN"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1752" name="AutoShape 8"/>
            <p:cNvSpPr>
              <a:spLocks noChangeShapeType="1"/>
            </p:cNvSpPr>
            <p:nvPr/>
          </p:nvSpPr>
          <p:spPr bwMode="auto">
            <a:xfrm>
              <a:off x="3885" y="11430"/>
              <a:ext cx="3945"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400">
                <a:latin typeface="微软雅黑" panose="020B0503020204020204" pitchFamily="34" charset="-122"/>
                <a:ea typeface="微软雅黑" panose="020B0503020204020204" pitchFamily="34" charset="-122"/>
              </a:endParaRPr>
            </a:p>
          </p:txBody>
        </p:sp>
        <p:sp>
          <p:nvSpPr>
            <p:cNvPr id="31753" name="AutoShape 9"/>
            <p:cNvSpPr>
              <a:spLocks noChangeShapeType="1"/>
            </p:cNvSpPr>
            <p:nvPr/>
          </p:nvSpPr>
          <p:spPr bwMode="auto">
            <a:xfrm>
              <a:off x="5850" y="9465"/>
              <a:ext cx="15" cy="3945"/>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400">
                <a:latin typeface="微软雅黑" panose="020B0503020204020204" pitchFamily="34" charset="-122"/>
                <a:ea typeface="微软雅黑" panose="020B0503020204020204" pitchFamily="34" charset="-122"/>
              </a:endParaRPr>
            </a:p>
          </p:txBody>
        </p:sp>
      </p:grpSp>
      <p:sp>
        <p:nvSpPr>
          <p:cNvPr id="14" name="矩形 13"/>
          <p:cNvSpPr/>
          <p:nvPr/>
        </p:nvSpPr>
        <p:spPr>
          <a:xfrm>
            <a:off x="467544" y="2564904"/>
            <a:ext cx="4572000" cy="3139321"/>
          </a:xfrm>
          <a:prstGeom prst="rect">
            <a:avLst/>
          </a:prstGeom>
        </p:spPr>
        <p:txBody>
          <a:bodyPr>
            <a:spAutoFit/>
          </a:bodyPr>
          <a:lstStyle/>
          <a:p>
            <a:pPr indent="457200"/>
            <a:r>
              <a:rPr lang="zh-CN" altLang="en-US" dirty="0" smtClean="0">
                <a:latin typeface="微软雅黑" panose="020B0503020204020204" pitchFamily="34" charset="-122"/>
                <a:ea typeface="微软雅黑" panose="020B0503020204020204" pitchFamily="34" charset="-122"/>
              </a:rPr>
              <a:t>这四个变量中的任何一个要素发生变化，那么其他三个要素也必须做出相应的变化，才能达到新的平衡，使企业得到新的发展，这就叫“牵一发而动全身”。同样，如果任务和技术两个变量发生了变化，那么，人员和结构也要变革，这样才能保证四个变量之间的力的平衡。</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在系统性的变革中，应该着重考虑的是人的态度和行为的变革，着重于人员与其他三个基本变量之间关系的变革和调整。其次是考虑企业结构的变革方向。</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11.4 </a:t>
            </a:r>
            <a:r>
              <a:rPr lang="zh-CN" altLang="en-US" sz="2800" b="1" dirty="0" smtClean="0">
                <a:solidFill>
                  <a:schemeClr val="bg1"/>
                </a:solidFill>
                <a:latin typeface="微软雅黑" panose="020B0503020204020204" pitchFamily="34" charset="-122"/>
                <a:ea typeface="微软雅黑" panose="020B0503020204020204" pitchFamily="34" charset="-122"/>
              </a:rPr>
              <a:t>组织变革</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53650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组织变革的内容和方向</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323528" y="1628800"/>
            <a:ext cx="8424936" cy="1477328"/>
          </a:xfrm>
          <a:prstGeom prst="rect">
            <a:avLst/>
          </a:prstGeom>
        </p:spPr>
        <p:txBody>
          <a:bodyPr wrap="square">
            <a:spAutoFit/>
          </a:bodyPr>
          <a:lstStyle/>
          <a:p>
            <a:pPr indent="457200"/>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）组织中人员的变革方向</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在企业改革中，人员的变革方向是最为重要的，而人员变革的方向和内容主要包括知识的变革、态度的变革、个体与群体行为的变革（如图</a:t>
            </a:r>
            <a:r>
              <a:rPr lang="en-US" altLang="zh-CN" dirty="0" smtClean="0">
                <a:latin typeface="微软雅黑" panose="020B0503020204020204" pitchFamily="34" charset="-122"/>
                <a:ea typeface="微软雅黑" panose="020B0503020204020204" pitchFamily="34" charset="-122"/>
              </a:rPr>
              <a:t>11-3</a:t>
            </a:r>
            <a:r>
              <a:rPr lang="zh-CN" altLang="en-US" dirty="0" smtClean="0">
                <a:latin typeface="微软雅黑" panose="020B0503020204020204" pitchFamily="34" charset="-122"/>
                <a:ea typeface="微软雅黑" panose="020B0503020204020204" pitchFamily="34" charset="-122"/>
              </a:rPr>
              <a:t>所示）。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由图可见，人员变革的实质，就是在教育与训练的影响下改变他们原有的习惯和行为。</a:t>
            </a:r>
            <a:endParaRPr lang="zh-CN" altLang="en-US" dirty="0" smtClean="0">
              <a:latin typeface="微软雅黑" panose="020B0503020204020204" pitchFamily="34" charset="-122"/>
              <a:ea typeface="微软雅黑" panose="020B0503020204020204" pitchFamily="34" charset="-122"/>
            </a:endParaRPr>
          </a:p>
        </p:txBody>
      </p:sp>
      <p:pic>
        <p:nvPicPr>
          <p:cNvPr id="32770" name="图片 103"/>
          <p:cNvPicPr>
            <a:picLocks noChangeAspect="1" noChangeArrowheads="1"/>
          </p:cNvPicPr>
          <p:nvPr/>
        </p:nvPicPr>
        <p:blipFill>
          <a:blip r:embed="rId1" cstate="print"/>
          <a:srcRect/>
          <a:stretch>
            <a:fillRect/>
          </a:stretch>
        </p:blipFill>
        <p:spPr bwMode="auto">
          <a:xfrm>
            <a:off x="4379565" y="3111482"/>
            <a:ext cx="3720827" cy="3341854"/>
          </a:xfrm>
          <a:prstGeom prst="rect">
            <a:avLst/>
          </a:prstGeom>
          <a:noFill/>
          <a:ln w="9525">
            <a:noFill/>
            <a:miter lim="800000"/>
            <a:headEnd/>
            <a:tailEnd/>
          </a:ln>
        </p:spPr>
      </p:pic>
      <p:sp>
        <p:nvSpPr>
          <p:cNvPr id="16" name="矩形 15"/>
          <p:cNvSpPr/>
          <p:nvPr/>
        </p:nvSpPr>
        <p:spPr>
          <a:xfrm>
            <a:off x="5944717" y="6453336"/>
            <a:ext cx="859531"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11-3</a:t>
            </a:r>
            <a:endParaRPr lang="zh-CN" altLang="en-US" sz="1600" b="1" dirty="0"/>
          </a:p>
        </p:txBody>
      </p:sp>
      <p:sp>
        <p:nvSpPr>
          <p:cNvPr id="17" name="矩形 16"/>
          <p:cNvSpPr/>
          <p:nvPr/>
        </p:nvSpPr>
        <p:spPr>
          <a:xfrm>
            <a:off x="288032" y="3068960"/>
            <a:ext cx="4211960" cy="2862322"/>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心理学家勒温认为，人的行为的稳定变化要通过连续实现的三个阶段</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抑制阶段、超抑制阶段、解除抑制阶段。这就是要使老的行为得到抑制，新的行为得以建立的过程。一旦新的行为风格建立之后，就使其不可能再回到老的行为风格中去。</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从管理心理学角度分析，企业组织中人员变革的步骤要经过“需要意识</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解冻</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变革</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再解冻”四个过程。</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4624"/>
            <a:ext cx="5099473" cy="830997"/>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2.3 </a:t>
            </a:r>
            <a:r>
              <a:rPr lang="zh-CN" altLang="en-US" sz="2400" b="1" dirty="0" smtClean="0">
                <a:solidFill>
                  <a:schemeClr val="bg1"/>
                </a:solidFill>
                <a:latin typeface="微软雅黑" panose="020B0503020204020204" pitchFamily="34" charset="-122"/>
                <a:ea typeface="微软雅黑" panose="020B0503020204020204" pitchFamily="34" charset="-122"/>
              </a:rPr>
              <a:t>人性的另一种假设</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经济人、</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zh-CN" altLang="en-US" sz="2400" b="1" dirty="0" smtClean="0">
                <a:solidFill>
                  <a:schemeClr val="bg1"/>
                </a:solidFill>
                <a:latin typeface="微软雅黑" panose="020B0503020204020204" pitchFamily="34" charset="-122"/>
                <a:ea typeface="微软雅黑" panose="020B0503020204020204" pitchFamily="34" charset="-122"/>
              </a:rPr>
              <a:t>      社会人、自我实现人、复杂人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223224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社会人假设</a:t>
            </a:r>
            <a:endParaRPr lang="zh-CN" altLang="zh-CN" sz="24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251520" y="1700808"/>
            <a:ext cx="8640960" cy="4401205"/>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从社会人假设出发，就要采取不同于经济人假设的管理策略与措施，主要有以下几点：</a:t>
            </a:r>
            <a:endParaRPr lang="zh-CN" altLang="en-US"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）管理者不要把自己的注意力局限在完成任务上，而应更多注意为完成任务而工作的那些人的需要。</a:t>
            </a:r>
            <a:endParaRPr lang="en-US" altLang="zh-CN" sz="1600" dirty="0" smtClean="0">
              <a:latin typeface="微软雅黑" panose="020B0503020204020204" pitchFamily="34" charset="-122"/>
              <a:ea typeface="微软雅黑" panose="020B0503020204020204" pitchFamily="34" charset="-122"/>
            </a:endParaRPr>
          </a:p>
          <a:p>
            <a:pPr indent="457200"/>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）管理者不仅要注意对下属的指导和监控，更应关心他们心理上的健康、归属感与地位感。</a:t>
            </a:r>
            <a:endParaRPr lang="en-US" altLang="zh-CN" sz="1600" dirty="0" smtClean="0">
              <a:latin typeface="微软雅黑" panose="020B0503020204020204" pitchFamily="34" charset="-122"/>
              <a:ea typeface="微软雅黑" panose="020B0503020204020204" pitchFamily="34" charset="-122"/>
            </a:endParaRPr>
          </a:p>
          <a:p>
            <a:pPr indent="457200"/>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）管理者要重视班组的存在，因此，在奖励时，不仅要考虑个人奖酬，更应考虑集体奖酬。</a:t>
            </a:r>
            <a:endParaRPr lang="en-US" altLang="zh-CN" sz="1600" dirty="0" smtClean="0">
              <a:latin typeface="微软雅黑" panose="020B0503020204020204" pitchFamily="34" charset="-122"/>
              <a:ea typeface="微软雅黑" panose="020B0503020204020204" pitchFamily="34" charset="-122"/>
            </a:endParaRPr>
          </a:p>
          <a:p>
            <a:pPr indent="457200"/>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管理者的作用，不仅要抓计划、组织与控制，更要充当下级职工与更上层领导者之间的联络人，将下情（下级的需要与感情）上达。管理者不是简单的任务下达者，而是给职工创造条件、提供方便、富有同情心的支持者。</a:t>
            </a:r>
            <a:endParaRPr lang="en-US" altLang="zh-CN" sz="1600" dirty="0" smtClean="0">
              <a:latin typeface="微软雅黑" panose="020B0503020204020204" pitchFamily="34" charset="-122"/>
              <a:ea typeface="微软雅黑" panose="020B0503020204020204" pitchFamily="34" charset="-122"/>
            </a:endParaRPr>
          </a:p>
          <a:p>
            <a:pPr indent="457200"/>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根据社会人假设，西方管理心理学提出了“参与管理”的新型管理方式。有关“民主与参与管理”的详细内容，我们将在以后详述。</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11.4 </a:t>
            </a:r>
            <a:r>
              <a:rPr lang="zh-CN" altLang="en-US" sz="2800" b="1" dirty="0" smtClean="0">
                <a:solidFill>
                  <a:schemeClr val="bg1"/>
                </a:solidFill>
                <a:latin typeface="微软雅黑" panose="020B0503020204020204" pitchFamily="34" charset="-122"/>
                <a:ea typeface="微软雅黑" panose="020B0503020204020204" pitchFamily="34" charset="-122"/>
              </a:rPr>
              <a:t>组织变革</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82453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员工正向组织行为</a:t>
            </a:r>
            <a:endParaRPr lang="zh-CN" altLang="zh-CN" sz="2400" dirty="0" smtClean="0">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9" name="矩形 8"/>
          <p:cNvSpPr/>
          <p:nvPr/>
        </p:nvSpPr>
        <p:spPr>
          <a:xfrm>
            <a:off x="323528" y="1628800"/>
            <a:ext cx="8424936" cy="1754326"/>
          </a:xfrm>
          <a:prstGeom prst="rect">
            <a:avLst/>
          </a:prstGeom>
        </p:spPr>
        <p:txBody>
          <a:bodyPr wrap="square">
            <a:spAutoFit/>
          </a:bodyPr>
          <a:lstStyle/>
          <a:p>
            <a:pPr indent="457200"/>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）组织承诺（</a:t>
            </a:r>
            <a:r>
              <a:rPr lang="en-US" altLang="zh-CN" b="1" dirty="0" smtClean="0">
                <a:latin typeface="微软雅黑" panose="020B0503020204020204" pitchFamily="34" charset="-122"/>
                <a:ea typeface="微软雅黑" panose="020B0503020204020204" pitchFamily="34" charset="-122"/>
              </a:rPr>
              <a:t>Organizational Commitment</a:t>
            </a:r>
            <a:r>
              <a:rPr lang="zh-CN" altLang="en-US" b="1" dirty="0" smtClean="0">
                <a:latin typeface="微软雅黑" panose="020B0503020204020204" pitchFamily="34" charset="-122"/>
                <a:ea typeface="微软雅黑" panose="020B0503020204020204" pitchFamily="34" charset="-122"/>
              </a:rPr>
              <a:t>）</a:t>
            </a:r>
            <a:endParaRPr lang="zh-CN" altLang="en-US" b="1"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组织承诺是员工对组织的一个态度变量，表明个人对组织的信赖程度，其具体表现为：</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其一，个人对组织目标的接纳；</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其二，个人为组织努力工作的意愿；</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其三，个人留在组织中的渴望。</a:t>
            </a:r>
            <a:endParaRPr lang="zh-CN" altLang="en-US" dirty="0" smtClean="0">
              <a:latin typeface="微软雅黑" panose="020B0503020204020204" pitchFamily="34" charset="-122"/>
              <a:ea typeface="微软雅黑" panose="020B0503020204020204" pitchFamily="34" charset="-122"/>
            </a:endParaRPr>
          </a:p>
        </p:txBody>
      </p:sp>
      <p:sp>
        <p:nvSpPr>
          <p:cNvPr id="7" name="TextBox 6"/>
          <p:cNvSpPr txBox="1"/>
          <p:nvPr/>
        </p:nvSpPr>
        <p:spPr>
          <a:xfrm>
            <a:off x="179512" y="3402866"/>
            <a:ext cx="482453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员工正向组织行为</a:t>
            </a:r>
            <a:endParaRPr lang="zh-CN" altLang="zh-CN" sz="2400" dirty="0" smtClean="0">
              <a:latin typeface="微软雅黑" panose="020B0503020204020204" pitchFamily="34" charset="-122"/>
              <a:ea typeface="微软雅黑" panose="020B0503020204020204" pitchFamily="34" charset="-122"/>
            </a:endParaRPr>
          </a:p>
        </p:txBody>
      </p:sp>
      <p:sp>
        <p:nvSpPr>
          <p:cNvPr id="10" name="平行四边形 9"/>
          <p:cNvSpPr/>
          <p:nvPr/>
        </p:nvSpPr>
        <p:spPr>
          <a:xfrm>
            <a:off x="1691680" y="4293096"/>
            <a:ext cx="1296144" cy="1152128"/>
          </a:xfrm>
          <a:prstGeom prst="parallelogram">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组织承诺</a:t>
            </a:r>
            <a:endParaRPr lang="zh-CN" altLang="en-US" b="1"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11" name="平行四边形 10"/>
          <p:cNvSpPr/>
          <p:nvPr/>
        </p:nvSpPr>
        <p:spPr>
          <a:xfrm>
            <a:off x="3419872" y="4293096"/>
            <a:ext cx="1296144" cy="1152128"/>
          </a:xfrm>
          <a:prstGeom prst="parallelogram">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组织忠诚</a:t>
            </a:r>
            <a:endParaRPr lang="zh-CN" altLang="en-US" b="1"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13" name="平行四边形 12"/>
          <p:cNvSpPr/>
          <p:nvPr/>
        </p:nvSpPr>
        <p:spPr>
          <a:xfrm>
            <a:off x="5148064" y="4293096"/>
            <a:ext cx="1296144" cy="1152128"/>
          </a:xfrm>
          <a:prstGeom prst="parallelogram">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组织公民行为</a:t>
            </a:r>
            <a:endParaRPr lang="zh-CN" altLang="en-US" b="1"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15" name="燕尾形 14"/>
          <p:cNvSpPr/>
          <p:nvPr/>
        </p:nvSpPr>
        <p:spPr>
          <a:xfrm>
            <a:off x="3059832" y="4653136"/>
            <a:ext cx="288032" cy="288032"/>
          </a:xfrm>
          <a:prstGeom prst="chevro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788024" y="4653136"/>
            <a:ext cx="288032" cy="288032"/>
          </a:xfrm>
          <a:prstGeom prst="chevro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11.4 </a:t>
            </a:r>
            <a:r>
              <a:rPr lang="zh-CN" altLang="en-US" sz="2800" b="1" dirty="0" smtClean="0">
                <a:solidFill>
                  <a:schemeClr val="bg1"/>
                </a:solidFill>
                <a:latin typeface="微软雅黑" panose="020B0503020204020204" pitchFamily="34" charset="-122"/>
                <a:ea typeface="微软雅黑" panose="020B0503020204020204" pitchFamily="34" charset="-122"/>
              </a:rPr>
              <a:t>组织变革</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7" name="TextBox 6"/>
          <p:cNvSpPr txBox="1"/>
          <p:nvPr/>
        </p:nvSpPr>
        <p:spPr>
          <a:xfrm>
            <a:off x="179512" y="1098610"/>
            <a:ext cx="482453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员工负向组织行为</a:t>
            </a:r>
            <a:endParaRPr lang="zh-CN" altLang="zh-CN" sz="2400" dirty="0" smtClean="0">
              <a:latin typeface="微软雅黑" panose="020B0503020204020204" pitchFamily="34" charset="-122"/>
              <a:ea typeface="微软雅黑" panose="020B0503020204020204" pitchFamily="34" charset="-122"/>
            </a:endParaRPr>
          </a:p>
        </p:txBody>
      </p:sp>
      <p:sp>
        <p:nvSpPr>
          <p:cNvPr id="8" name="矩形 7"/>
          <p:cNvSpPr/>
          <p:nvPr/>
        </p:nvSpPr>
        <p:spPr>
          <a:xfrm>
            <a:off x="323528" y="1602666"/>
            <a:ext cx="8424936" cy="923330"/>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反生产工作行为包括两种类型：一种为较为严重的，包括攻击、蓄意破坏和偷窃；另一种为情节较轻的反生产行为，诸如迟到、缺勤与辞职，总称为退缩行为。现分述如下：</a:t>
            </a:r>
            <a:endParaRPr lang="zh-CN" altLang="en-US" dirty="0" smtClean="0">
              <a:latin typeface="微软雅黑" panose="020B0503020204020204" pitchFamily="34" charset="-122"/>
              <a:ea typeface="微软雅黑" panose="020B0503020204020204" pitchFamily="34" charset="-122"/>
            </a:endParaRPr>
          </a:p>
        </p:txBody>
      </p:sp>
      <p:sp>
        <p:nvSpPr>
          <p:cNvPr id="10" name="矩形 9"/>
          <p:cNvSpPr/>
          <p:nvPr/>
        </p:nvSpPr>
        <p:spPr>
          <a:xfrm>
            <a:off x="323528" y="2492896"/>
            <a:ext cx="8496944" cy="2031325"/>
          </a:xfrm>
          <a:prstGeom prst="rect">
            <a:avLst/>
          </a:prstGeom>
        </p:spPr>
        <p:txBody>
          <a:bodyPr wrap="square">
            <a:spAutoFit/>
          </a:bodyPr>
          <a:lstStyle/>
          <a:p>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）严重的反生产工作行为</a:t>
            </a:r>
            <a:endParaRPr lang="zh-CN" altLang="en-US" b="1"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反生产工作简称为</a:t>
            </a:r>
            <a:r>
              <a:rPr lang="en-US" altLang="zh-CN" dirty="0" smtClean="0">
                <a:latin typeface="微软雅黑" panose="020B0503020204020204" pitchFamily="34" charset="-122"/>
                <a:ea typeface="微软雅黑" panose="020B0503020204020204" pitchFamily="34" charset="-122"/>
              </a:rPr>
              <a:t>CWB(Counterproductive Work Behavior)</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严重的反生产工作行为是指那些意欲伤害组织或者诸如员工、上司和客户等其他人员的行为。严重的反生产工作行为包括对同事的攻击性故意及不道德行为，还有破坏组织财产、故意出错、偷窃和消极怠工。其中，蓄意破坏和偷窃是主要的问题。</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产生严重的反生产行为的原因可用图</a:t>
            </a:r>
            <a:r>
              <a:rPr lang="en-US" altLang="zh-CN" dirty="0" smtClean="0">
                <a:latin typeface="微软雅黑" panose="020B0503020204020204" pitchFamily="34" charset="-122"/>
                <a:ea typeface="微软雅黑" panose="020B0503020204020204" pitchFamily="34" charset="-122"/>
              </a:rPr>
              <a:t>11-5</a:t>
            </a:r>
            <a:r>
              <a:rPr lang="zh-CN" altLang="en-US" dirty="0" smtClean="0">
                <a:latin typeface="微软雅黑" panose="020B0503020204020204" pitchFamily="34" charset="-122"/>
                <a:ea typeface="微软雅黑" panose="020B0503020204020204" pitchFamily="34" charset="-122"/>
              </a:rPr>
              <a:t>所示的模型加以说明。</a:t>
            </a:r>
            <a:endParaRPr lang="zh-CN" altLang="en-US" dirty="0">
              <a:latin typeface="微软雅黑" panose="020B0503020204020204" pitchFamily="34" charset="-122"/>
              <a:ea typeface="微软雅黑" panose="020B0503020204020204" pitchFamily="34" charset="-122"/>
            </a:endParaRPr>
          </a:p>
        </p:txBody>
      </p:sp>
      <p:grpSp>
        <p:nvGrpSpPr>
          <p:cNvPr id="33794" name="Group 2"/>
          <p:cNvGrpSpPr/>
          <p:nvPr/>
        </p:nvGrpSpPr>
        <p:grpSpPr bwMode="auto">
          <a:xfrm>
            <a:off x="467544" y="4781897"/>
            <a:ext cx="8352928" cy="1455415"/>
            <a:chOff x="2145" y="1791"/>
            <a:chExt cx="7395" cy="1725"/>
          </a:xfrm>
        </p:grpSpPr>
        <p:sp>
          <p:nvSpPr>
            <p:cNvPr id="33795" name="Rectangle 3"/>
            <p:cNvSpPr>
              <a:spLocks noChangeArrowheads="1"/>
            </p:cNvSpPr>
            <p:nvPr/>
          </p:nvSpPr>
          <p:spPr bwMode="auto">
            <a:xfrm>
              <a:off x="6555" y="3012"/>
              <a:ext cx="1020" cy="474"/>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高控制</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3796" name="Rectangle 4"/>
            <p:cNvSpPr>
              <a:spLocks noChangeArrowheads="1"/>
            </p:cNvSpPr>
            <p:nvPr/>
          </p:nvSpPr>
          <p:spPr bwMode="auto">
            <a:xfrm>
              <a:off x="6510" y="1881"/>
              <a:ext cx="1140" cy="474"/>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低控制</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3797" name="Rectangle 5"/>
            <p:cNvSpPr>
              <a:spLocks noChangeArrowheads="1"/>
            </p:cNvSpPr>
            <p:nvPr/>
          </p:nvSpPr>
          <p:spPr bwMode="auto">
            <a:xfrm>
              <a:off x="2145" y="2481"/>
              <a:ext cx="1590" cy="52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组织约束</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3798" name="Rectangle 6"/>
            <p:cNvSpPr>
              <a:spLocks noChangeArrowheads="1"/>
            </p:cNvSpPr>
            <p:nvPr/>
          </p:nvSpPr>
          <p:spPr bwMode="auto">
            <a:xfrm>
              <a:off x="4665" y="2331"/>
              <a:ext cx="1785" cy="816"/>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挫折感</a:t>
              </a:r>
              <a:endPar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不满意感</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3799" name="Rectangle 7"/>
            <p:cNvSpPr>
              <a:spLocks noChangeArrowheads="1"/>
            </p:cNvSpPr>
            <p:nvPr/>
          </p:nvSpPr>
          <p:spPr bwMode="auto">
            <a:xfrm>
              <a:off x="7770" y="1791"/>
              <a:ext cx="1770" cy="57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破坏性行为</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3800" name="Rectangle 8"/>
            <p:cNvSpPr>
              <a:spLocks noChangeArrowheads="1"/>
            </p:cNvSpPr>
            <p:nvPr/>
          </p:nvSpPr>
          <p:spPr bwMode="auto">
            <a:xfrm>
              <a:off x="7770" y="2946"/>
              <a:ext cx="1770" cy="57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建设性行为</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3801" name="AutoShape 9"/>
            <p:cNvSpPr>
              <a:spLocks noChangeShapeType="1"/>
            </p:cNvSpPr>
            <p:nvPr/>
          </p:nvSpPr>
          <p:spPr bwMode="auto">
            <a:xfrm>
              <a:off x="3735" y="2766"/>
              <a:ext cx="93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33802" name="AutoShape 10"/>
            <p:cNvSpPr>
              <a:spLocks noChangeShapeType="1"/>
            </p:cNvSpPr>
            <p:nvPr/>
          </p:nvSpPr>
          <p:spPr bwMode="auto">
            <a:xfrm flipV="1">
              <a:off x="6585" y="2061"/>
              <a:ext cx="1050" cy="57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33803" name="AutoShape 11"/>
            <p:cNvSpPr>
              <a:spLocks noChangeShapeType="1"/>
            </p:cNvSpPr>
            <p:nvPr/>
          </p:nvSpPr>
          <p:spPr bwMode="auto">
            <a:xfrm>
              <a:off x="6585" y="2841"/>
              <a:ext cx="1095" cy="345"/>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grpSp>
      <p:sp>
        <p:nvSpPr>
          <p:cNvPr id="19" name="矩形 18"/>
          <p:cNvSpPr/>
          <p:nvPr/>
        </p:nvSpPr>
        <p:spPr>
          <a:xfrm>
            <a:off x="2286000" y="6239053"/>
            <a:ext cx="4572000" cy="338554"/>
          </a:xfrm>
          <a:prstGeom prst="rect">
            <a:avLst/>
          </a:prstGeom>
        </p:spPr>
        <p:txBody>
          <a:bodyPr>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11-8 </a:t>
            </a:r>
            <a:r>
              <a:rPr lang="zh-CN" altLang="en-US" sz="1600" b="1" dirty="0" smtClean="0">
                <a:latin typeface="微软雅黑" panose="020B0503020204020204" pitchFamily="34" charset="-122"/>
                <a:ea typeface="微软雅黑" panose="020B0503020204020204" pitchFamily="34" charset="-122"/>
              </a:rPr>
              <a:t>严重的反生产行为产生原因的简化模型</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11.4 </a:t>
            </a:r>
            <a:r>
              <a:rPr lang="zh-CN" altLang="en-US" sz="2800" b="1" dirty="0" smtClean="0">
                <a:solidFill>
                  <a:schemeClr val="bg1"/>
                </a:solidFill>
                <a:latin typeface="微软雅黑" panose="020B0503020204020204" pitchFamily="34" charset="-122"/>
                <a:ea typeface="微软雅黑" panose="020B0503020204020204" pitchFamily="34" charset="-122"/>
              </a:rPr>
              <a:t>组织变革</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7" name="TextBox 6"/>
          <p:cNvSpPr txBox="1"/>
          <p:nvPr/>
        </p:nvSpPr>
        <p:spPr>
          <a:xfrm>
            <a:off x="179512" y="1098610"/>
            <a:ext cx="482453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员工负向组织行为</a:t>
            </a:r>
            <a:endParaRPr lang="zh-CN" altLang="zh-CN" sz="2400" dirty="0" smtClean="0">
              <a:latin typeface="微软雅黑" panose="020B0503020204020204" pitchFamily="34" charset="-122"/>
              <a:ea typeface="微软雅黑" panose="020B0503020204020204" pitchFamily="34" charset="-122"/>
            </a:endParaRPr>
          </a:p>
        </p:txBody>
      </p:sp>
      <p:sp>
        <p:nvSpPr>
          <p:cNvPr id="8" name="矩形 7"/>
          <p:cNvSpPr/>
          <p:nvPr/>
        </p:nvSpPr>
        <p:spPr>
          <a:xfrm>
            <a:off x="323528" y="1602666"/>
            <a:ext cx="8424936" cy="4524315"/>
          </a:xfrm>
          <a:prstGeom prst="rect">
            <a:avLst/>
          </a:prstGeom>
        </p:spPr>
        <p:txBody>
          <a:bodyPr wrap="square">
            <a:spAutoFit/>
          </a:bodyPr>
          <a:lstStyle/>
          <a:p>
            <a:r>
              <a:rPr lang="en-US" altLang="zh-CN" b="1" dirty="0" smtClean="0">
                <a:latin typeface="微软雅黑" panose="020B0503020204020204" pitchFamily="34" charset="-122"/>
                <a:ea typeface="微软雅黑" panose="020B0503020204020204" pitchFamily="34" charset="-122"/>
              </a:rPr>
              <a:t>2</a:t>
            </a:r>
            <a:r>
              <a:rPr lang="zh-CN" altLang="en-US" b="1" dirty="0" smtClean="0">
                <a:latin typeface="微软雅黑" panose="020B0503020204020204" pitchFamily="34" charset="-122"/>
                <a:ea typeface="微软雅黑" panose="020B0503020204020204" pitchFamily="34" charset="-122"/>
              </a:rPr>
              <a:t>）情节较轻的反生产行为</a:t>
            </a:r>
            <a:endParaRPr lang="zh-CN" altLang="en-US" b="1"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情节较轻的反生产行为表现为退缩行为，如迟到、缺勤、辞职等。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迟到、缺勤、辞职行为使员工在规定时间或被需要时无法工作。</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缺勤、离职是员工对工作不满时做出的两种反应。员工试图暂时或永久地逃离自己不满意的工作环境。</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迟到的员工也是常缺勤的员工，也可能会离职。</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缺勤是指员工没有按照规定时间来上班。</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离职（</a:t>
            </a:r>
            <a:r>
              <a:rPr lang="en-US" altLang="zh-CN" dirty="0" smtClean="0">
                <a:latin typeface="微软雅黑" panose="020B0503020204020204" pitchFamily="34" charset="-122"/>
                <a:ea typeface="微软雅黑" panose="020B0503020204020204" pitchFamily="34" charset="-122"/>
              </a:rPr>
              <a:t>Turnover</a:t>
            </a:r>
            <a:r>
              <a:rPr lang="zh-CN" altLang="en-US" dirty="0" smtClean="0">
                <a:latin typeface="微软雅黑" panose="020B0503020204020204" pitchFamily="34" charset="-122"/>
                <a:ea typeface="微软雅黑" panose="020B0503020204020204" pitchFamily="34" charset="-122"/>
              </a:rPr>
              <a:t>）是指在给定时间里离职员工的百分比，称为离职率。</a:t>
            </a:r>
            <a:endParaRPr lang="en-US" altLang="zh-CN" dirty="0" smtClean="0">
              <a:latin typeface="微软雅黑" panose="020B0503020204020204" pitchFamily="34" charset="-122"/>
              <a:ea typeface="微软雅黑" panose="020B0503020204020204" pitchFamily="34" charset="-122"/>
            </a:endParaRPr>
          </a:p>
          <a:p>
            <a:r>
              <a:rPr lang="en-US" altLang="zh-CN" b="1" dirty="0" smtClean="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）负面组织行为的影响因素</a:t>
            </a:r>
            <a:endParaRPr lang="zh-CN" altLang="en-US" b="1"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负面组织行为的影响因素可分为两类：个人因素与组织因素。</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个人因素包括人的个性、动机、情绪、自我控制等。员工中的易焦虑、易被激怒、易沮丧者容易产生负面组织行为；能自我控制者，如有责任感、可靠、个性积极的员工较少负面组织行为。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组织因素包括组织氛围，如果出现压抑的组织情境就会诱发负面组织行为。同样，当员工感产生低的工作满意度、感到有挫折感时，也会诱发负面组织行为。</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图</a:t>
            </a:r>
            <a:r>
              <a:rPr lang="en-US" altLang="zh-CN" dirty="0" smtClean="0">
                <a:latin typeface="微软雅黑" panose="020B0503020204020204" pitchFamily="34" charset="-122"/>
                <a:ea typeface="微软雅黑" panose="020B0503020204020204" pitchFamily="34" charset="-122"/>
              </a:rPr>
              <a:t>11-9</a:t>
            </a:r>
            <a:r>
              <a:rPr lang="zh-CN" altLang="en-US" dirty="0" smtClean="0">
                <a:latin typeface="微软雅黑" panose="020B0503020204020204" pitchFamily="34" charset="-122"/>
                <a:ea typeface="微软雅黑" panose="020B0503020204020204" pitchFamily="34" charset="-122"/>
              </a:rPr>
              <a:t>显示了情节较轻的反生产性行为的影响因素。</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11.4 </a:t>
            </a:r>
            <a:r>
              <a:rPr lang="zh-CN" altLang="en-US" sz="2800" b="1" dirty="0" smtClean="0">
                <a:solidFill>
                  <a:schemeClr val="bg1"/>
                </a:solidFill>
                <a:latin typeface="微软雅黑" panose="020B0503020204020204" pitchFamily="34" charset="-122"/>
                <a:ea typeface="微软雅黑" panose="020B0503020204020204" pitchFamily="34" charset="-122"/>
              </a:rPr>
              <a:t>组织变革</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7" name="TextBox 6"/>
          <p:cNvSpPr txBox="1"/>
          <p:nvPr/>
        </p:nvSpPr>
        <p:spPr>
          <a:xfrm>
            <a:off x="179512" y="1098610"/>
            <a:ext cx="482453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员工负向组织行为</a:t>
            </a:r>
            <a:endParaRPr lang="zh-CN" altLang="zh-CN" sz="2400" dirty="0" smtClean="0">
              <a:latin typeface="微软雅黑" panose="020B0503020204020204" pitchFamily="34" charset="-122"/>
              <a:ea typeface="微软雅黑" panose="020B0503020204020204" pitchFamily="34" charset="-122"/>
            </a:endParaRPr>
          </a:p>
        </p:txBody>
      </p:sp>
      <p:sp>
        <p:nvSpPr>
          <p:cNvPr id="34833" name="Rectangle 17"/>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32" name="组合 31"/>
          <p:cNvGrpSpPr/>
          <p:nvPr/>
        </p:nvGrpSpPr>
        <p:grpSpPr>
          <a:xfrm>
            <a:off x="561578" y="2132856"/>
            <a:ext cx="7826846" cy="3456385"/>
            <a:chOff x="561578" y="2132856"/>
            <a:chExt cx="7826846" cy="3456385"/>
          </a:xfrm>
        </p:grpSpPr>
        <p:grpSp>
          <p:nvGrpSpPr>
            <p:cNvPr id="34817" name="Group 1"/>
            <p:cNvGrpSpPr>
              <a:grpSpLocks noChangeAspect="1"/>
            </p:cNvGrpSpPr>
            <p:nvPr/>
          </p:nvGrpSpPr>
          <p:grpSpPr bwMode="auto">
            <a:xfrm>
              <a:off x="561578" y="2132856"/>
              <a:ext cx="7826846" cy="3384393"/>
              <a:chOff x="1800" y="2019"/>
              <a:chExt cx="8130" cy="4299"/>
            </a:xfrm>
          </p:grpSpPr>
          <p:sp>
            <p:nvSpPr>
              <p:cNvPr id="34832" name="AutoShape 16"/>
              <p:cNvSpPr>
                <a:spLocks noChangeAspect="1" noChangeArrowheads="1" noTextEdit="1"/>
              </p:cNvSpPr>
              <p:nvPr/>
            </p:nvSpPr>
            <p:spPr bwMode="auto">
              <a:xfrm>
                <a:off x="1800" y="2019"/>
                <a:ext cx="8130" cy="4299"/>
              </a:xfrm>
              <a:prstGeom prst="rect">
                <a:avLst/>
              </a:prstGeom>
              <a:noFill/>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34831" name="Rectangle 15"/>
              <p:cNvSpPr>
                <a:spLocks noChangeArrowheads="1"/>
              </p:cNvSpPr>
              <p:nvPr/>
            </p:nvSpPr>
            <p:spPr bwMode="auto">
              <a:xfrm>
                <a:off x="2085" y="3504"/>
                <a:ext cx="975" cy="463"/>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情境</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4830" name="Rectangle 14"/>
              <p:cNvSpPr>
                <a:spLocks noChangeArrowheads="1"/>
              </p:cNvSpPr>
              <p:nvPr/>
            </p:nvSpPr>
            <p:spPr bwMode="auto">
              <a:xfrm>
                <a:off x="3465" y="3485"/>
                <a:ext cx="1231" cy="52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评估解释</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4829" name="Rectangle 13"/>
              <p:cNvSpPr>
                <a:spLocks noChangeArrowheads="1"/>
              </p:cNvSpPr>
              <p:nvPr/>
            </p:nvSpPr>
            <p:spPr bwMode="auto">
              <a:xfrm>
                <a:off x="5371" y="2182"/>
                <a:ext cx="1364" cy="533"/>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负面情绪</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4828" name="Rectangle 12"/>
              <p:cNvSpPr>
                <a:spLocks noChangeArrowheads="1"/>
              </p:cNvSpPr>
              <p:nvPr/>
            </p:nvSpPr>
            <p:spPr bwMode="auto">
              <a:xfrm>
                <a:off x="5326" y="3294"/>
                <a:ext cx="1409" cy="891"/>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缺乏自我</a:t>
                </a:r>
                <a:endParaRPr kumimoji="0" lang="en-US" altLang="zh-CN"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控制性</a:t>
                </a:r>
                <a:endParaRPr kumimoji="0" lang="zh-CN"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4827" name="Rectangle 11"/>
              <p:cNvSpPr>
                <a:spLocks noChangeArrowheads="1"/>
              </p:cNvSpPr>
              <p:nvPr/>
            </p:nvSpPr>
            <p:spPr bwMode="auto">
              <a:xfrm>
                <a:off x="5326" y="4965"/>
                <a:ext cx="1409" cy="53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个性</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4826" name="Rectangle 10"/>
              <p:cNvSpPr>
                <a:spLocks noChangeArrowheads="1"/>
              </p:cNvSpPr>
              <p:nvPr/>
            </p:nvSpPr>
            <p:spPr bwMode="auto">
              <a:xfrm>
                <a:off x="7215" y="3470"/>
                <a:ext cx="2445" cy="52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反生产性工作行为</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4825" name="AutoShape 9"/>
              <p:cNvSpPr>
                <a:spLocks noChangeShapeType="1"/>
              </p:cNvSpPr>
              <p:nvPr/>
            </p:nvSpPr>
            <p:spPr bwMode="auto">
              <a:xfrm>
                <a:off x="3060" y="3736"/>
                <a:ext cx="405" cy="12"/>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34824" name="AutoShape 8"/>
              <p:cNvSpPr>
                <a:spLocks noChangeShapeType="1"/>
              </p:cNvSpPr>
              <p:nvPr/>
            </p:nvSpPr>
            <p:spPr bwMode="auto">
              <a:xfrm flipV="1">
                <a:off x="4696" y="2430"/>
                <a:ext cx="675" cy="1220"/>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34823" name="AutoShape 7"/>
              <p:cNvSpPr>
                <a:spLocks noChangeShapeType="1"/>
              </p:cNvSpPr>
              <p:nvPr/>
            </p:nvSpPr>
            <p:spPr bwMode="auto">
              <a:xfrm>
                <a:off x="4696" y="3756"/>
                <a:ext cx="630" cy="1"/>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34822" name="AutoShape 6"/>
              <p:cNvSpPr>
                <a:spLocks noChangeShapeType="1"/>
              </p:cNvSpPr>
              <p:nvPr/>
            </p:nvSpPr>
            <p:spPr bwMode="auto">
              <a:xfrm>
                <a:off x="4696" y="3935"/>
                <a:ext cx="630" cy="1224"/>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34821" name="AutoShape 5"/>
              <p:cNvSpPr>
                <a:spLocks noChangeShapeType="1"/>
              </p:cNvSpPr>
              <p:nvPr/>
            </p:nvSpPr>
            <p:spPr bwMode="auto">
              <a:xfrm>
                <a:off x="6735" y="2430"/>
                <a:ext cx="480" cy="1220"/>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34820" name="AutoShape 4"/>
              <p:cNvSpPr>
                <a:spLocks noChangeShapeType="1"/>
              </p:cNvSpPr>
              <p:nvPr/>
            </p:nvSpPr>
            <p:spPr bwMode="auto">
              <a:xfrm flipV="1">
                <a:off x="6735" y="3733"/>
                <a:ext cx="480" cy="7"/>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34819" name="AutoShape 3"/>
              <p:cNvSpPr>
                <a:spLocks noChangeShapeType="1"/>
              </p:cNvSpPr>
              <p:nvPr/>
            </p:nvSpPr>
            <p:spPr bwMode="auto">
              <a:xfrm flipV="1">
                <a:off x="6735" y="3935"/>
                <a:ext cx="480" cy="1224"/>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grpSp>
        <p:sp>
          <p:nvSpPr>
            <p:cNvPr id="31" name="手杖形箭头 30"/>
            <p:cNvSpPr/>
            <p:nvPr/>
          </p:nvSpPr>
          <p:spPr>
            <a:xfrm rot="10800000" flipH="1">
              <a:off x="2555776" y="3717032"/>
              <a:ext cx="4464495" cy="1872209"/>
            </a:xfrm>
            <a:prstGeom prst="uturnArrow">
              <a:avLst>
                <a:gd name="adj1" fmla="val 1563"/>
                <a:gd name="adj2" fmla="val 5877"/>
                <a:gd name="adj3" fmla="val 7178"/>
                <a:gd name="adj4" fmla="val 92058"/>
                <a:gd name="adj5" fmla="val 99236"/>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微软雅黑" panose="020B0503020204020204" pitchFamily="34" charset="-122"/>
                <a:ea typeface="微软雅黑" panose="020B0503020204020204" pitchFamily="34" charset="-122"/>
              </a:endParaRPr>
            </a:p>
          </p:txBody>
        </p:sp>
      </p:grpSp>
      <p:sp>
        <p:nvSpPr>
          <p:cNvPr id="33" name="矩形 32"/>
          <p:cNvSpPr/>
          <p:nvPr/>
        </p:nvSpPr>
        <p:spPr>
          <a:xfrm>
            <a:off x="2754615" y="5970766"/>
            <a:ext cx="4121641" cy="338554"/>
          </a:xfrm>
          <a:prstGeom prst="rect">
            <a:avLst/>
          </a:prstGeom>
        </p:spPr>
        <p:txBody>
          <a:bodyPr wrap="none">
            <a:spAutoFit/>
          </a:bodyPr>
          <a:lstStyle/>
          <a:p>
            <a:r>
              <a:rPr lang="zh-CN" altLang="en-US" sz="1600" b="1" dirty="0" smtClean="0"/>
              <a:t>图</a:t>
            </a:r>
            <a:r>
              <a:rPr lang="en-US" altLang="zh-CN" sz="1600" b="1" dirty="0" smtClean="0"/>
              <a:t>11-9 </a:t>
            </a:r>
            <a:r>
              <a:rPr lang="zh-CN" altLang="en-US" sz="1600" b="1" dirty="0" smtClean="0"/>
              <a:t>情节较轻的反生产性行为的影响因素</a:t>
            </a:r>
            <a:endParaRPr lang="zh-CN" altLang="en-US" sz="1600" b="1"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49459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11.4 </a:t>
            </a:r>
            <a:r>
              <a:rPr lang="zh-CN" altLang="en-US" sz="2800" b="1" dirty="0" smtClean="0">
                <a:solidFill>
                  <a:schemeClr val="bg1"/>
                </a:solidFill>
                <a:latin typeface="微软雅黑" panose="020B0503020204020204" pitchFamily="34" charset="-122"/>
                <a:ea typeface="微软雅黑" panose="020B0503020204020204" pitchFamily="34" charset="-122"/>
              </a:rPr>
              <a:t>组织变革</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078" name="Rectangle 30"/>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7" name="TextBox 6"/>
          <p:cNvSpPr txBox="1"/>
          <p:nvPr/>
        </p:nvSpPr>
        <p:spPr>
          <a:xfrm>
            <a:off x="179512" y="1098610"/>
            <a:ext cx="482453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员工负向组织行为</a:t>
            </a:r>
            <a:endParaRPr lang="zh-CN" altLang="zh-CN" sz="2400" dirty="0" smtClean="0">
              <a:latin typeface="微软雅黑" panose="020B0503020204020204" pitchFamily="34" charset="-122"/>
              <a:ea typeface="微软雅黑" panose="020B0503020204020204" pitchFamily="34" charset="-122"/>
            </a:endParaRPr>
          </a:p>
        </p:txBody>
      </p:sp>
      <p:sp>
        <p:nvSpPr>
          <p:cNvPr id="34833" name="Rectangle 17"/>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4" name="矩形 23"/>
          <p:cNvSpPr/>
          <p:nvPr/>
        </p:nvSpPr>
        <p:spPr>
          <a:xfrm>
            <a:off x="395536" y="1574790"/>
            <a:ext cx="8424936" cy="2862322"/>
          </a:xfrm>
          <a:prstGeom prst="rect">
            <a:avLst/>
          </a:prstGeom>
        </p:spPr>
        <p:txBody>
          <a:bodyPr wrap="square">
            <a:spAutoFit/>
          </a:bodyPr>
          <a:lstStyle/>
          <a:p>
            <a:r>
              <a:rPr lang="en-US" altLang="zh-CN" dirty="0" smtClean="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）负面组织行为的干预措施</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对负面组织行为的心理干预可从两方面进行，一方面是从个人因素层面采取措施，另一方面是从组织层面采取措施。</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个人因素层面的干预措施，主要是对员工进行个人修养、责任意识的培训，让员工学会道德自律、稳定情绪、不轻易发怒，培养员工高的组织公民行为倾向。</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组织因素层面的干预措施，通常有高效的工作流程，严格的管理制度，合理有效的激励分配制度，人性化的关怀，清晰而有价值的组织发展目标，积极健康向上的组织文化。预防为主，早发现，早处理，是基本原则。另外，组织在招募人员时，也需要对员人的个性、价值观、品德、行为习惯做深入了解再做决定。把不符合组织要求的人关在门外，就可以在大大减少负面组织行为的发生。</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4624"/>
            <a:ext cx="5099473" cy="830997"/>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2.3 </a:t>
            </a:r>
            <a:r>
              <a:rPr lang="zh-CN" altLang="en-US" sz="2400" b="1" dirty="0" smtClean="0">
                <a:solidFill>
                  <a:schemeClr val="bg1"/>
                </a:solidFill>
                <a:latin typeface="微软雅黑" panose="020B0503020204020204" pitchFamily="34" charset="-122"/>
                <a:ea typeface="微软雅黑" panose="020B0503020204020204" pitchFamily="34" charset="-122"/>
              </a:rPr>
              <a:t>人性的另一种假设</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经济人、</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zh-CN" altLang="en-US" sz="2400" b="1" dirty="0" smtClean="0">
                <a:solidFill>
                  <a:schemeClr val="bg1"/>
                </a:solidFill>
                <a:latin typeface="微软雅黑" panose="020B0503020204020204" pitchFamily="34" charset="-122"/>
                <a:ea typeface="微软雅黑" panose="020B0503020204020204" pitchFamily="34" charset="-122"/>
              </a:rPr>
              <a:t>      社会人、自我实现人、复杂人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980728"/>
            <a:ext cx="259228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自我实现人假设</a:t>
            </a:r>
            <a:endParaRPr lang="zh-CN" altLang="zh-CN" sz="24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251520" y="1442393"/>
            <a:ext cx="8640960" cy="5047536"/>
          </a:xfrm>
          <a:prstGeom prst="rect">
            <a:avLst/>
          </a:prstGeom>
          <a:noFill/>
        </p:spPr>
        <p:txBody>
          <a:bodyPr wrap="square" rtlCol="0">
            <a:spAutoFit/>
          </a:bodyPr>
          <a:lstStyle/>
          <a:p>
            <a:pPr indent="457200"/>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）自我实现人假设的基本观点</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自我实现人（</a:t>
            </a:r>
            <a:r>
              <a:rPr lang="en-US" altLang="zh-CN" dirty="0" smtClean="0">
                <a:latin typeface="微软雅黑" panose="020B0503020204020204" pitchFamily="34" charset="-122"/>
                <a:ea typeface="微软雅黑" panose="020B0503020204020204" pitchFamily="34" charset="-122"/>
              </a:rPr>
              <a:t>Self-Actualizing Man</a:t>
            </a:r>
            <a:r>
              <a:rPr lang="zh-CN" altLang="en-US" dirty="0" smtClean="0">
                <a:latin typeface="微软雅黑" panose="020B0503020204020204" pitchFamily="34" charset="-122"/>
                <a:ea typeface="微软雅黑" panose="020B0503020204020204" pitchFamily="34" charset="-122"/>
              </a:rPr>
              <a:t>）假设是指，人们力求最大限度地将自己的潜能充分地发挥出来，只有在工作中将自己的才能充分表现出来，才会得到最大的满足感。</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人的能力大小不同，即使能力低的人，在他们的其他需求或多或少已获满足之后，也会在自己的工作中寻求意义和任务完成的满足感。</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雪恩在总结了马斯洛、阿吉里斯、麦格雷戈等人的理论后，提出了以下的自我实现人假设，并认为这种假设与麦格雷戈称之为</a:t>
            </a:r>
            <a:r>
              <a:rPr lang="en-US" altLang="zh-CN" dirty="0" smtClean="0">
                <a:latin typeface="微软雅黑" panose="020B0503020204020204" pitchFamily="34" charset="-122"/>
                <a:ea typeface="微软雅黑" panose="020B0503020204020204" pitchFamily="34" charset="-122"/>
              </a:rPr>
              <a:t>Y</a:t>
            </a:r>
            <a:r>
              <a:rPr lang="zh-CN" altLang="en-US" dirty="0" smtClean="0">
                <a:latin typeface="微软雅黑" panose="020B0503020204020204" pitchFamily="34" charset="-122"/>
                <a:ea typeface="微软雅黑" panose="020B0503020204020204" pitchFamily="34" charset="-122"/>
              </a:rPr>
              <a:t>理论的假设是一致的。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自我实现人假设可以概述为以下几点：</a:t>
            </a:r>
            <a:endParaRPr lang="zh-CN" altLang="en-US"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）当人们的最基本需要（食物、饮水、住所）得到满足后，他们就会转而致力于较高层次需要的满足，即自我实现。这种自我实现的需要是指，人所具有的力求最大限度地利用自己的才能与资源的需要。</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）个人总是追求在工作中变得成熟起来，他们通过行使一定的自主权，采用长远的观点来看问题，培养自己的专长和能力，并以较大的灵活性去适应环境等体现出自己的逐渐成熟，并使自己能真正成熟起来。</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）人主要还是由自己来激励和控制自己的，外部施加的刺激物与控制很可能对人变成一种威胁，并使人退回到较不成熟的状态。</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）自我实现和使组织绩效更富成果，这两方面并没有什么矛盾。如果能给予适当的机会，职工们是会自愿地把他们的个人目标和组织的目标结合为一体的。</a:t>
            </a:r>
            <a:endParaRPr lang="zh-CN" altLang="en-US" sz="16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4624"/>
            <a:ext cx="5099473" cy="830997"/>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2.3 </a:t>
            </a:r>
            <a:r>
              <a:rPr lang="zh-CN" altLang="en-US" sz="2400" b="1" dirty="0" smtClean="0">
                <a:solidFill>
                  <a:schemeClr val="bg1"/>
                </a:solidFill>
                <a:latin typeface="微软雅黑" panose="020B0503020204020204" pitchFamily="34" charset="-122"/>
                <a:ea typeface="微软雅黑" panose="020B0503020204020204" pitchFamily="34" charset="-122"/>
              </a:rPr>
              <a:t>人性的另一种假设</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经济人、</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zh-CN" altLang="en-US" sz="2400" b="1" dirty="0" smtClean="0">
                <a:solidFill>
                  <a:schemeClr val="bg1"/>
                </a:solidFill>
                <a:latin typeface="微软雅黑" panose="020B0503020204020204" pitchFamily="34" charset="-122"/>
                <a:ea typeface="微软雅黑" panose="020B0503020204020204" pitchFamily="34" charset="-122"/>
              </a:rPr>
              <a:t>      社会人、自我实现人、复杂人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259228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自我实现人假设</a:t>
            </a:r>
            <a:endParaRPr lang="zh-CN" altLang="zh-CN" sz="24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251520" y="1700808"/>
            <a:ext cx="8640960" cy="3908762"/>
          </a:xfrm>
          <a:prstGeom prst="rect">
            <a:avLst/>
          </a:prstGeom>
          <a:noFill/>
        </p:spPr>
        <p:txBody>
          <a:bodyPr wrap="square" rtlCol="0">
            <a:spAutoFit/>
          </a:bodyPr>
          <a:lstStyle/>
          <a:p>
            <a:pPr indent="457200"/>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）自我实现人假设与管理策略</a:t>
            </a:r>
            <a:endParaRPr lang="en-US" altLang="zh-CN"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自我实现人强调的是，要求自主、挑战、个人成长以及充分发挥自己的潜能与才智等的较高层次的需要。</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根据自我实现人假设，应该采取如下的管理策略与措施：</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1</a:t>
            </a:r>
            <a:r>
              <a:rPr lang="zh-CN" altLang="en-US" sz="1400" dirty="0" smtClean="0">
                <a:latin typeface="微软雅黑" panose="020B0503020204020204" pitchFamily="34" charset="-122"/>
                <a:ea typeface="微软雅黑" panose="020B0503020204020204" pitchFamily="34" charset="-122"/>
              </a:rPr>
              <a:t>）管理重点的改变。管理者要较多地考虑怎样才能使工作本身变得具有内在意义和更高的挑战性。问题不在于使职工的社交需要得到满足，而在于职工们能否在工作中找到意义，那才能给他们一种自豪感与自尊感。</a:t>
            </a:r>
            <a:endParaRPr lang="zh-CN" altLang="en-US" sz="1400" dirty="0" smtClean="0">
              <a:latin typeface="微软雅黑" panose="020B0503020204020204" pitchFamily="34" charset="-122"/>
              <a:ea typeface="微软雅黑" panose="020B0503020204020204" pitchFamily="34" charset="-122"/>
            </a:endParaRPr>
          </a:p>
          <a:p>
            <a:pPr indent="457200"/>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2</a:t>
            </a:r>
            <a:r>
              <a:rPr lang="zh-CN" altLang="en-US" sz="1400" dirty="0" smtClean="0">
                <a:latin typeface="微软雅黑" panose="020B0503020204020204" pitchFamily="34" charset="-122"/>
                <a:ea typeface="微软雅黑" panose="020B0503020204020204" pitchFamily="34" charset="-122"/>
              </a:rPr>
              <a:t>）管理职能的改变。管理者与其说是一位激励者、指导者或控制者，不如说是一位起催化作用的媒介者，是创造与提供方便的人。管理者要为发挥人的聪明才智创造适宜的条件，减少和消除职工自我实现过程中所遇到的障碍。</a:t>
            </a:r>
            <a:endParaRPr lang="zh-CN" altLang="en-US" sz="1400" dirty="0" smtClean="0">
              <a:latin typeface="微软雅黑" panose="020B0503020204020204" pitchFamily="34" charset="-122"/>
              <a:ea typeface="微软雅黑" panose="020B0503020204020204" pitchFamily="34" charset="-122"/>
            </a:endParaRPr>
          </a:p>
          <a:p>
            <a:pPr indent="457200"/>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3</a:t>
            </a:r>
            <a:r>
              <a:rPr lang="zh-CN" altLang="en-US" sz="1400" dirty="0" smtClean="0">
                <a:latin typeface="微软雅黑" panose="020B0503020204020204" pitchFamily="34" charset="-122"/>
                <a:ea typeface="微软雅黑" panose="020B0503020204020204" pitchFamily="34" charset="-122"/>
              </a:rPr>
              <a:t>）奖励方式的改变。奖励方式分外在的奖励与内在的奖励两种。外在的奖励包括工资、晋升、良好的人际关系等。根据自我实现人的假设，应该强调内在的奖励，内在奖励是指人们在工作中获得知识、增长才干，因完成了任务与发挥了个人的潜能后得到了最大的满足感。只有内在奖励才能满足人的自尊和自我实现的需要，从而极大地调动职工的积极性。</a:t>
            </a:r>
            <a:endParaRPr lang="zh-CN" altLang="en-US" sz="1400" dirty="0" smtClean="0">
              <a:latin typeface="微软雅黑" panose="020B0503020204020204" pitchFamily="34" charset="-122"/>
              <a:ea typeface="微软雅黑" panose="020B0503020204020204" pitchFamily="34" charset="-122"/>
            </a:endParaRPr>
          </a:p>
          <a:p>
            <a:pPr indent="457200"/>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4</a:t>
            </a:r>
            <a:r>
              <a:rPr lang="zh-CN" altLang="en-US" sz="1400" dirty="0" smtClean="0">
                <a:latin typeface="微软雅黑" panose="020B0503020204020204" pitchFamily="34" charset="-122"/>
                <a:ea typeface="微软雅黑" panose="020B0503020204020204" pitchFamily="34" charset="-122"/>
              </a:rPr>
              <a:t>）管理方式的改变。从自我实现人假设来看，管理制度与方式也要做相应的改变。总的来说，管理制度与方式应能保证职工充分地表露自己的才能，达到自己所希望的成就。这就要求管理者实行民主与参与式管理，给职工以一定的自主权，使他们参与组织决策的实施。</a:t>
            </a:r>
            <a:endParaRPr lang="zh-CN" altLang="en-US" sz="1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4624"/>
            <a:ext cx="5099473" cy="830997"/>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2.3 </a:t>
            </a:r>
            <a:r>
              <a:rPr lang="zh-CN" altLang="en-US" sz="2400" b="1" dirty="0" smtClean="0">
                <a:solidFill>
                  <a:schemeClr val="bg1"/>
                </a:solidFill>
                <a:latin typeface="微软雅黑" panose="020B0503020204020204" pitchFamily="34" charset="-122"/>
                <a:ea typeface="微软雅黑" panose="020B0503020204020204" pitchFamily="34" charset="-122"/>
              </a:rPr>
              <a:t>人性的另一种假设</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经济人、</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zh-CN" altLang="en-US" sz="2400" b="1" dirty="0" smtClean="0">
                <a:solidFill>
                  <a:schemeClr val="bg1"/>
                </a:solidFill>
                <a:latin typeface="微软雅黑" panose="020B0503020204020204" pitchFamily="34" charset="-122"/>
                <a:ea typeface="微软雅黑" panose="020B0503020204020204" pitchFamily="34" charset="-122"/>
              </a:rPr>
              <a:t>      社会人、自我实现人、复杂人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259228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复杂人假设</a:t>
            </a:r>
            <a:endParaRPr lang="zh-CN" altLang="zh-CN" sz="24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251520" y="1700808"/>
            <a:ext cx="8640960" cy="4801314"/>
          </a:xfrm>
          <a:prstGeom prst="rect">
            <a:avLst/>
          </a:prstGeom>
          <a:noFill/>
        </p:spPr>
        <p:txBody>
          <a:bodyPr wrap="square" rtlCol="0">
            <a:spAutoFit/>
          </a:bodyPr>
          <a:lstStyle/>
          <a:p>
            <a:pPr indent="457200"/>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）复杂人假设的基本观点</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复杂人假设是指人是很复杂的，人们的需要与潜在的欲望多种多样，而且这些需要的模式也是随着年龄与发展阶段的变迁，随着所扮演的角色的变化，随着所处境遇及人际关系的演变而不断变化的。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雪恩在</a:t>
            </a:r>
            <a:r>
              <a:rPr lang="en-US" altLang="zh-CN" dirty="0" smtClean="0">
                <a:latin typeface="微软雅黑" panose="020B0503020204020204" pitchFamily="34" charset="-122"/>
                <a:ea typeface="微软雅黑" panose="020B0503020204020204" pitchFamily="34" charset="-122"/>
              </a:rPr>
              <a:t>20</a:t>
            </a:r>
            <a:r>
              <a:rPr lang="zh-CN" altLang="en-US" dirty="0" smtClean="0">
                <a:latin typeface="微软雅黑" panose="020B0503020204020204" pitchFamily="34" charset="-122"/>
                <a:ea typeface="微软雅黑" panose="020B0503020204020204" pitchFamily="34" charset="-122"/>
              </a:rPr>
              <a:t>世纪</a:t>
            </a:r>
            <a:r>
              <a:rPr lang="en-US" altLang="zh-CN" dirty="0" smtClean="0">
                <a:latin typeface="微软雅黑" panose="020B0503020204020204" pitchFamily="34" charset="-122"/>
                <a:ea typeface="微软雅黑" panose="020B0503020204020204" pitchFamily="34" charset="-122"/>
              </a:rPr>
              <a:t>60</a:t>
            </a:r>
            <a:r>
              <a:rPr lang="zh-CN" altLang="en-US" dirty="0" smtClean="0">
                <a:latin typeface="微软雅黑" panose="020B0503020204020204" pitchFamily="34" charset="-122"/>
                <a:ea typeface="微软雅黑" panose="020B0503020204020204" pitchFamily="34" charset="-122"/>
              </a:rPr>
              <a:t>年代末</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年代初的研究结果表明，无论是经济人、社会人还是自我实现人，都各有其合理性的一面，并不适用于一切人。一个人在不同年龄、不同时间和不同地点会有不同的表现。人的需要是随着年龄增长、知识增加、地位改变，以及人与人之间关系的变化而发生变化的。</a:t>
            </a:r>
            <a:endParaRPr lang="en-US" altLang="zh-CN" dirty="0" smtClean="0">
              <a:latin typeface="微软雅黑" panose="020B0503020204020204" pitchFamily="34" charset="-122"/>
              <a:ea typeface="微软雅黑" panose="020B0503020204020204" pitchFamily="34" charset="-122"/>
            </a:endParaRPr>
          </a:p>
          <a:p>
            <a:pPr indent="457200"/>
            <a:r>
              <a:rPr lang="zh-CN" altLang="zh-CN" dirty="0" smtClean="0"/>
              <a:t>复杂人假设可以概述为以下几点：</a:t>
            </a:r>
            <a:endParaRPr lang="zh-CN" altLang="zh-CN" dirty="0" smtClean="0"/>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）人类的需要可以分成许多类，并且会随着人的发展阶段和整个生活处境而变化。人的需要的等级层次会因人、情境、时间而异。</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由于需要与动机彼此作用，并组合成复杂的动机模式、价值观与目标，所以人们必须决定自己要在什么样的层次上去理解人的激励。例如，金钱是能满足许多不同的需要的，即便是某些人的自我实现需要，也要由金钱来满足；但另一方面，社交动机或自我实现需要又可以用多种方式来满足，以及在不同的发展阶段用不同的方式来满足。</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）职工可以通过他们在组织中的经历产生新的动机。这说明，一个人在某一特定的职业生涯中或生活阶段上的总的动机模式和目标，乃是他的原始需要与他的组织经历之间的一连串复杂交往作用的结果。</a:t>
            </a:r>
            <a:endParaRPr lang="zh-CN" altLang="en-US" sz="16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4624"/>
            <a:ext cx="5099473" cy="830997"/>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2.3 </a:t>
            </a:r>
            <a:r>
              <a:rPr lang="zh-CN" altLang="en-US" sz="2400" b="1" dirty="0" smtClean="0">
                <a:solidFill>
                  <a:schemeClr val="bg1"/>
                </a:solidFill>
                <a:latin typeface="微软雅黑" panose="020B0503020204020204" pitchFamily="34" charset="-122"/>
                <a:ea typeface="微软雅黑" panose="020B0503020204020204" pitchFamily="34" charset="-122"/>
              </a:rPr>
              <a:t>人性的另一种假设</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经济人、</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zh-CN" altLang="en-US" sz="2400" b="1" dirty="0" smtClean="0">
                <a:solidFill>
                  <a:schemeClr val="bg1"/>
                </a:solidFill>
                <a:latin typeface="微软雅黑" panose="020B0503020204020204" pitchFamily="34" charset="-122"/>
                <a:ea typeface="微软雅黑" panose="020B0503020204020204" pitchFamily="34" charset="-122"/>
              </a:rPr>
              <a:t>      社会人、自我实现人、复杂人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259228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复杂人假设</a:t>
            </a:r>
            <a:endParaRPr lang="zh-CN" altLang="zh-CN" sz="24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251520" y="1700808"/>
            <a:ext cx="8640960" cy="2123658"/>
          </a:xfrm>
          <a:prstGeom prst="rect">
            <a:avLst/>
          </a:prstGeom>
          <a:noFill/>
        </p:spPr>
        <p:txBody>
          <a:bodyPr wrap="square" rtlCol="0">
            <a:spAutoFit/>
          </a:bodyPr>
          <a:lstStyle/>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）每个人在不同的组织中或是同一组织的不同部门中，可能会表现出不同的需要来。一个在正式组织中受到冷遇的人，可能在工会或非正式群体中，得到自己的社交需要与自我实现需要的满足。</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5</a:t>
            </a:r>
            <a:r>
              <a:rPr lang="zh-CN" altLang="en-US" sz="1600" dirty="0" smtClean="0">
                <a:latin typeface="微软雅黑" panose="020B0503020204020204" pitchFamily="34" charset="-122"/>
                <a:ea typeface="微软雅黑" panose="020B0503020204020204" pitchFamily="34" charset="-122"/>
              </a:rPr>
              <a:t>）人们可以在许多不同类型的动机基础上，成为组织中生产率很高的一员，全心全意地参与到组织中去。对个人而言，能否获得根本的满足，对组织来说，能否实现最大的效益，这仅部分地取决于这种激励的性质。</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6</a:t>
            </a:r>
            <a:r>
              <a:rPr lang="zh-CN" altLang="en-US" sz="1600" dirty="0" smtClean="0">
                <a:latin typeface="微软雅黑" panose="020B0503020204020204" pitchFamily="34" charset="-122"/>
                <a:ea typeface="微软雅黑" panose="020B0503020204020204" pitchFamily="34" charset="-122"/>
              </a:rPr>
              <a:t>）职工能够对多种互不相同的管理策略做出反应，这取决于他们自己的动机和能力，也决定于工作任务的性质。</a:t>
            </a:r>
            <a:endParaRPr lang="zh-CN" altLang="en-US" sz="16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4624"/>
            <a:ext cx="5099473" cy="830997"/>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2.3 </a:t>
            </a:r>
            <a:r>
              <a:rPr lang="zh-CN" altLang="en-US" sz="2400" b="1" dirty="0" smtClean="0">
                <a:solidFill>
                  <a:schemeClr val="bg1"/>
                </a:solidFill>
                <a:latin typeface="微软雅黑" panose="020B0503020204020204" pitchFamily="34" charset="-122"/>
                <a:ea typeface="微软雅黑" panose="020B0503020204020204" pitchFamily="34" charset="-122"/>
              </a:rPr>
              <a:t>人性的另一种假设</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经济人、</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zh-CN" altLang="en-US" sz="2400" b="1" dirty="0" smtClean="0">
                <a:solidFill>
                  <a:schemeClr val="bg1"/>
                </a:solidFill>
                <a:latin typeface="微软雅黑" panose="020B0503020204020204" pitchFamily="34" charset="-122"/>
                <a:ea typeface="微软雅黑" panose="020B0503020204020204" pitchFamily="34" charset="-122"/>
              </a:rPr>
              <a:t>      社会人、自我实现人、复杂人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259228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复杂人假设</a:t>
            </a:r>
            <a:endParaRPr lang="zh-CN" altLang="zh-CN" sz="24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251520" y="1700808"/>
            <a:ext cx="8640960" cy="2862322"/>
          </a:xfrm>
          <a:prstGeom prst="rect">
            <a:avLst/>
          </a:prstGeom>
          <a:noFill/>
        </p:spPr>
        <p:txBody>
          <a:bodyPr wrap="square" rtlCol="0">
            <a:spAutoFit/>
          </a:bodyPr>
          <a:lstStyle/>
          <a:p>
            <a:pPr indent="457200"/>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）复杂人假设的管理策略</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根据复杂人的假设，应该采取如下的管理策略与措施：</a:t>
            </a:r>
            <a:endParaRPr lang="zh-CN" altLang="en-US"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）管理者要有权变论的观点，即以现实的情境为基础做出可变的或灵活的行为反应。为此，管理者必须学会，在某一给定的情境中，正确的组织、管理或领导方式，要根据实际情况而定。</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）既然人的需要与动机都是各不相同的，那么管理者就要根据具体的人的不同情况，灵活地采取不同的管理措施，就是说，要因人而异、因事而异，不能千篇一律。</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管理者的管理策略与措施不能过于简单化和过于一般化，而是要具体分析，根据情况采取灵活多变的管理方法。例如，在企业的任务不明确、工作混乱的情况下，需采取严格的管理措施，才能使生产秩序走上正轨。反之，如果企业的任务清楚、分工明确，则可以更多地采取授权形式，使下级充分发挥自己的能动性。</a:t>
            </a:r>
            <a:endParaRPr lang="zh-CN" altLang="en-US" sz="16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63245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3.1 </a:t>
            </a:r>
            <a:r>
              <a:rPr lang="zh-CN" altLang="en-US" sz="2800" b="1" dirty="0" smtClean="0">
                <a:solidFill>
                  <a:schemeClr val="bg1"/>
                </a:solidFill>
                <a:latin typeface="微软雅黑" panose="020B0503020204020204" pitchFamily="34" charset="-122"/>
                <a:ea typeface="微软雅黑" panose="020B0503020204020204" pitchFamily="34" charset="-122"/>
              </a:rPr>
              <a:t>管理与文化</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16835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民族文化的维度</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369332"/>
          </a:xfrm>
          <a:prstGeom prst="rect">
            <a:avLst/>
          </a:prstGeom>
          <a:noFill/>
        </p:spPr>
        <p:txBody>
          <a:bodyPr wrap="square" rtlCol="0">
            <a:spAutoFit/>
          </a:bodyPr>
          <a:lstStyle/>
          <a:p>
            <a:r>
              <a:rPr lang="en-US" altLang="zh-CN" dirty="0" smtClean="0"/>
              <a:t>1</a:t>
            </a:r>
            <a:r>
              <a:rPr lang="zh-CN" altLang="zh-CN" dirty="0" smtClean="0"/>
              <a:t>）权力距离民族文化四维度的内涵可概述如下：</a:t>
            </a:r>
            <a:endParaRPr lang="zh-CN" altLang="zh-CN" dirty="0" smtClean="0"/>
          </a:p>
        </p:txBody>
      </p:sp>
      <p:sp>
        <p:nvSpPr>
          <p:cNvPr id="6" name="矩形 5"/>
          <p:cNvSpPr/>
          <p:nvPr/>
        </p:nvSpPr>
        <p:spPr>
          <a:xfrm>
            <a:off x="395536" y="2276872"/>
            <a:ext cx="1584176" cy="50405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）权力距离</a:t>
            </a:r>
            <a:endParaRPr lang="zh-CN" altLang="en-US" b="1" dirty="0">
              <a:latin typeface="微软雅黑" panose="020B0503020204020204" pitchFamily="34" charset="-122"/>
              <a:ea typeface="微软雅黑" panose="020B0503020204020204" pitchFamily="34" charset="-122"/>
            </a:endParaRPr>
          </a:p>
        </p:txBody>
      </p:sp>
      <p:sp>
        <p:nvSpPr>
          <p:cNvPr id="7" name="矩形 6"/>
          <p:cNvSpPr/>
          <p:nvPr/>
        </p:nvSpPr>
        <p:spPr>
          <a:xfrm>
            <a:off x="251520" y="2996952"/>
            <a:ext cx="4392488" cy="3139321"/>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权力距离（</a:t>
            </a:r>
            <a:r>
              <a:rPr lang="en-US" altLang="zh-CN" dirty="0" smtClean="0">
                <a:latin typeface="微软雅黑" panose="020B0503020204020204" pitchFamily="34" charset="-122"/>
                <a:ea typeface="微软雅黑" panose="020B0503020204020204" pitchFamily="34" charset="-122"/>
              </a:rPr>
              <a:t>Power Distance</a:t>
            </a:r>
            <a:r>
              <a:rPr lang="zh-CN" altLang="en-US" dirty="0" smtClean="0">
                <a:latin typeface="微软雅黑" panose="020B0503020204020204" pitchFamily="34" charset="-122"/>
                <a:ea typeface="微软雅黑" panose="020B0503020204020204" pitchFamily="34" charset="-122"/>
              </a:rPr>
              <a:t>）是民族文化的第一个维度。权力距离是指社会承认的权力在组织机构中不平等分配的范围。权力距离也可以理解为职工与管理者之间的社会距离。权力距离具有大与小的显著差异，它代表两个极端的民族文化的程度差异，但大多数民族位于两个极端之间的某处。</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权力距离的大小可以用权力距离指数（</a:t>
            </a:r>
            <a:r>
              <a:rPr lang="en-US" altLang="zh-CN" dirty="0" smtClean="0">
                <a:latin typeface="微软雅黑" panose="020B0503020204020204" pitchFamily="34" charset="-122"/>
                <a:ea typeface="微软雅黑" panose="020B0503020204020204" pitchFamily="34" charset="-122"/>
              </a:rPr>
              <a:t>PDI</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Power Distance Index</a:t>
            </a:r>
            <a:r>
              <a:rPr lang="zh-CN" altLang="en-US" dirty="0" smtClean="0">
                <a:latin typeface="微软雅黑" panose="020B0503020204020204" pitchFamily="34" charset="-122"/>
                <a:ea typeface="微软雅黑" panose="020B0503020204020204" pitchFamily="34" charset="-122"/>
              </a:rPr>
              <a:t>）的量值来表示。</a:t>
            </a:r>
            <a:endParaRPr lang="zh-CN" altLang="en-US" dirty="0">
              <a:latin typeface="微软雅黑" panose="020B0503020204020204" pitchFamily="34" charset="-122"/>
              <a:ea typeface="微软雅黑" panose="020B0503020204020204" pitchFamily="34" charset="-122"/>
            </a:endParaRPr>
          </a:p>
        </p:txBody>
      </p:sp>
      <p:sp>
        <p:nvSpPr>
          <p:cNvPr id="8" name="矩形 7"/>
          <p:cNvSpPr/>
          <p:nvPr/>
        </p:nvSpPr>
        <p:spPr>
          <a:xfrm>
            <a:off x="4788024" y="2996952"/>
            <a:ext cx="4176464" cy="2862322"/>
          </a:xfrm>
          <a:prstGeom prst="rect">
            <a:avLst/>
          </a:prstGeom>
        </p:spPr>
        <p:txBody>
          <a:bodyPr wrap="square">
            <a:spAutoFit/>
          </a:bodyPr>
          <a:lstStyle/>
          <a:p>
            <a:pPr>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大的权力距离表现为以下的特征：等级顺序严格，每个人都处于或高、或低的位置上；少数人是独立的，大多数人是依赖的；掌权者是有特权的；有权和无权之间存在着潜在的冲突等。</a:t>
            </a:r>
            <a:endParaRPr lang="zh-CN" altLang="en-US"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小的权力距离表现为与此相反的下述特征：等级应减至最低程度；所有的人应该相互依赖；处于不同权力地位的人，相互间信任，而很少感到有威胁；有权与无权之间存在着潜在的和谐。</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63245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3.1 </a:t>
            </a:r>
            <a:r>
              <a:rPr lang="zh-CN" altLang="en-US" sz="2800" b="1" dirty="0" smtClean="0">
                <a:solidFill>
                  <a:schemeClr val="bg1"/>
                </a:solidFill>
                <a:latin typeface="微软雅黑" panose="020B0503020204020204" pitchFamily="34" charset="-122"/>
                <a:ea typeface="微软雅黑" panose="020B0503020204020204" pitchFamily="34" charset="-122"/>
              </a:rPr>
              <a:t>管理与文化</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16835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民族文化的维度</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395536" y="1823913"/>
            <a:ext cx="2016224" cy="50405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微软雅黑" panose="020B0503020204020204" pitchFamily="34" charset="-122"/>
                <a:ea typeface="微软雅黑" panose="020B0503020204020204" pitchFamily="34" charset="-122"/>
              </a:rPr>
              <a:t>2</a:t>
            </a:r>
            <a:r>
              <a:rPr lang="zh-CN" altLang="en-US" b="1" dirty="0" smtClean="0">
                <a:latin typeface="微软雅黑" panose="020B0503020204020204" pitchFamily="34" charset="-122"/>
                <a:ea typeface="微软雅黑" panose="020B0503020204020204" pitchFamily="34" charset="-122"/>
              </a:rPr>
              <a:t>）不确定性避免</a:t>
            </a:r>
            <a:endParaRPr lang="zh-CN" altLang="en-US" b="1" dirty="0">
              <a:latin typeface="微软雅黑" panose="020B0503020204020204" pitchFamily="34" charset="-122"/>
              <a:ea typeface="微软雅黑" panose="020B0503020204020204" pitchFamily="34" charset="-122"/>
            </a:endParaRPr>
          </a:p>
        </p:txBody>
      </p:sp>
      <p:sp>
        <p:nvSpPr>
          <p:cNvPr id="7" name="矩形 6"/>
          <p:cNvSpPr/>
          <p:nvPr/>
        </p:nvSpPr>
        <p:spPr>
          <a:xfrm>
            <a:off x="251520" y="2543993"/>
            <a:ext cx="4392488" cy="3139321"/>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不确定性避免（</a:t>
            </a:r>
            <a:r>
              <a:rPr lang="en-US" altLang="zh-CN" dirty="0" smtClean="0">
                <a:latin typeface="微软雅黑" panose="020B0503020204020204" pitchFamily="34" charset="-122"/>
                <a:ea typeface="微软雅黑" panose="020B0503020204020204" pitchFamily="34" charset="-122"/>
              </a:rPr>
              <a:t>Uncertainty Avoidance</a:t>
            </a:r>
            <a:r>
              <a:rPr lang="zh-CN" altLang="en-US" dirty="0" smtClean="0">
                <a:latin typeface="微软雅黑" panose="020B0503020204020204" pitchFamily="34" charset="-122"/>
                <a:ea typeface="微软雅黑" panose="020B0503020204020204" pitchFamily="34" charset="-122"/>
              </a:rPr>
              <a:t>）是民族文化的第二维度。不确定性避免是指一个社会感受到的不确定性和模糊情境的威胁，并试图以提供较高的职业安全性、建立更正式的规则、不容忍偏离观点和行为、相信绝对知识和专家评定等手段来避免这些情境。不确定性避免具有强与弱的显著差异。</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不确定性避免的强调，也是用不确定性避免指数（</a:t>
            </a:r>
            <a:r>
              <a:rPr lang="en-US" altLang="zh-CN" dirty="0" smtClean="0">
                <a:latin typeface="微软雅黑" panose="020B0503020204020204" pitchFamily="34" charset="-122"/>
                <a:ea typeface="微软雅黑" panose="020B0503020204020204" pitchFamily="34" charset="-122"/>
              </a:rPr>
              <a:t>UAI</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Uncertainly Avoidance Index</a:t>
            </a:r>
            <a:r>
              <a:rPr lang="zh-CN" altLang="en-US" dirty="0" smtClean="0">
                <a:latin typeface="微软雅黑" panose="020B0503020204020204" pitchFamily="34" charset="-122"/>
                <a:ea typeface="微软雅黑" panose="020B0503020204020204" pitchFamily="34" charset="-122"/>
              </a:rPr>
              <a:t>）的量值来表示的。</a:t>
            </a:r>
            <a:endParaRPr lang="zh-CN" altLang="en-US" dirty="0">
              <a:latin typeface="微软雅黑" panose="020B0503020204020204" pitchFamily="34" charset="-122"/>
              <a:ea typeface="微软雅黑" panose="020B0503020204020204" pitchFamily="34" charset="-122"/>
            </a:endParaRPr>
          </a:p>
        </p:txBody>
      </p:sp>
      <p:sp>
        <p:nvSpPr>
          <p:cNvPr id="8" name="矩形 7"/>
          <p:cNvSpPr/>
          <p:nvPr/>
        </p:nvSpPr>
        <p:spPr>
          <a:xfrm>
            <a:off x="4788024" y="2543993"/>
            <a:ext cx="4176464" cy="3693319"/>
          </a:xfrm>
          <a:prstGeom prst="rect">
            <a:avLst/>
          </a:prstGeom>
        </p:spPr>
        <p:txBody>
          <a:bodyPr wrap="square">
            <a:spAutoFit/>
          </a:bodyPr>
          <a:lstStyle/>
          <a:p>
            <a:pPr>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强的不确定性避免表现为以下特征：将生活中固有的不确定性感受为必须与之战斗的不断威胁；体验到高度的焦虑和应激；冲突和竞争可能增加攻击性，因此，应该避免；偏离的人和思想是危险的，不容忍其占优势等。</a:t>
            </a:r>
            <a:endParaRPr lang="zh-CN" altLang="en-US"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弱的不确定性避免表现为与上述相反的下述特征：较容易接受生活中固有的不确定性，每天都能接受它的来临；体验到平静和较低的应激；冲突和竞争能维持在公平竞赛的水平上，并建设性地来使用；不认为偏离是威胁，有较大的容忍度等。</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70967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1.3 </a:t>
            </a:r>
            <a:r>
              <a:rPr lang="zh-CN" altLang="en-US" sz="2800" b="1" dirty="0" smtClean="0">
                <a:solidFill>
                  <a:schemeClr val="bg1"/>
                </a:solidFill>
                <a:latin typeface="微软雅黑" panose="020B0503020204020204" pitchFamily="34" charset="-122"/>
                <a:ea typeface="微软雅黑" panose="020B0503020204020204" pitchFamily="34" charset="-122"/>
              </a:rPr>
              <a:t>管理心理学的任务</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79512" y="1124744"/>
            <a:ext cx="388843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管理心理学的应用性任务</a:t>
            </a:r>
            <a:endParaRPr lang="zh-CN" altLang="zh-CN" sz="2400" dirty="0" smtClean="0">
              <a:latin typeface="微软雅黑" panose="020B0503020204020204" pitchFamily="34" charset="-122"/>
              <a:ea typeface="微软雅黑" panose="020B0503020204020204" pitchFamily="34" charset="-122"/>
            </a:endParaRPr>
          </a:p>
        </p:txBody>
      </p:sp>
      <p:sp>
        <p:nvSpPr>
          <p:cNvPr id="16" name="TextBox 15"/>
          <p:cNvSpPr txBox="1"/>
          <p:nvPr/>
        </p:nvSpPr>
        <p:spPr>
          <a:xfrm>
            <a:off x="251520" y="1643316"/>
            <a:ext cx="8640960" cy="3416320"/>
          </a:xfrm>
          <a:prstGeom prst="rect">
            <a:avLst/>
          </a:prstGeom>
          <a:noFill/>
        </p:spPr>
        <p:txBody>
          <a:bodyPr wrap="square" rtlCol="0">
            <a:spAutoFit/>
          </a:bodyPr>
          <a:lstStyle/>
          <a:p>
            <a:pPr indent="457200">
              <a:lnSpc>
                <a:spcPct val="200000"/>
              </a:lnSpc>
            </a:pPr>
            <a:r>
              <a:rPr lang="zh-CN" altLang="en-US" b="1" dirty="0" smtClean="0">
                <a:latin typeface="微软雅黑" panose="020B0503020204020204" pitchFamily="34" charset="-122"/>
                <a:ea typeface="微软雅黑" panose="020B0503020204020204" pitchFamily="34" charset="-122"/>
              </a:rPr>
              <a:t>为此，管理心理学的应用性任务</a:t>
            </a:r>
            <a:r>
              <a:rPr lang="en-US" altLang="zh-CN" b="1" dirty="0" smtClean="0">
                <a:latin typeface="微软雅黑" panose="020B0503020204020204" pitchFamily="34" charset="-122"/>
                <a:ea typeface="微软雅黑" panose="020B0503020204020204" pitchFamily="34" charset="-122"/>
              </a:rPr>
              <a:t>:</a:t>
            </a:r>
            <a:endParaRPr lang="zh-CN" altLang="en-US" b="1" dirty="0" smtClean="0">
              <a:latin typeface="微软雅黑" panose="020B0503020204020204" pitchFamily="34" charset="-122"/>
              <a:ea typeface="微软雅黑" panose="020B0503020204020204" pitchFamily="34" charset="-122"/>
            </a:endParaRPr>
          </a:p>
          <a:p>
            <a:pPr marL="342900" indent="342900">
              <a:buFont typeface="+mj-lt"/>
              <a:buAutoNum type="arabicPeriod"/>
            </a:pPr>
            <a:r>
              <a:rPr lang="zh-CN" altLang="en-US" dirty="0" smtClean="0">
                <a:latin typeface="微软雅黑" panose="020B0503020204020204" pitchFamily="34" charset="-122"/>
                <a:ea typeface="微软雅黑" panose="020B0503020204020204" pitchFamily="34" charset="-122"/>
              </a:rPr>
              <a:t>管理心理学为当今社会服务的首要任务就在于用先进的人本管理的理念与方法指导现实的人性化管理。</a:t>
            </a:r>
            <a:endParaRPr lang="en-US" altLang="zh-CN" dirty="0" smtClean="0">
              <a:latin typeface="微软雅黑" panose="020B0503020204020204" pitchFamily="34" charset="-122"/>
              <a:ea typeface="微软雅黑" panose="020B0503020204020204" pitchFamily="34" charset="-122"/>
            </a:endParaRPr>
          </a:p>
          <a:p>
            <a:pPr marL="342900" indent="342900">
              <a:buFont typeface="+mj-lt"/>
              <a:buAutoNum type="arabicPeriod"/>
            </a:pPr>
            <a:r>
              <a:rPr lang="zh-CN" altLang="en-US" dirty="0" smtClean="0">
                <a:latin typeface="微软雅黑" panose="020B0503020204020204" pitchFamily="34" charset="-122"/>
                <a:ea typeface="微软雅黑" panose="020B0503020204020204" pitchFamily="34" charset="-122"/>
              </a:rPr>
              <a:t>管理心理学的另一项应用性任务是要探索如何应用管理心理学的理念、方法去处理社会管理中遇到的人际矛盾与冲突，实现人际和谐，加强精神文明建设，提高人民的道德素质。</a:t>
            </a:r>
            <a:endParaRPr lang="zh-CN" altLang="en-US" dirty="0" smtClean="0">
              <a:latin typeface="微软雅黑" panose="020B0503020204020204" pitchFamily="34" charset="-122"/>
              <a:ea typeface="微软雅黑" panose="020B0503020204020204" pitchFamily="34" charset="-122"/>
            </a:endParaRPr>
          </a:p>
          <a:p>
            <a:pPr marL="342900" indent="342900">
              <a:buFont typeface="+mj-lt"/>
              <a:buAutoNum type="arabicPeriod"/>
            </a:pPr>
            <a:r>
              <a:rPr lang="zh-CN" altLang="en-US" dirty="0" smtClean="0">
                <a:latin typeface="微软雅黑" panose="020B0503020204020204" pitchFamily="34" charset="-122"/>
                <a:ea typeface="微软雅黑" panose="020B0503020204020204" pitchFamily="34" charset="-122"/>
              </a:rPr>
              <a:t>公平与正义是最大的激励因素，管理心理学就是要指导领导者如何采取最佳的激励方法、领导方式和决策方法去提高领导效能，实现有效的、最佳的领导。</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由于社会处于转型期间，社会矛盾与冲突凸显，在分配、房价、就业、腐败等方面，人民心存很大的不公正、不公平感，可以说这与管理心理学学科中的各领域都相关。为此，管理心理学的社会应用是一项迫切的任务。</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63245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3.1 </a:t>
            </a:r>
            <a:r>
              <a:rPr lang="zh-CN" altLang="en-US" sz="2800" b="1" dirty="0" smtClean="0">
                <a:solidFill>
                  <a:schemeClr val="bg1"/>
                </a:solidFill>
                <a:latin typeface="微软雅黑" panose="020B0503020204020204" pitchFamily="34" charset="-122"/>
                <a:ea typeface="微软雅黑" panose="020B0503020204020204" pitchFamily="34" charset="-122"/>
              </a:rPr>
              <a:t>管理与文化</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16835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民族文化的维度</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395536" y="1772816"/>
            <a:ext cx="2808312" cy="50405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）个人主义</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集体主义</a:t>
            </a:r>
            <a:endParaRPr lang="zh-CN" altLang="en-US" b="1" dirty="0">
              <a:latin typeface="微软雅黑" panose="020B0503020204020204" pitchFamily="34" charset="-122"/>
              <a:ea typeface="微软雅黑" panose="020B0503020204020204" pitchFamily="34" charset="-122"/>
            </a:endParaRPr>
          </a:p>
        </p:txBody>
      </p:sp>
      <p:sp>
        <p:nvSpPr>
          <p:cNvPr id="7" name="矩形 6"/>
          <p:cNvSpPr/>
          <p:nvPr/>
        </p:nvSpPr>
        <p:spPr>
          <a:xfrm>
            <a:off x="251520" y="2492896"/>
            <a:ext cx="4392488" cy="3693319"/>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个人主义</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集体主义（</a:t>
            </a:r>
            <a:r>
              <a:rPr lang="en-US" altLang="zh-CN" dirty="0" smtClean="0">
                <a:latin typeface="微软雅黑" panose="020B0503020204020204" pitchFamily="34" charset="-122"/>
                <a:ea typeface="微软雅黑" panose="020B0503020204020204" pitchFamily="34" charset="-122"/>
              </a:rPr>
              <a:t>Individualism-Collectivism</a:t>
            </a:r>
            <a:r>
              <a:rPr lang="zh-CN" altLang="en-US" dirty="0" smtClean="0">
                <a:latin typeface="微软雅黑" panose="020B0503020204020204" pitchFamily="34" charset="-122"/>
                <a:ea typeface="微软雅黑" panose="020B0503020204020204" pitchFamily="34" charset="-122"/>
              </a:rPr>
              <a:t>）是民族文化的第三个维度。个人主义是指一种组织松垮的社会结构，其中的人仅仅关心他们自己和自己最亲密的家庭。集体主义的特征是社会结构严密，其中有内部群体与外部群体之分，他们期望内部群体（亲属、氏族、组织）来关心他们，作为交换，他们也对内部群体绝对忠诚。</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个人主义的强弱用个人主义指数（</a:t>
            </a:r>
            <a:r>
              <a:rPr lang="en-US" altLang="zh-CN" dirty="0" smtClean="0">
                <a:latin typeface="微软雅黑" panose="020B0503020204020204" pitchFamily="34" charset="-122"/>
                <a:ea typeface="微软雅黑" panose="020B0503020204020204" pitchFamily="34" charset="-122"/>
              </a:rPr>
              <a:t>II</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Individualism Index</a:t>
            </a:r>
            <a:r>
              <a:rPr lang="zh-CN" altLang="en-US" dirty="0" smtClean="0">
                <a:latin typeface="微软雅黑" panose="020B0503020204020204" pitchFamily="34" charset="-122"/>
                <a:ea typeface="微软雅黑" panose="020B0503020204020204" pitchFamily="34" charset="-122"/>
              </a:rPr>
              <a:t>）的量值来表示；集体主义的强弱用集体主义指数（</a:t>
            </a:r>
            <a:r>
              <a:rPr lang="en-US" altLang="zh-CN" dirty="0" smtClean="0">
                <a:latin typeface="微软雅黑" panose="020B0503020204020204" pitchFamily="34" charset="-122"/>
                <a:ea typeface="微软雅黑" panose="020B0503020204020204" pitchFamily="34" charset="-122"/>
              </a:rPr>
              <a:t>CI</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Collectivism Index</a:t>
            </a:r>
            <a:r>
              <a:rPr lang="zh-CN" altLang="en-US" dirty="0" smtClean="0">
                <a:latin typeface="微软雅黑" panose="020B0503020204020204" pitchFamily="34" charset="-122"/>
                <a:ea typeface="微软雅黑" panose="020B0503020204020204" pitchFamily="34" charset="-122"/>
              </a:rPr>
              <a:t>）的量值来表示。</a:t>
            </a:r>
            <a:endParaRPr lang="zh-CN" altLang="en-US" dirty="0">
              <a:latin typeface="微软雅黑" panose="020B0503020204020204" pitchFamily="34" charset="-122"/>
              <a:ea typeface="微软雅黑" panose="020B0503020204020204" pitchFamily="34" charset="-122"/>
            </a:endParaRPr>
          </a:p>
        </p:txBody>
      </p:sp>
      <p:sp>
        <p:nvSpPr>
          <p:cNvPr id="8" name="矩形 7"/>
          <p:cNvSpPr/>
          <p:nvPr/>
        </p:nvSpPr>
        <p:spPr>
          <a:xfrm>
            <a:off x="4788024" y="2492896"/>
            <a:ext cx="4176464" cy="2862322"/>
          </a:xfrm>
          <a:prstGeom prst="rect">
            <a:avLst/>
          </a:prstGeom>
        </p:spPr>
        <p:txBody>
          <a:bodyPr wrap="square">
            <a:spAutoFit/>
          </a:bodyPr>
          <a:lstStyle/>
          <a:p>
            <a:pPr>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个人主义表现为以下特征：在社会中，人们应关心自己和自己最亲密的家庭；“我”的意识占统治地位；在制度中寻求自主、多样化、快乐和个人财产安全等。</a:t>
            </a:r>
            <a:endParaRPr lang="zh-CN" altLang="en-US"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集体主义表现为与之相反的下述特征：在社会中，人们生来就在保护他们的大家庭和要对这个集体忠诚；“我们”的意识占统治地位；专长、制度、责任和安全是由组织或氏族提供的等。</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dministrator\Desktop\zhongguowenhuaxuanchuanhaibao_2922185.jpg"/>
          <p:cNvPicPr>
            <a:picLocks noChangeAspect="1" noChangeArrowheads="1"/>
          </p:cNvPicPr>
          <p:nvPr/>
        </p:nvPicPr>
        <p:blipFill>
          <a:blip r:embed="rId1" cstate="print"/>
          <a:srcRect/>
          <a:stretch>
            <a:fillRect/>
          </a:stretch>
        </p:blipFill>
        <p:spPr bwMode="auto">
          <a:xfrm>
            <a:off x="-180528" y="620688"/>
            <a:ext cx="9464500" cy="6587292"/>
          </a:xfrm>
          <a:prstGeom prst="rect">
            <a:avLst/>
          </a:prstGeom>
          <a:noFill/>
          <a:effectLst>
            <a:softEdge rad="317500"/>
          </a:effectLst>
        </p:spPr>
      </p:pic>
      <p:sp>
        <p:nvSpPr>
          <p:cNvPr id="2" name="TextBox 1"/>
          <p:cNvSpPr txBox="1"/>
          <p:nvPr/>
        </p:nvSpPr>
        <p:spPr>
          <a:xfrm>
            <a:off x="179512" y="188640"/>
            <a:ext cx="694132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3.3 </a:t>
            </a:r>
            <a:r>
              <a:rPr lang="zh-CN" altLang="en-US" sz="2800" b="1" dirty="0" smtClean="0">
                <a:solidFill>
                  <a:schemeClr val="bg1"/>
                </a:solidFill>
                <a:latin typeface="微软雅黑" panose="020B0503020204020204" pitchFamily="34" charset="-122"/>
                <a:ea typeface="微软雅黑" panose="020B0503020204020204" pitchFamily="34" charset="-122"/>
              </a:rPr>
              <a:t>中国的文化传统与管理思想的相关分析</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0" y="2708920"/>
            <a:ext cx="9144000" cy="2880320"/>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076056" y="4797152"/>
            <a:ext cx="2004075"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 </a:t>
            </a:r>
            <a:r>
              <a:rPr lang="en-US" altLang="zh-CN" sz="2400" b="1" dirty="0" smtClean="0">
                <a:latin typeface="微软雅黑" panose="020B0503020204020204" pitchFamily="34" charset="-122"/>
                <a:ea typeface="微软雅黑" panose="020B0503020204020204" pitchFamily="34" charset="-122"/>
              </a:rPr>
              <a:t>4</a:t>
            </a:r>
            <a:r>
              <a:rPr lang="zh-CN" altLang="en-US" sz="2400" b="1" dirty="0" smtClean="0">
                <a:latin typeface="微软雅黑" panose="020B0503020204020204" pitchFamily="34" charset="-122"/>
                <a:ea typeface="微软雅黑" panose="020B0503020204020204" pitchFamily="34" charset="-122"/>
              </a:rPr>
              <a:t>）天人协调</a:t>
            </a:r>
            <a:endParaRPr lang="zh-CN" altLang="en-US" sz="2400" b="1" dirty="0">
              <a:latin typeface="微软雅黑" panose="020B0503020204020204" pitchFamily="34" charset="-122"/>
              <a:ea typeface="微软雅黑" panose="020B0503020204020204" pitchFamily="34" charset="-122"/>
            </a:endParaRPr>
          </a:p>
        </p:txBody>
      </p:sp>
      <p:sp>
        <p:nvSpPr>
          <p:cNvPr id="7" name="矩形 6"/>
          <p:cNvSpPr/>
          <p:nvPr/>
        </p:nvSpPr>
        <p:spPr>
          <a:xfrm>
            <a:off x="5076056" y="4077072"/>
            <a:ext cx="2004075"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 </a:t>
            </a:r>
            <a:r>
              <a:rPr lang="en-US" altLang="zh-CN" sz="2400" b="1" dirty="0" smtClean="0">
                <a:latin typeface="微软雅黑" panose="020B0503020204020204" pitchFamily="34" charset="-122"/>
                <a:ea typeface="微软雅黑" panose="020B0503020204020204" pitchFamily="34" charset="-122"/>
              </a:rPr>
              <a:t>3</a:t>
            </a:r>
            <a:r>
              <a:rPr lang="zh-CN" altLang="en-US" sz="2400" b="1" dirty="0" smtClean="0">
                <a:latin typeface="微软雅黑" panose="020B0503020204020204" pitchFamily="34" charset="-122"/>
                <a:ea typeface="微软雅黑" panose="020B0503020204020204" pitchFamily="34" charset="-122"/>
              </a:rPr>
              <a:t>）崇德利用</a:t>
            </a:r>
            <a:endParaRPr lang="zh-CN" altLang="en-US" sz="24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179512" y="3831431"/>
            <a:ext cx="38164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中国文化的基本精神</a:t>
            </a:r>
            <a:endParaRPr lang="zh-CN" altLang="zh-CN" sz="2400" dirty="0" smtClean="0">
              <a:latin typeface="微软雅黑" panose="020B0503020204020204" pitchFamily="34" charset="-122"/>
              <a:ea typeface="微软雅黑" panose="020B0503020204020204" pitchFamily="34" charset="-122"/>
            </a:endParaRPr>
          </a:p>
        </p:txBody>
      </p:sp>
      <p:sp>
        <p:nvSpPr>
          <p:cNvPr id="5" name="矩形 4"/>
          <p:cNvSpPr/>
          <p:nvPr/>
        </p:nvSpPr>
        <p:spPr>
          <a:xfrm>
            <a:off x="5076056" y="2771636"/>
            <a:ext cx="3542958"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 </a:t>
            </a:r>
            <a:r>
              <a:rPr lang="en-US" altLang="zh-CN" sz="2400" b="1" dirty="0" smtClean="0">
                <a:latin typeface="微软雅黑" panose="020B0503020204020204" pitchFamily="34" charset="-122"/>
                <a:ea typeface="微软雅黑" panose="020B0503020204020204" pitchFamily="34" charset="-122"/>
              </a:rPr>
              <a:t>1</a:t>
            </a:r>
            <a:r>
              <a:rPr lang="zh-CN" altLang="en-US" sz="2400" b="1" dirty="0" smtClean="0">
                <a:latin typeface="微软雅黑" panose="020B0503020204020204" pitchFamily="34" charset="-122"/>
                <a:ea typeface="微软雅黑" panose="020B0503020204020204" pitchFamily="34" charset="-122"/>
              </a:rPr>
              <a:t>）刚健有为，自强不息</a:t>
            </a:r>
            <a:endParaRPr lang="zh-CN" altLang="en-US" sz="2400" b="1" dirty="0">
              <a:latin typeface="微软雅黑" panose="020B0503020204020204" pitchFamily="34" charset="-122"/>
              <a:ea typeface="微软雅黑" panose="020B0503020204020204" pitchFamily="34" charset="-122"/>
            </a:endParaRPr>
          </a:p>
        </p:txBody>
      </p:sp>
      <p:sp>
        <p:nvSpPr>
          <p:cNvPr id="6" name="矩形 5"/>
          <p:cNvSpPr/>
          <p:nvPr/>
        </p:nvSpPr>
        <p:spPr>
          <a:xfrm>
            <a:off x="5076056" y="3429000"/>
            <a:ext cx="3167855" cy="461665"/>
          </a:xfrm>
          <a:prstGeom prst="rect">
            <a:avLst/>
          </a:prstGeom>
        </p:spPr>
        <p:txBody>
          <a:bodyPr wrap="none">
            <a:spAutoFit/>
          </a:bodyPr>
          <a:lstStyle/>
          <a:p>
            <a:r>
              <a:rPr lang="en-US" altLang="zh-CN" sz="2400" b="1" dirty="0" smtClean="0">
                <a:latin typeface="微软雅黑" panose="020B0503020204020204" pitchFamily="34" charset="-122"/>
                <a:ea typeface="微软雅黑" panose="020B0503020204020204" pitchFamily="34" charset="-122"/>
              </a:rPr>
              <a:t>2</a:t>
            </a:r>
            <a:r>
              <a:rPr lang="zh-CN" altLang="en-US" sz="2400" b="1" dirty="0" smtClean="0">
                <a:latin typeface="微软雅黑" panose="020B0503020204020204" pitchFamily="34" charset="-122"/>
                <a:ea typeface="微软雅黑" panose="020B0503020204020204" pitchFamily="34" charset="-122"/>
              </a:rPr>
              <a:t>）中庸思想</a:t>
            </a:r>
            <a:r>
              <a:rPr lang="en-US" altLang="zh-CN" sz="2400" b="1" dirty="0" smtClean="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和与中</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694132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3.3 </a:t>
            </a:r>
            <a:r>
              <a:rPr lang="zh-CN" altLang="en-US" sz="2800" b="1" dirty="0" smtClean="0">
                <a:solidFill>
                  <a:schemeClr val="bg1"/>
                </a:solidFill>
                <a:latin typeface="微软雅黑" panose="020B0503020204020204" pitchFamily="34" charset="-122"/>
                <a:ea typeface="微软雅黑" panose="020B0503020204020204" pitchFamily="34" charset="-122"/>
              </a:rPr>
              <a:t>中国的文化传统与管理思想的相关分析</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38164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中国文化的维度分析</a:t>
            </a:r>
            <a:endParaRPr lang="zh-CN" altLang="zh-CN" sz="2400" dirty="0" smtClean="0">
              <a:latin typeface="微软雅黑" panose="020B0503020204020204" pitchFamily="34" charset="-122"/>
              <a:ea typeface="微软雅黑" panose="020B0503020204020204" pitchFamily="34" charset="-122"/>
            </a:endParaRPr>
          </a:p>
        </p:txBody>
      </p:sp>
      <p:sp>
        <p:nvSpPr>
          <p:cNvPr id="10" name="矩形 9"/>
          <p:cNvSpPr/>
          <p:nvPr/>
        </p:nvSpPr>
        <p:spPr>
          <a:xfrm>
            <a:off x="467544" y="1807656"/>
            <a:ext cx="8280920" cy="1200329"/>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 中国文化的维度分析可以分为两个方向：一为纵向比较，即从历史的角度考察中国文化维度的变迁；二为横向比较，即将中国文化的维度与外国文化的维度作对比分析。如表</a:t>
            </a:r>
            <a:r>
              <a:rPr lang="en-US" altLang="zh-CN" dirty="0" smtClean="0">
                <a:latin typeface="微软雅黑" panose="020B0503020204020204" pitchFamily="34" charset="-122"/>
                <a:ea typeface="微软雅黑" panose="020B0503020204020204" pitchFamily="34" charset="-122"/>
              </a:rPr>
              <a:t>3-6</a:t>
            </a:r>
            <a:r>
              <a:rPr lang="zh-CN" altLang="en-US" dirty="0" smtClean="0">
                <a:latin typeface="微软雅黑" panose="020B0503020204020204" pitchFamily="34" charset="-122"/>
                <a:ea typeface="微软雅黑" panose="020B0503020204020204" pitchFamily="34" charset="-122"/>
              </a:rPr>
              <a:t>所示。</a:t>
            </a:r>
            <a:endParaRPr lang="en-US" altLang="zh-CN" dirty="0" smtClean="0">
              <a:latin typeface="微软雅黑" panose="020B0503020204020204" pitchFamily="34" charset="-122"/>
              <a:ea typeface="微软雅黑" panose="020B0503020204020204" pitchFamily="34" charset="-122"/>
            </a:endParaRPr>
          </a:p>
          <a:p>
            <a:pPr indent="457200" algn="ctr"/>
            <a:r>
              <a:rPr lang="zh-CN" altLang="zh-CN" b="1" dirty="0" smtClean="0"/>
              <a:t>表</a:t>
            </a:r>
            <a:r>
              <a:rPr lang="en-US" altLang="zh-CN" b="1" dirty="0" smtClean="0"/>
              <a:t>3-6              </a:t>
            </a:r>
            <a:r>
              <a:rPr lang="zh-CN" altLang="zh-CN" b="1" dirty="0" smtClean="0"/>
              <a:t>中国文化维度的历史比较</a:t>
            </a:r>
            <a:endParaRPr lang="zh-CN" altLang="zh-CN" dirty="0" smtClean="0"/>
          </a:p>
        </p:txBody>
      </p:sp>
      <p:graphicFrame>
        <p:nvGraphicFramePr>
          <p:cNvPr id="11" name="表格 10"/>
          <p:cNvGraphicFramePr>
            <a:graphicFrameLocks noGrp="1"/>
          </p:cNvGraphicFramePr>
          <p:nvPr/>
        </p:nvGraphicFramePr>
        <p:xfrm>
          <a:off x="539552" y="3140969"/>
          <a:ext cx="8208912" cy="2560426"/>
        </p:xfrm>
        <a:graphic>
          <a:graphicData uri="http://schemas.openxmlformats.org/drawingml/2006/table">
            <a:tbl>
              <a:tblPr/>
              <a:tblGrid>
                <a:gridCol w="2735662"/>
                <a:gridCol w="2736625"/>
                <a:gridCol w="2736625"/>
              </a:tblGrid>
              <a:tr h="473365">
                <a:tc>
                  <a:txBody>
                    <a:bodyPr/>
                    <a:lstStyle/>
                    <a:p>
                      <a:pPr algn="ctr">
                        <a:spcAft>
                          <a:spcPts val="0"/>
                        </a:spcAft>
                      </a:pPr>
                      <a:r>
                        <a:rPr lang="zh-CN" sz="1600" kern="100">
                          <a:latin typeface="微软雅黑" panose="020B0503020204020204" pitchFamily="34" charset="-122"/>
                          <a:ea typeface="微软雅黑" panose="020B0503020204020204" pitchFamily="34" charset="-122"/>
                        </a:rPr>
                        <a:t>文化维度</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封建社会</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社会主义新中国</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021">
                <a:tc>
                  <a:txBody>
                    <a:bodyPr/>
                    <a:lstStyle/>
                    <a:p>
                      <a:pPr algn="ctr">
                        <a:spcAft>
                          <a:spcPts val="0"/>
                        </a:spcAft>
                      </a:pPr>
                      <a:r>
                        <a:rPr lang="zh-CN" sz="1600" kern="100">
                          <a:latin typeface="微软雅黑" panose="020B0503020204020204" pitchFamily="34" charset="-122"/>
                          <a:ea typeface="微软雅黑" panose="020B0503020204020204" pitchFamily="34" charset="-122"/>
                        </a:rPr>
                        <a:t>权力距离</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大</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（严格的等级制度）</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rPr>
                        <a:t>有封建残余</a:t>
                      </a:r>
                      <a:endParaRPr lang="zh-CN" sz="1600" kern="100" dirty="0">
                        <a:latin typeface="微软雅黑" panose="020B0503020204020204" pitchFamily="34" charset="-122"/>
                        <a:ea typeface="微软雅黑" panose="020B0503020204020204" pitchFamily="34" charset="-122"/>
                      </a:endParaRPr>
                    </a:p>
                    <a:p>
                      <a:pPr algn="ctr">
                        <a:spcAft>
                          <a:spcPts val="0"/>
                        </a:spcAft>
                      </a:pPr>
                      <a:r>
                        <a:rPr lang="zh-CN" sz="1600" kern="100" dirty="0">
                          <a:latin typeface="微软雅黑" panose="020B0503020204020204" pitchFamily="34" charset="-122"/>
                          <a:ea typeface="微软雅黑" panose="020B0503020204020204" pitchFamily="34" charset="-122"/>
                        </a:rPr>
                        <a:t>民主化进程已开始</a:t>
                      </a:r>
                      <a:endParaRPr lang="zh-CN" sz="1600"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110">
                <a:tc>
                  <a:txBody>
                    <a:bodyPr/>
                    <a:lstStyle/>
                    <a:p>
                      <a:pPr algn="ctr">
                        <a:spcAft>
                          <a:spcPts val="0"/>
                        </a:spcAft>
                      </a:pPr>
                      <a:r>
                        <a:rPr lang="zh-CN" sz="1600" kern="100">
                          <a:latin typeface="微软雅黑" panose="020B0503020204020204" pitchFamily="34" charset="-122"/>
                          <a:ea typeface="微软雅黑" panose="020B0503020204020204" pitchFamily="34" charset="-122"/>
                        </a:rPr>
                        <a:t>不确定性避免</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大</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（中庸之道）</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风险性弱</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110">
                <a:tc>
                  <a:txBody>
                    <a:bodyPr/>
                    <a:lstStyle/>
                    <a:p>
                      <a:pPr algn="ctr">
                        <a:spcAft>
                          <a:spcPts val="0"/>
                        </a:spcAft>
                      </a:pPr>
                      <a:r>
                        <a:rPr lang="zh-CN" sz="1600" kern="100">
                          <a:latin typeface="微软雅黑" panose="020B0503020204020204" pitchFamily="34" charset="-122"/>
                          <a:ea typeface="微软雅黑" panose="020B0503020204020204" pitchFamily="34" charset="-122"/>
                        </a:rPr>
                        <a:t>个人主义</a:t>
                      </a:r>
                      <a:r>
                        <a:rPr lang="en-US" sz="1600" kern="100">
                          <a:latin typeface="微软雅黑" panose="020B0503020204020204" pitchFamily="34" charset="-122"/>
                          <a:ea typeface="微软雅黑" panose="020B0503020204020204" pitchFamily="34" charset="-122"/>
                        </a:rPr>
                        <a:t>—</a:t>
                      </a:r>
                      <a:r>
                        <a:rPr lang="zh-CN" sz="1600" kern="100">
                          <a:latin typeface="微软雅黑" panose="020B0503020204020204" pitchFamily="34" charset="-122"/>
                          <a:ea typeface="微软雅黑" panose="020B0503020204020204" pitchFamily="34" charset="-122"/>
                        </a:rPr>
                        <a:t>集体主义</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个人主义</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（名利思想）</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集体主义</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110">
                <a:tc>
                  <a:txBody>
                    <a:bodyPr/>
                    <a:lstStyle/>
                    <a:p>
                      <a:pPr algn="ctr">
                        <a:spcAft>
                          <a:spcPts val="0"/>
                        </a:spcAft>
                      </a:pPr>
                      <a:r>
                        <a:rPr lang="zh-CN" sz="1600" kern="100">
                          <a:latin typeface="微软雅黑" panose="020B0503020204020204" pitchFamily="34" charset="-122"/>
                          <a:ea typeface="微软雅黑" panose="020B0503020204020204" pitchFamily="34" charset="-122"/>
                        </a:rPr>
                        <a:t>男性化</a:t>
                      </a:r>
                      <a:r>
                        <a:rPr lang="en-US" sz="1600" kern="100">
                          <a:latin typeface="微软雅黑" panose="020B0503020204020204" pitchFamily="34" charset="-122"/>
                          <a:ea typeface="微软雅黑" panose="020B0503020204020204" pitchFamily="34" charset="-122"/>
                        </a:rPr>
                        <a:t>—</a:t>
                      </a:r>
                      <a:r>
                        <a:rPr lang="zh-CN" sz="1600" kern="100">
                          <a:latin typeface="微软雅黑" panose="020B0503020204020204" pitchFamily="34" charset="-122"/>
                          <a:ea typeface="微软雅黑" panose="020B0503020204020204" pitchFamily="34" charset="-122"/>
                        </a:rPr>
                        <a:t>女性化</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男性化</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（男尊女卑）</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rPr>
                        <a:t>男女平等</a:t>
                      </a:r>
                      <a:endParaRPr lang="zh-CN" sz="1600"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694132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3.3 </a:t>
            </a:r>
            <a:r>
              <a:rPr lang="zh-CN" altLang="en-US" sz="2800" b="1" dirty="0" smtClean="0">
                <a:solidFill>
                  <a:schemeClr val="bg1"/>
                </a:solidFill>
                <a:latin typeface="微软雅黑" panose="020B0503020204020204" pitchFamily="34" charset="-122"/>
                <a:ea typeface="微软雅黑" panose="020B0503020204020204" pitchFamily="34" charset="-122"/>
              </a:rPr>
              <a:t>中国的文化传统与管理思想的相关分析</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38164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中国文化的维度分析</a:t>
            </a:r>
            <a:endParaRPr lang="zh-CN" altLang="zh-CN" sz="2400" dirty="0" smtClean="0">
              <a:latin typeface="微软雅黑" panose="020B0503020204020204" pitchFamily="34" charset="-122"/>
              <a:ea typeface="微软雅黑" panose="020B0503020204020204" pitchFamily="34" charset="-122"/>
            </a:endParaRPr>
          </a:p>
        </p:txBody>
      </p:sp>
      <p:sp>
        <p:nvSpPr>
          <p:cNvPr id="10" name="矩形 9"/>
          <p:cNvSpPr/>
          <p:nvPr/>
        </p:nvSpPr>
        <p:spPr>
          <a:xfrm>
            <a:off x="467544" y="1807656"/>
            <a:ext cx="8280920" cy="923330"/>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如果将中国与美国作一下比较，则可以看到更明显的差异（见表</a:t>
            </a:r>
            <a:r>
              <a:rPr lang="en-US" altLang="zh-CN" dirty="0" smtClean="0">
                <a:latin typeface="微软雅黑" panose="020B0503020204020204" pitchFamily="34" charset="-122"/>
                <a:ea typeface="微软雅黑" panose="020B0503020204020204" pitchFamily="34" charset="-122"/>
              </a:rPr>
              <a:t>3-7</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indent="457200"/>
            <a:endParaRPr lang="zh-CN" altLang="en-US" dirty="0" smtClean="0">
              <a:latin typeface="微软雅黑" panose="020B0503020204020204" pitchFamily="34" charset="-122"/>
              <a:ea typeface="微软雅黑" panose="020B0503020204020204" pitchFamily="34" charset="-122"/>
            </a:endParaRPr>
          </a:p>
          <a:p>
            <a:pPr indent="457200" algn="ctr"/>
            <a:r>
              <a:rPr lang="zh-CN" altLang="en-US" b="1" dirty="0" smtClean="0">
                <a:latin typeface="微软雅黑" panose="020B0503020204020204" pitchFamily="34" charset="-122"/>
                <a:ea typeface="微软雅黑" panose="020B0503020204020204" pitchFamily="34" charset="-122"/>
              </a:rPr>
              <a:t>表</a:t>
            </a:r>
            <a:r>
              <a:rPr lang="en-US" altLang="zh-CN" b="1" dirty="0" smtClean="0">
                <a:latin typeface="微软雅黑" panose="020B0503020204020204" pitchFamily="34" charset="-122"/>
                <a:ea typeface="微软雅黑" panose="020B0503020204020204" pitchFamily="34" charset="-122"/>
              </a:rPr>
              <a:t>3-7            </a:t>
            </a:r>
            <a:r>
              <a:rPr lang="zh-CN" altLang="en-US" b="1" dirty="0" smtClean="0">
                <a:latin typeface="微软雅黑" panose="020B0503020204020204" pitchFamily="34" charset="-122"/>
                <a:ea typeface="微软雅黑" panose="020B0503020204020204" pitchFamily="34" charset="-122"/>
              </a:rPr>
              <a:t>中国与美国在文化传统维度上的差异</a:t>
            </a:r>
            <a:endParaRPr lang="zh-CN" altLang="en-US" b="1" dirty="0" smtClean="0">
              <a:latin typeface="微软雅黑" panose="020B0503020204020204" pitchFamily="34" charset="-122"/>
              <a:ea typeface="微软雅黑" panose="020B0503020204020204" pitchFamily="34" charset="-122"/>
            </a:endParaRPr>
          </a:p>
        </p:txBody>
      </p:sp>
      <p:graphicFrame>
        <p:nvGraphicFramePr>
          <p:cNvPr id="6" name="表格 5"/>
          <p:cNvGraphicFramePr>
            <a:graphicFrameLocks noGrp="1"/>
          </p:cNvGraphicFramePr>
          <p:nvPr/>
        </p:nvGraphicFramePr>
        <p:xfrm>
          <a:off x="384666" y="2958708"/>
          <a:ext cx="8579821" cy="2702540"/>
        </p:xfrm>
        <a:graphic>
          <a:graphicData uri="http://schemas.openxmlformats.org/drawingml/2006/table">
            <a:tbl>
              <a:tblPr/>
              <a:tblGrid>
                <a:gridCol w="2859269"/>
                <a:gridCol w="2860276"/>
                <a:gridCol w="2860276"/>
              </a:tblGrid>
              <a:tr h="604945">
                <a:tc>
                  <a:txBody>
                    <a:bodyPr/>
                    <a:lstStyle/>
                    <a:p>
                      <a:pPr algn="ctr">
                        <a:spcAft>
                          <a:spcPts val="0"/>
                        </a:spcAft>
                      </a:pPr>
                      <a:r>
                        <a:rPr lang="zh-CN" sz="1600" kern="100">
                          <a:latin typeface="微软雅黑" panose="020B0503020204020204" pitchFamily="34" charset="-122"/>
                          <a:ea typeface="微软雅黑" panose="020B0503020204020204" pitchFamily="34" charset="-122"/>
                        </a:rPr>
                        <a:t>维度</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美国</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中国</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7595">
                <a:tc>
                  <a:txBody>
                    <a:bodyPr/>
                    <a:lstStyle/>
                    <a:p>
                      <a:pPr algn="ctr">
                        <a:spcAft>
                          <a:spcPts val="0"/>
                        </a:spcAft>
                      </a:pPr>
                      <a:r>
                        <a:rPr lang="zh-CN" sz="1600" kern="100">
                          <a:latin typeface="微软雅黑" panose="020B0503020204020204" pitchFamily="34" charset="-122"/>
                          <a:ea typeface="微软雅黑" panose="020B0503020204020204" pitchFamily="34" charset="-122"/>
                        </a:rPr>
                        <a:t>权力距离</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不确定性避免</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个人主义</a:t>
                      </a:r>
                      <a:r>
                        <a:rPr lang="en-US" sz="1600" kern="100">
                          <a:latin typeface="微软雅黑" panose="020B0503020204020204" pitchFamily="34" charset="-122"/>
                          <a:ea typeface="微软雅黑" panose="020B0503020204020204" pitchFamily="34" charset="-122"/>
                        </a:rPr>
                        <a:t>—</a:t>
                      </a:r>
                      <a:r>
                        <a:rPr lang="zh-CN" sz="1600" kern="100">
                          <a:latin typeface="微软雅黑" panose="020B0503020204020204" pitchFamily="34" charset="-122"/>
                          <a:ea typeface="微软雅黑" panose="020B0503020204020204" pitchFamily="34" charset="-122"/>
                        </a:rPr>
                        <a:t>集体主义</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男性度</a:t>
                      </a:r>
                      <a:r>
                        <a:rPr lang="en-US" sz="1600" kern="100">
                          <a:latin typeface="微软雅黑" panose="020B0503020204020204" pitchFamily="34" charset="-122"/>
                          <a:ea typeface="微软雅黑" panose="020B0503020204020204" pitchFamily="34" charset="-122"/>
                        </a:rPr>
                        <a:t>—</a:t>
                      </a:r>
                      <a:r>
                        <a:rPr lang="zh-CN" sz="1600" kern="100">
                          <a:latin typeface="微软雅黑" panose="020B0503020204020204" pitchFamily="34" charset="-122"/>
                          <a:ea typeface="微软雅黑" panose="020B0503020204020204" pitchFamily="34" charset="-122"/>
                        </a:rPr>
                        <a:t>女性度</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小</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小</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强（个人主义）</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中上（男性度）</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rPr>
                        <a:t>大</a:t>
                      </a:r>
                      <a:endParaRPr lang="zh-CN" sz="1600" kern="100" dirty="0">
                        <a:latin typeface="微软雅黑" panose="020B0503020204020204" pitchFamily="34" charset="-122"/>
                        <a:ea typeface="微软雅黑" panose="020B0503020204020204" pitchFamily="34" charset="-122"/>
                      </a:endParaRPr>
                    </a:p>
                    <a:p>
                      <a:pPr algn="ctr">
                        <a:spcAft>
                          <a:spcPts val="0"/>
                        </a:spcAft>
                      </a:pPr>
                      <a:r>
                        <a:rPr lang="zh-CN" sz="1600" kern="100" dirty="0">
                          <a:latin typeface="微软雅黑" panose="020B0503020204020204" pitchFamily="34" charset="-122"/>
                          <a:ea typeface="微软雅黑" panose="020B0503020204020204" pitchFamily="34" charset="-122"/>
                        </a:rPr>
                        <a:t>大</a:t>
                      </a:r>
                      <a:endParaRPr lang="zh-CN" sz="1600" kern="100" dirty="0">
                        <a:latin typeface="微软雅黑" panose="020B0503020204020204" pitchFamily="34" charset="-122"/>
                        <a:ea typeface="微软雅黑" panose="020B0503020204020204" pitchFamily="34" charset="-122"/>
                      </a:endParaRPr>
                    </a:p>
                    <a:p>
                      <a:pPr algn="ctr">
                        <a:spcAft>
                          <a:spcPts val="0"/>
                        </a:spcAft>
                      </a:pPr>
                      <a:r>
                        <a:rPr lang="zh-CN" sz="1600" kern="100" dirty="0">
                          <a:latin typeface="微软雅黑" panose="020B0503020204020204" pitchFamily="34" charset="-122"/>
                          <a:ea typeface="微软雅黑" panose="020B0503020204020204" pitchFamily="34" charset="-122"/>
                        </a:rPr>
                        <a:t>强（集体主义）</a:t>
                      </a:r>
                      <a:endParaRPr lang="zh-CN" sz="1600" kern="100" dirty="0">
                        <a:latin typeface="微软雅黑" panose="020B0503020204020204" pitchFamily="34" charset="-122"/>
                        <a:ea typeface="微软雅黑" panose="020B0503020204020204" pitchFamily="34" charset="-122"/>
                      </a:endParaRPr>
                    </a:p>
                    <a:p>
                      <a:pPr algn="ctr">
                        <a:spcAft>
                          <a:spcPts val="0"/>
                        </a:spcAft>
                      </a:pPr>
                      <a:r>
                        <a:rPr lang="zh-CN" sz="1600" kern="100" dirty="0">
                          <a:latin typeface="微软雅黑" panose="020B0503020204020204" pitchFamily="34" charset="-122"/>
                          <a:ea typeface="微软雅黑" panose="020B0503020204020204" pitchFamily="34" charset="-122"/>
                        </a:rPr>
                        <a:t>男女平等</a:t>
                      </a:r>
                      <a:endParaRPr lang="zh-CN" sz="1600"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694132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3.3 </a:t>
            </a:r>
            <a:r>
              <a:rPr lang="zh-CN" altLang="en-US" sz="2800" b="1" dirty="0" smtClean="0">
                <a:solidFill>
                  <a:schemeClr val="bg1"/>
                </a:solidFill>
                <a:latin typeface="微软雅黑" panose="020B0503020204020204" pitchFamily="34" charset="-122"/>
                <a:ea typeface="微软雅黑" panose="020B0503020204020204" pitchFamily="34" charset="-122"/>
              </a:rPr>
              <a:t>中国的文化传统与管理思想的相关分析</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38164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中国文化的维度分析</a:t>
            </a:r>
            <a:endParaRPr lang="zh-CN" altLang="zh-CN" sz="2400" dirty="0" smtClean="0">
              <a:latin typeface="微软雅黑" panose="020B0503020204020204" pitchFamily="34" charset="-122"/>
              <a:ea typeface="微软雅黑" panose="020B0503020204020204" pitchFamily="34" charset="-122"/>
            </a:endParaRPr>
          </a:p>
        </p:txBody>
      </p:sp>
      <p:sp>
        <p:nvSpPr>
          <p:cNvPr id="10" name="矩形 9"/>
          <p:cNvSpPr/>
          <p:nvPr/>
        </p:nvSpPr>
        <p:spPr>
          <a:xfrm>
            <a:off x="467544" y="1807656"/>
            <a:ext cx="8280920" cy="1477328"/>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由表可见，中国与美国在四个维度上都存在差异，这说明，中美两国不仅社会制度上存在着本质的差异，而且文化上的差异也是相当大的。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如果将中国与日本作一比较，则可以看到另一种情况（见表</a:t>
            </a:r>
            <a:r>
              <a:rPr lang="en-US" altLang="zh-CN" dirty="0" smtClean="0">
                <a:latin typeface="微软雅黑" panose="020B0503020204020204" pitchFamily="34" charset="-122"/>
                <a:ea typeface="微软雅黑" panose="020B0503020204020204" pitchFamily="34" charset="-122"/>
              </a:rPr>
              <a:t>3-8</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indent="457200"/>
            <a:endParaRPr lang="en-US" altLang="zh-CN" dirty="0" smtClean="0">
              <a:latin typeface="微软雅黑" panose="020B0503020204020204" pitchFamily="34" charset="-122"/>
              <a:ea typeface="微软雅黑" panose="020B0503020204020204" pitchFamily="34" charset="-122"/>
            </a:endParaRPr>
          </a:p>
          <a:p>
            <a:pPr indent="457200" algn="ctr"/>
            <a:r>
              <a:rPr lang="zh-CN" altLang="en-US" b="1" dirty="0" smtClean="0">
                <a:latin typeface="微软雅黑" panose="020B0503020204020204" pitchFamily="34" charset="-122"/>
                <a:ea typeface="微软雅黑" panose="020B0503020204020204" pitchFamily="34" charset="-122"/>
              </a:rPr>
              <a:t>表</a:t>
            </a:r>
            <a:r>
              <a:rPr lang="en-US" altLang="zh-CN" b="1" dirty="0" smtClean="0">
                <a:latin typeface="微软雅黑" panose="020B0503020204020204" pitchFamily="34" charset="-122"/>
                <a:ea typeface="微软雅黑" panose="020B0503020204020204" pitchFamily="34" charset="-122"/>
              </a:rPr>
              <a:t>3-8                </a:t>
            </a:r>
            <a:r>
              <a:rPr lang="zh-CN" altLang="en-US" b="1" dirty="0" smtClean="0">
                <a:latin typeface="微软雅黑" panose="020B0503020204020204" pitchFamily="34" charset="-122"/>
                <a:ea typeface="微软雅黑" panose="020B0503020204020204" pitchFamily="34" charset="-122"/>
              </a:rPr>
              <a:t>中国与日本在文化传统维度上的差异</a:t>
            </a:r>
            <a:endParaRPr lang="zh-CN" altLang="en-US" b="1" dirty="0" smtClean="0">
              <a:latin typeface="微软雅黑" panose="020B0503020204020204" pitchFamily="34" charset="-122"/>
              <a:ea typeface="微软雅黑" panose="020B0503020204020204" pitchFamily="34" charset="-122"/>
            </a:endParaRPr>
          </a:p>
        </p:txBody>
      </p:sp>
      <p:graphicFrame>
        <p:nvGraphicFramePr>
          <p:cNvPr id="7" name="表格 6"/>
          <p:cNvGraphicFramePr>
            <a:graphicFrameLocks noGrp="1"/>
          </p:cNvGraphicFramePr>
          <p:nvPr/>
        </p:nvGraphicFramePr>
        <p:xfrm>
          <a:off x="755576" y="3544679"/>
          <a:ext cx="7632848" cy="2188577"/>
        </p:xfrm>
        <a:graphic>
          <a:graphicData uri="http://schemas.openxmlformats.org/drawingml/2006/table">
            <a:tbl>
              <a:tblPr/>
              <a:tblGrid>
                <a:gridCol w="2543686"/>
                <a:gridCol w="241829"/>
                <a:gridCol w="2302752"/>
                <a:gridCol w="282134"/>
                <a:gridCol w="2262447"/>
              </a:tblGrid>
              <a:tr h="528602">
                <a:tc>
                  <a:txBody>
                    <a:bodyPr/>
                    <a:lstStyle/>
                    <a:p>
                      <a:pPr algn="ctr">
                        <a:spcAft>
                          <a:spcPts val="0"/>
                        </a:spcAft>
                      </a:pPr>
                      <a:r>
                        <a:rPr lang="zh-CN" sz="1600" kern="100">
                          <a:latin typeface="微软雅黑" panose="020B0503020204020204" pitchFamily="34" charset="-122"/>
                          <a:ea typeface="微软雅黑" panose="020B0503020204020204" pitchFamily="34" charset="-122"/>
                        </a:rPr>
                        <a:t>维度</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日本</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中国</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9975">
                <a:tc>
                  <a:txBody>
                    <a:bodyPr/>
                    <a:lstStyle/>
                    <a:p>
                      <a:pPr algn="ctr">
                        <a:spcAft>
                          <a:spcPts val="0"/>
                        </a:spcAft>
                      </a:pPr>
                      <a:r>
                        <a:rPr lang="zh-CN" sz="1600" kern="100">
                          <a:latin typeface="微软雅黑" panose="020B0503020204020204" pitchFamily="34" charset="-122"/>
                          <a:ea typeface="微软雅黑" panose="020B0503020204020204" pitchFamily="34" charset="-122"/>
                        </a:rPr>
                        <a:t>权力距离</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不确定性避免</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个人主义</a:t>
                      </a:r>
                      <a:r>
                        <a:rPr lang="en-US" sz="1600" kern="100">
                          <a:latin typeface="微软雅黑" panose="020B0503020204020204" pitchFamily="34" charset="-122"/>
                          <a:ea typeface="微软雅黑" panose="020B0503020204020204" pitchFamily="34" charset="-122"/>
                        </a:rPr>
                        <a:t>—</a:t>
                      </a:r>
                      <a:r>
                        <a:rPr lang="zh-CN" sz="1600" kern="100">
                          <a:latin typeface="微软雅黑" panose="020B0503020204020204" pitchFamily="34" charset="-122"/>
                          <a:ea typeface="微软雅黑" panose="020B0503020204020204" pitchFamily="34" charset="-122"/>
                        </a:rPr>
                        <a:t>集体主义</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男性度</a:t>
                      </a:r>
                      <a:r>
                        <a:rPr lang="en-US" sz="1600" kern="100">
                          <a:latin typeface="微软雅黑" panose="020B0503020204020204" pitchFamily="34" charset="-122"/>
                          <a:ea typeface="微软雅黑" panose="020B0503020204020204" pitchFamily="34" charset="-122"/>
                        </a:rPr>
                        <a:t>—</a:t>
                      </a:r>
                      <a:r>
                        <a:rPr lang="zh-CN" sz="1600" kern="100">
                          <a:latin typeface="微软雅黑" panose="020B0503020204020204" pitchFamily="34" charset="-122"/>
                          <a:ea typeface="微软雅黑" panose="020B0503020204020204" pitchFamily="34" charset="-122"/>
                        </a:rPr>
                        <a:t>女性度</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rPr>
                        <a:t>大</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大</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集体主义</a:t>
                      </a:r>
                      <a:endParaRPr lang="zh-CN" sz="1600" kern="100">
                        <a:latin typeface="微软雅黑" panose="020B0503020204020204" pitchFamily="34" charset="-122"/>
                        <a:ea typeface="微软雅黑" panose="020B0503020204020204" pitchFamily="34" charset="-122"/>
                      </a:endParaRPr>
                    </a:p>
                    <a:p>
                      <a:pPr algn="ctr">
                        <a:spcAft>
                          <a:spcPts val="0"/>
                        </a:spcAft>
                      </a:pPr>
                      <a:r>
                        <a:rPr lang="zh-CN" sz="1600" kern="100">
                          <a:latin typeface="微软雅黑" panose="020B0503020204020204" pitchFamily="34" charset="-122"/>
                          <a:ea typeface="微软雅黑" panose="020B0503020204020204" pitchFamily="34" charset="-122"/>
                        </a:rPr>
                        <a:t>大</a:t>
                      </a:r>
                      <a:endParaRPr lang="zh-CN" sz="16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rPr>
                        <a:t>大</a:t>
                      </a:r>
                      <a:endParaRPr lang="zh-CN" sz="1600" kern="100" dirty="0">
                        <a:latin typeface="微软雅黑" panose="020B0503020204020204" pitchFamily="34" charset="-122"/>
                        <a:ea typeface="微软雅黑" panose="020B0503020204020204" pitchFamily="34" charset="-122"/>
                      </a:endParaRPr>
                    </a:p>
                    <a:p>
                      <a:pPr algn="ctr">
                        <a:spcAft>
                          <a:spcPts val="0"/>
                        </a:spcAft>
                      </a:pPr>
                      <a:r>
                        <a:rPr lang="zh-CN" sz="1600" kern="100" dirty="0">
                          <a:latin typeface="微软雅黑" panose="020B0503020204020204" pitchFamily="34" charset="-122"/>
                          <a:ea typeface="微软雅黑" panose="020B0503020204020204" pitchFamily="34" charset="-122"/>
                        </a:rPr>
                        <a:t>大</a:t>
                      </a:r>
                      <a:endParaRPr lang="zh-CN" sz="1600" kern="100" dirty="0">
                        <a:latin typeface="微软雅黑" panose="020B0503020204020204" pitchFamily="34" charset="-122"/>
                        <a:ea typeface="微软雅黑" panose="020B0503020204020204" pitchFamily="34" charset="-122"/>
                      </a:endParaRPr>
                    </a:p>
                    <a:p>
                      <a:pPr algn="ctr">
                        <a:spcAft>
                          <a:spcPts val="0"/>
                        </a:spcAft>
                      </a:pPr>
                      <a:r>
                        <a:rPr lang="zh-CN" sz="1600" kern="100" dirty="0">
                          <a:latin typeface="微软雅黑" panose="020B0503020204020204" pitchFamily="34" charset="-122"/>
                          <a:ea typeface="微软雅黑" panose="020B0503020204020204" pitchFamily="34" charset="-122"/>
                        </a:rPr>
                        <a:t>集体主义</a:t>
                      </a:r>
                      <a:endParaRPr lang="zh-CN" sz="1600" kern="100" dirty="0">
                        <a:latin typeface="微软雅黑" panose="020B0503020204020204" pitchFamily="34" charset="-122"/>
                        <a:ea typeface="微软雅黑" panose="020B0503020204020204" pitchFamily="34" charset="-122"/>
                      </a:endParaRPr>
                    </a:p>
                    <a:p>
                      <a:pPr algn="ctr">
                        <a:spcAft>
                          <a:spcPts val="0"/>
                        </a:spcAft>
                      </a:pPr>
                      <a:r>
                        <a:rPr lang="zh-CN" sz="1600" kern="100" dirty="0">
                          <a:latin typeface="微软雅黑" panose="020B0503020204020204" pitchFamily="34" charset="-122"/>
                          <a:ea typeface="微软雅黑" panose="020B0503020204020204" pitchFamily="34" charset="-122"/>
                        </a:rPr>
                        <a:t>小</a:t>
                      </a:r>
                      <a:endParaRPr lang="zh-CN" sz="1600"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694132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3.3 </a:t>
            </a:r>
            <a:r>
              <a:rPr lang="zh-CN" altLang="en-US" sz="2800" b="1" dirty="0" smtClean="0">
                <a:solidFill>
                  <a:schemeClr val="bg1"/>
                </a:solidFill>
                <a:latin typeface="微软雅黑" panose="020B0503020204020204" pitchFamily="34" charset="-122"/>
                <a:ea typeface="微软雅黑" panose="020B0503020204020204" pitchFamily="34" charset="-122"/>
              </a:rPr>
              <a:t>中国的文化传统与管理思想的相关分析</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38164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中国文化的维度分析</a:t>
            </a:r>
            <a:endParaRPr lang="zh-CN" altLang="zh-CN" sz="2400" dirty="0" smtClean="0">
              <a:latin typeface="微软雅黑" panose="020B0503020204020204" pitchFamily="34" charset="-122"/>
              <a:ea typeface="微软雅黑" panose="020B0503020204020204" pitchFamily="34" charset="-122"/>
            </a:endParaRPr>
          </a:p>
        </p:txBody>
      </p:sp>
      <p:sp>
        <p:nvSpPr>
          <p:cNvPr id="10" name="矩形 9"/>
          <p:cNvSpPr/>
          <p:nvPr/>
        </p:nvSpPr>
        <p:spPr>
          <a:xfrm>
            <a:off x="467544" y="1807656"/>
            <a:ext cx="8280920" cy="2585323"/>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 由表可见，中日两国在社会制度上存在差异，但在文化维度上仍有相似之处。当然，日本的集体主义与中国倡导的集体主义在本质上仍有区别，这是不言而喻的。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如果把不同的文化维度结合起来考察，则可发现，在权力距离与不确定性避免的组合上，中国相当于日本、比利时、葡萄牙、希腊等国，即大的权力距离，大的不确定性避免。在权力距离与个人主义</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集体主义维度的组合上，中国相当于日本、阿根廷等国，即大的权力距离，集体主义。在不确定性避免与男性度</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女性度的组合上，中国相当于智利、南斯拉夫（前南）、葡萄牙等国，即强的不确定性避免与女性度。</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5145961"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3.4 </a:t>
            </a:r>
            <a:r>
              <a:rPr lang="zh-CN" altLang="en-US" sz="2800" b="1" dirty="0" smtClean="0">
                <a:solidFill>
                  <a:schemeClr val="bg1"/>
                </a:solidFill>
                <a:latin typeface="微软雅黑" panose="020B0503020204020204" pitchFamily="34" charset="-122"/>
                <a:ea typeface="微软雅黑" panose="020B0503020204020204" pitchFamily="34" charset="-122"/>
              </a:rPr>
              <a:t>整合同化理论与跨文化管理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467544" y="1807656"/>
            <a:ext cx="8280920" cy="923330"/>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）整合同化理论的特点</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整合同化理论是共同管理文化（</a:t>
            </a:r>
            <a:r>
              <a:rPr lang="en-US" altLang="zh-CN" dirty="0" smtClean="0">
                <a:latin typeface="微软雅黑" panose="020B0503020204020204" pitchFamily="34" charset="-122"/>
                <a:ea typeface="微软雅黑" panose="020B0503020204020204" pitchFamily="34" charset="-122"/>
              </a:rPr>
              <a:t>Common Management Culture, CMC</a:t>
            </a:r>
            <a:r>
              <a:rPr lang="zh-CN" altLang="en-US" dirty="0" smtClean="0">
                <a:latin typeface="微软雅黑" panose="020B0503020204020204" pitchFamily="34" charset="-122"/>
                <a:ea typeface="微软雅黑" panose="020B0503020204020204" pitchFamily="34" charset="-122"/>
              </a:rPr>
              <a:t>）模式的进一步推广与提高。其具有下面四个特点：</a:t>
            </a:r>
            <a:endParaRPr lang="zh-CN" altLang="en-US" dirty="0" smtClean="0">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511256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整合同化理论的特点及模式</a:t>
            </a:r>
            <a:endParaRPr lang="zh-CN" altLang="zh-CN" sz="2400" dirty="0" smtClean="0">
              <a:latin typeface="微软雅黑" panose="020B0503020204020204" pitchFamily="34" charset="-122"/>
              <a:ea typeface="微软雅黑" panose="020B0503020204020204" pitchFamily="34" charset="-122"/>
            </a:endParaRPr>
          </a:p>
        </p:txBody>
      </p:sp>
      <p:sp>
        <p:nvSpPr>
          <p:cNvPr id="8" name="圆角矩形 7"/>
          <p:cNvSpPr/>
          <p:nvPr/>
        </p:nvSpPr>
        <p:spPr>
          <a:xfrm>
            <a:off x="1475656" y="3212976"/>
            <a:ext cx="2808312" cy="144016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solidFill>
                  <a:schemeClr val="tx2">
                    <a:lumMod val="75000"/>
                  </a:schemeClr>
                </a:solidFill>
                <a:latin typeface="微软雅黑" panose="020B0503020204020204" pitchFamily="34" charset="-122"/>
                <a:ea typeface="微软雅黑" panose="020B0503020204020204" pitchFamily="34" charset="-122"/>
              </a:rPr>
              <a:t>（</a:t>
            </a:r>
            <a:r>
              <a:rPr lang="en-US" altLang="zh-CN" sz="1600" b="1" dirty="0" smtClean="0">
                <a:solidFill>
                  <a:schemeClr val="tx2">
                    <a:lumMod val="75000"/>
                  </a:schemeClr>
                </a:solidFill>
                <a:latin typeface="微软雅黑" panose="020B0503020204020204" pitchFamily="34" charset="-122"/>
                <a:ea typeface="微软雅黑" panose="020B0503020204020204" pitchFamily="34" charset="-122"/>
              </a:rPr>
              <a:t>1</a:t>
            </a:r>
            <a:r>
              <a:rPr lang="zh-CN" altLang="en-US" sz="1600" b="1" dirty="0" smtClean="0">
                <a:solidFill>
                  <a:schemeClr val="tx2">
                    <a:lumMod val="75000"/>
                  </a:schemeClr>
                </a:solidFill>
                <a:latin typeface="微软雅黑" panose="020B0503020204020204" pitchFamily="34" charset="-122"/>
                <a:ea typeface="微软雅黑" panose="020B0503020204020204" pitchFamily="34" charset="-122"/>
              </a:rPr>
              <a:t>）该理论阐释具有中国特色的跨文化管理模式。</a:t>
            </a:r>
            <a:endParaRPr lang="zh-CN" altLang="en-US" sz="16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4788024" y="3212976"/>
            <a:ext cx="2808312" cy="144016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solidFill>
                  <a:schemeClr val="tx2">
                    <a:lumMod val="75000"/>
                  </a:schemeClr>
                </a:solidFill>
                <a:latin typeface="微软雅黑" panose="020B0503020204020204" pitchFamily="34" charset="-122"/>
                <a:ea typeface="微软雅黑" panose="020B0503020204020204" pitchFamily="34" charset="-122"/>
              </a:rPr>
              <a:t>（</a:t>
            </a:r>
            <a:r>
              <a:rPr lang="en-US" altLang="zh-CN" sz="1600" b="1" dirty="0" smtClean="0">
                <a:solidFill>
                  <a:schemeClr val="tx2">
                    <a:lumMod val="75000"/>
                  </a:schemeClr>
                </a:solidFill>
                <a:latin typeface="微软雅黑" panose="020B0503020204020204" pitchFamily="34" charset="-122"/>
                <a:ea typeface="微软雅黑" panose="020B0503020204020204" pitchFamily="34" charset="-122"/>
              </a:rPr>
              <a:t>2</a:t>
            </a:r>
            <a:r>
              <a:rPr lang="zh-CN" altLang="en-US" sz="1600" b="1" dirty="0" smtClean="0">
                <a:solidFill>
                  <a:schemeClr val="tx2">
                    <a:lumMod val="75000"/>
                  </a:schemeClr>
                </a:solidFill>
                <a:latin typeface="微软雅黑" panose="020B0503020204020204" pitchFamily="34" charset="-122"/>
                <a:ea typeface="微软雅黑" panose="020B0503020204020204" pitchFamily="34" charset="-122"/>
              </a:rPr>
              <a:t>）整合同化理论进一步从系统论的观点，阐明了宏观、中观和微观三个层面的跨文化管理。</a:t>
            </a:r>
            <a:endParaRPr lang="zh-CN" altLang="en-US" sz="16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1475656" y="4797152"/>
            <a:ext cx="2808312" cy="144016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tx2">
                    <a:lumMod val="75000"/>
                  </a:schemeClr>
                </a:solidFill>
                <a:latin typeface="微软雅黑" panose="020B0503020204020204" pitchFamily="34" charset="-122"/>
                <a:ea typeface="微软雅黑" panose="020B0503020204020204" pitchFamily="34" charset="-122"/>
              </a:rPr>
              <a:t>（</a:t>
            </a:r>
            <a:r>
              <a:rPr lang="en-US" altLang="zh-CN" sz="1600" b="1" dirty="0" smtClean="0">
                <a:solidFill>
                  <a:schemeClr val="tx2">
                    <a:lumMod val="75000"/>
                  </a:schemeClr>
                </a:solidFill>
                <a:latin typeface="微软雅黑" panose="020B0503020204020204" pitchFamily="34" charset="-122"/>
                <a:ea typeface="微软雅黑" panose="020B0503020204020204" pitchFamily="34" charset="-122"/>
              </a:rPr>
              <a:t>3</a:t>
            </a:r>
            <a:r>
              <a:rPr lang="zh-CN" altLang="en-US" sz="1600" b="1" dirty="0" smtClean="0">
                <a:solidFill>
                  <a:schemeClr val="tx2">
                    <a:lumMod val="75000"/>
                  </a:schemeClr>
                </a:solidFill>
                <a:latin typeface="微软雅黑" panose="020B0503020204020204" pitchFamily="34" charset="-122"/>
                <a:ea typeface="微软雅黑" panose="020B0503020204020204" pitchFamily="34" charset="-122"/>
              </a:rPr>
              <a:t>）整合同化理论是在共同管理文化模式的基础上发展总结出来的理论，其主旨是体现不同管理文化“最佳协和”状态。</a:t>
            </a:r>
            <a:endParaRPr lang="zh-CN" altLang="en-US" sz="16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4788024" y="4797152"/>
            <a:ext cx="2808312" cy="144016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tx2">
                    <a:lumMod val="75000"/>
                  </a:schemeClr>
                </a:solidFill>
                <a:latin typeface="微软雅黑" panose="020B0503020204020204" pitchFamily="34" charset="-122"/>
                <a:ea typeface="微软雅黑" panose="020B0503020204020204" pitchFamily="34" charset="-122"/>
              </a:rPr>
              <a:t> （</a:t>
            </a:r>
            <a:r>
              <a:rPr lang="en-US" altLang="zh-CN" sz="1600" b="1" dirty="0" smtClean="0">
                <a:solidFill>
                  <a:schemeClr val="tx2">
                    <a:lumMod val="75000"/>
                  </a:schemeClr>
                </a:solidFill>
                <a:latin typeface="微软雅黑" panose="020B0503020204020204" pitchFamily="34" charset="-122"/>
                <a:ea typeface="微软雅黑" panose="020B0503020204020204" pitchFamily="34" charset="-122"/>
              </a:rPr>
              <a:t>4</a:t>
            </a:r>
            <a:r>
              <a:rPr lang="zh-CN" altLang="en-US" sz="1600" b="1" dirty="0" smtClean="0">
                <a:solidFill>
                  <a:schemeClr val="tx2">
                    <a:lumMod val="75000"/>
                  </a:schemeClr>
                </a:solidFill>
                <a:latin typeface="微软雅黑" panose="020B0503020204020204" pitchFamily="34" charset="-122"/>
                <a:ea typeface="微软雅黑" panose="020B0503020204020204" pitchFamily="34" charset="-122"/>
              </a:rPr>
              <a:t>）跨国公司面向的是瞬息万变的市场、多元化的员工、多元化的社会文化背景，因而客观上要求跨国公司的管理具有发展性、动态性。</a:t>
            </a:r>
            <a:endParaRPr lang="zh-CN" altLang="en-US" sz="1600" b="1" dirty="0">
              <a:solidFill>
                <a:schemeClr val="tx2">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5145961"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3.4 </a:t>
            </a:r>
            <a:r>
              <a:rPr lang="zh-CN" altLang="en-US" sz="2800" b="1" dirty="0" smtClean="0">
                <a:solidFill>
                  <a:schemeClr val="bg1"/>
                </a:solidFill>
                <a:latin typeface="微软雅黑" panose="020B0503020204020204" pitchFamily="34" charset="-122"/>
                <a:ea typeface="微软雅黑" panose="020B0503020204020204" pitchFamily="34" charset="-122"/>
              </a:rPr>
              <a:t>整合同化理论与跨文化管理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467544" y="1807656"/>
            <a:ext cx="8280920" cy="923330"/>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）整合同化的过程</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跨国公司的文化整合同化过程可以分为四个阶段：探索期、碰撞期、整合期以及创新期。文化冲突的高潮可能发生在碰撞期，也可能发生在整合期。</a:t>
            </a:r>
            <a:endParaRPr lang="zh-CN" altLang="en-US" dirty="0" smtClean="0">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511256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整合同化理论的特点及模式</a:t>
            </a:r>
            <a:endParaRPr lang="zh-CN" altLang="zh-CN" sz="2400" dirty="0" smtClean="0">
              <a:latin typeface="微软雅黑" panose="020B0503020204020204" pitchFamily="34" charset="-122"/>
              <a:ea typeface="微软雅黑" panose="020B0503020204020204" pitchFamily="34" charset="-122"/>
            </a:endParaRPr>
          </a:p>
        </p:txBody>
      </p:sp>
      <p:sp>
        <p:nvSpPr>
          <p:cNvPr id="14" name="右箭头标注 13"/>
          <p:cNvSpPr/>
          <p:nvPr/>
        </p:nvSpPr>
        <p:spPr>
          <a:xfrm>
            <a:off x="539552" y="3140968"/>
            <a:ext cx="2736304" cy="2520280"/>
          </a:xfrm>
          <a:prstGeom prst="rightArrowCallout">
            <a:avLst/>
          </a:prstGeom>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1</a:t>
            </a:r>
            <a:r>
              <a:rPr lang="zh-CN" altLang="en-US" sz="1400" dirty="0" smtClean="0">
                <a:latin typeface="微软雅黑" panose="020B0503020204020204" pitchFamily="34" charset="-122"/>
                <a:ea typeface="微软雅黑" panose="020B0503020204020204" pitchFamily="34" charset="-122"/>
              </a:rPr>
              <a:t>）在文化整合的探索期，需要全面考察跨文化企业所面临的文化背景、文化差异以及可能产生文化冲突的一些相关问题，并需要根据考察的结果初步制定出整合同化的方案。</a:t>
            </a:r>
            <a:endParaRPr lang="zh-CN" altLang="en-US" sz="1400" dirty="0">
              <a:latin typeface="微软雅黑" panose="020B0503020204020204" pitchFamily="34" charset="-122"/>
              <a:ea typeface="微软雅黑" panose="020B0503020204020204" pitchFamily="34" charset="-122"/>
            </a:endParaRPr>
          </a:p>
        </p:txBody>
      </p:sp>
      <p:sp>
        <p:nvSpPr>
          <p:cNvPr id="15" name="右箭头标注 14"/>
          <p:cNvSpPr/>
          <p:nvPr/>
        </p:nvSpPr>
        <p:spPr>
          <a:xfrm>
            <a:off x="3275856" y="3140968"/>
            <a:ext cx="2160240" cy="2520280"/>
          </a:xfrm>
          <a:prstGeom prst="rightArrowCallout">
            <a:avLst/>
          </a:prstGeom>
          <a:solidFill>
            <a:schemeClr val="tx2">
              <a:lumMod val="75000"/>
            </a:schemeClr>
          </a:solid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2</a:t>
            </a:r>
            <a:r>
              <a:rPr lang="zh-CN" altLang="en-US" sz="1400" dirty="0" smtClean="0">
                <a:latin typeface="微软雅黑" panose="020B0503020204020204" pitchFamily="34" charset="-122"/>
                <a:ea typeface="微软雅黑" panose="020B0503020204020204" pitchFamily="34" charset="-122"/>
              </a:rPr>
              <a:t>）碰撞期是跨文化企业进行文化整合的实施阶段，也就是文化整合开始执行的阶段，这一阶段往往伴随着一系列管理制度的出台。</a:t>
            </a:r>
            <a:endParaRPr lang="zh-CN" altLang="en-US" sz="1400" dirty="0">
              <a:latin typeface="微软雅黑" panose="020B0503020204020204" pitchFamily="34" charset="-122"/>
              <a:ea typeface="微软雅黑" panose="020B0503020204020204" pitchFamily="34" charset="-122"/>
            </a:endParaRPr>
          </a:p>
        </p:txBody>
      </p:sp>
      <p:sp>
        <p:nvSpPr>
          <p:cNvPr id="16" name="右箭头标注 15"/>
          <p:cNvSpPr/>
          <p:nvPr/>
        </p:nvSpPr>
        <p:spPr>
          <a:xfrm>
            <a:off x="5436096" y="3140968"/>
            <a:ext cx="1872208" cy="2520280"/>
          </a:xfrm>
          <a:prstGeom prst="rightArrowCallout">
            <a:avLst/>
          </a:prstGeom>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3</a:t>
            </a:r>
            <a:r>
              <a:rPr lang="zh-CN" altLang="en-US" sz="1400" dirty="0" smtClean="0">
                <a:latin typeface="微软雅黑" panose="020B0503020204020204" pitchFamily="34" charset="-122"/>
                <a:ea typeface="微软雅黑" panose="020B0503020204020204" pitchFamily="34" charset="-122"/>
              </a:rPr>
              <a:t>）整合期是指不同的文化逐步达到融合、协调、同化的过程，这是一个较长的阶段。</a:t>
            </a:r>
            <a:endParaRPr lang="zh-CN" altLang="en-US" sz="1400" dirty="0">
              <a:latin typeface="微软雅黑" panose="020B0503020204020204" pitchFamily="34" charset="-122"/>
              <a:ea typeface="微软雅黑" panose="020B0503020204020204" pitchFamily="34" charset="-122"/>
            </a:endParaRPr>
          </a:p>
        </p:txBody>
      </p:sp>
      <p:sp>
        <p:nvSpPr>
          <p:cNvPr id="17" name="右箭头标注 16"/>
          <p:cNvSpPr/>
          <p:nvPr/>
        </p:nvSpPr>
        <p:spPr>
          <a:xfrm>
            <a:off x="7308304" y="3140968"/>
            <a:ext cx="1800200" cy="2520280"/>
          </a:xfrm>
          <a:prstGeom prst="rightArrowCallout">
            <a:avLst/>
          </a:prstGeom>
          <a:solidFill>
            <a:schemeClr val="tx2">
              <a:lumMod val="75000"/>
            </a:schemeClr>
          </a:solid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4</a:t>
            </a:r>
            <a:r>
              <a:rPr lang="zh-CN" altLang="en-US" sz="1400" dirty="0" smtClean="0">
                <a:latin typeface="微软雅黑" panose="020B0503020204020204" pitchFamily="34" charset="-122"/>
                <a:ea typeface="微软雅黑" panose="020B0503020204020204" pitchFamily="34" charset="-122"/>
              </a:rPr>
              <a:t>）创新期是指在文化趋向同化的基础上，跨文化企业整合、创造出新的文化的时期。</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4.1 </a:t>
            </a:r>
            <a:r>
              <a:rPr lang="zh-CN" altLang="en-US" sz="2800" b="1" dirty="0" smtClean="0">
                <a:solidFill>
                  <a:schemeClr val="bg1"/>
                </a:solidFill>
                <a:latin typeface="微软雅黑" panose="020B0503020204020204" pitchFamily="34" charset="-122"/>
                <a:ea typeface="微软雅黑" panose="020B0503020204020204" pitchFamily="34" charset="-122"/>
              </a:rPr>
              <a:t>社会知觉与管理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社会知觉偏差</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2308324"/>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社会知觉过程，通常都是凭认知者过去的经验及通过对有关线索的分析进行的。这种“以己度人”，根据自身经验与体会去认识他人潜在的心理状态的方式，在推测与判断中肯定会发生社会知觉的偏差。</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造成社会知觉偏差的根源多种多样，主要有第一印象错误（最初印象指导后来知觉）、刻板印象（根据他人所属类别做出判断）、晕轮效应（以持久的正面或反面印象知觉他人）、选择性知觉（注意力集中在环境的某些方面）、类似吸引效应（以喜爱的眼光知觉相像的人）、基本归因错误（将他人行为归结为内部原因）等。现选择最主要的原因分述如下：</a:t>
            </a:r>
            <a:endParaRPr lang="zh-CN" altLang="en-US" dirty="0" smtClean="0">
              <a:latin typeface="微软雅黑" panose="020B0503020204020204" pitchFamily="34" charset="-122"/>
              <a:ea typeface="微软雅黑" panose="020B0503020204020204" pitchFamily="34" charset="-122"/>
            </a:endParaRPr>
          </a:p>
        </p:txBody>
      </p:sp>
      <p:sp>
        <p:nvSpPr>
          <p:cNvPr id="18" name="圆角矩形 17"/>
          <p:cNvSpPr/>
          <p:nvPr/>
        </p:nvSpPr>
        <p:spPr>
          <a:xfrm>
            <a:off x="2771800" y="4149080"/>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第一印象</a:t>
            </a:r>
            <a:endParaRPr lang="zh-CN" altLang="en-US" b="1" dirty="0">
              <a:latin typeface="微软雅黑" panose="020B0503020204020204" pitchFamily="34" charset="-122"/>
              <a:ea typeface="微软雅黑" panose="020B0503020204020204" pitchFamily="34" charset="-122"/>
            </a:endParaRPr>
          </a:p>
        </p:txBody>
      </p:sp>
      <p:sp>
        <p:nvSpPr>
          <p:cNvPr id="19" name="圆角矩形 18"/>
          <p:cNvSpPr/>
          <p:nvPr/>
        </p:nvSpPr>
        <p:spPr>
          <a:xfrm>
            <a:off x="4860032" y="4149080"/>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晕轮效应</a:t>
            </a:r>
            <a:endParaRPr lang="zh-CN" altLang="en-US" b="1" dirty="0">
              <a:latin typeface="微软雅黑" panose="020B0503020204020204" pitchFamily="34" charset="-122"/>
              <a:ea typeface="微软雅黑" panose="020B0503020204020204" pitchFamily="34" charset="-122"/>
            </a:endParaRPr>
          </a:p>
        </p:txBody>
      </p:sp>
      <p:sp>
        <p:nvSpPr>
          <p:cNvPr id="20" name="圆角矩形 19"/>
          <p:cNvSpPr/>
          <p:nvPr/>
        </p:nvSpPr>
        <p:spPr>
          <a:xfrm>
            <a:off x="4932040" y="6021288"/>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知觉防御</a:t>
            </a:r>
            <a:endParaRPr lang="zh-CN" altLang="en-US" b="1" dirty="0">
              <a:latin typeface="微软雅黑" panose="020B0503020204020204" pitchFamily="34" charset="-122"/>
              <a:ea typeface="微软雅黑" panose="020B0503020204020204" pitchFamily="34" charset="-122"/>
            </a:endParaRPr>
          </a:p>
        </p:txBody>
      </p:sp>
      <p:sp>
        <p:nvSpPr>
          <p:cNvPr id="21" name="圆角矩形 20"/>
          <p:cNvSpPr/>
          <p:nvPr/>
        </p:nvSpPr>
        <p:spPr>
          <a:xfrm>
            <a:off x="6372200" y="5157192"/>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基本归因错误</a:t>
            </a:r>
            <a:endParaRPr lang="zh-CN" altLang="en-US" b="1" dirty="0">
              <a:latin typeface="微软雅黑" panose="020B0503020204020204" pitchFamily="34" charset="-122"/>
              <a:ea typeface="微软雅黑" panose="020B0503020204020204" pitchFamily="34" charset="-122"/>
            </a:endParaRPr>
          </a:p>
        </p:txBody>
      </p:sp>
      <p:sp>
        <p:nvSpPr>
          <p:cNvPr id="22" name="圆角矩形 21"/>
          <p:cNvSpPr/>
          <p:nvPr/>
        </p:nvSpPr>
        <p:spPr>
          <a:xfrm>
            <a:off x="1475656" y="5157192"/>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定型</a:t>
            </a:r>
            <a:endParaRPr lang="zh-CN" altLang="en-US" b="1" dirty="0">
              <a:latin typeface="微软雅黑" panose="020B0503020204020204" pitchFamily="34" charset="-122"/>
              <a:ea typeface="微软雅黑" panose="020B0503020204020204" pitchFamily="34" charset="-122"/>
            </a:endParaRPr>
          </a:p>
        </p:txBody>
      </p:sp>
      <p:sp>
        <p:nvSpPr>
          <p:cNvPr id="23" name="圆角矩形 22"/>
          <p:cNvSpPr/>
          <p:nvPr/>
        </p:nvSpPr>
        <p:spPr>
          <a:xfrm>
            <a:off x="2843808" y="6021288"/>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投射</a:t>
            </a:r>
            <a:endParaRPr lang="zh-CN" altLang="en-US"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4.1 </a:t>
            </a:r>
            <a:r>
              <a:rPr lang="zh-CN" altLang="en-US" sz="2800" b="1" dirty="0" smtClean="0">
                <a:solidFill>
                  <a:schemeClr val="bg1"/>
                </a:solidFill>
                <a:latin typeface="微软雅黑" panose="020B0503020204020204" pitchFamily="34" charset="-122"/>
                <a:ea typeface="微软雅黑" panose="020B0503020204020204" pitchFamily="34" charset="-122"/>
              </a:rPr>
              <a:t>社会知觉与管理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社会知觉偏差</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2348880"/>
            <a:ext cx="8640960" cy="369332"/>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第一印象是指两个不相识的人第一次见面时所形成的印象。</a:t>
            </a:r>
            <a:endParaRPr lang="en-US" altLang="zh-CN" dirty="0" smtClean="0">
              <a:latin typeface="微软雅黑" panose="020B0503020204020204" pitchFamily="34" charset="-122"/>
              <a:ea typeface="微软雅黑" panose="020B0503020204020204" pitchFamily="34" charset="-122"/>
            </a:endParaRPr>
          </a:p>
        </p:txBody>
      </p:sp>
      <p:sp>
        <p:nvSpPr>
          <p:cNvPr id="11" name="圆角矩形 10"/>
          <p:cNvSpPr/>
          <p:nvPr/>
        </p:nvSpPr>
        <p:spPr>
          <a:xfrm>
            <a:off x="611560" y="1700808"/>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第一印象</a:t>
            </a:r>
            <a:endParaRPr lang="zh-CN" altLang="en-US" b="1" dirty="0">
              <a:latin typeface="微软雅黑" panose="020B0503020204020204" pitchFamily="34" charset="-122"/>
              <a:ea typeface="微软雅黑" panose="020B0503020204020204" pitchFamily="34" charset="-122"/>
            </a:endParaRPr>
          </a:p>
        </p:txBody>
      </p:sp>
      <p:sp>
        <p:nvSpPr>
          <p:cNvPr id="28" name="TextBox 27"/>
          <p:cNvSpPr txBox="1"/>
          <p:nvPr/>
        </p:nvSpPr>
        <p:spPr>
          <a:xfrm>
            <a:off x="251520" y="3429000"/>
            <a:ext cx="8640960" cy="646331"/>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 晕轮效应（</a:t>
            </a:r>
            <a:r>
              <a:rPr lang="en-US" altLang="zh-CN" dirty="0" smtClean="0">
                <a:latin typeface="微软雅黑" panose="020B0503020204020204" pitchFamily="34" charset="-122"/>
                <a:ea typeface="微软雅黑" panose="020B0503020204020204" pitchFamily="34" charset="-122"/>
              </a:rPr>
              <a:t>Halo Effect</a:t>
            </a:r>
            <a:r>
              <a:rPr lang="zh-CN" altLang="en-US" dirty="0" smtClean="0">
                <a:latin typeface="微软雅黑" panose="020B0503020204020204" pitchFamily="34" charset="-122"/>
                <a:ea typeface="微软雅黑" panose="020B0503020204020204" pitchFamily="34" charset="-122"/>
              </a:rPr>
              <a:t>）是指根据不完全的信息而做出的对被知觉对象的整体印象与评价。</a:t>
            </a:r>
            <a:endParaRPr lang="en-US" altLang="zh-CN" dirty="0" smtClean="0">
              <a:latin typeface="微软雅黑" panose="020B0503020204020204" pitchFamily="34" charset="-122"/>
              <a:ea typeface="微软雅黑" panose="020B0503020204020204" pitchFamily="34" charset="-122"/>
            </a:endParaRPr>
          </a:p>
        </p:txBody>
      </p:sp>
      <p:sp>
        <p:nvSpPr>
          <p:cNvPr id="29" name="圆角矩形 28"/>
          <p:cNvSpPr/>
          <p:nvPr/>
        </p:nvSpPr>
        <p:spPr>
          <a:xfrm>
            <a:off x="611560" y="2780928"/>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晕轮效应</a:t>
            </a:r>
            <a:endParaRPr lang="zh-CN" altLang="en-US" b="1" dirty="0">
              <a:latin typeface="微软雅黑" panose="020B0503020204020204" pitchFamily="34" charset="-122"/>
              <a:ea typeface="微软雅黑" panose="020B0503020204020204" pitchFamily="34" charset="-122"/>
            </a:endParaRPr>
          </a:p>
        </p:txBody>
      </p:sp>
      <p:sp>
        <p:nvSpPr>
          <p:cNvPr id="30" name="TextBox 29"/>
          <p:cNvSpPr txBox="1"/>
          <p:nvPr/>
        </p:nvSpPr>
        <p:spPr>
          <a:xfrm>
            <a:off x="251520" y="4797152"/>
            <a:ext cx="8640960" cy="1908215"/>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）归因的概念</a:t>
            </a:r>
            <a:endParaRPr lang="en-US" altLang="zh-CN"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归因是指人们对他人或自己的所作所为进行分析，指出其性质或推论其原因的过程，也就是把他人或自己的行为原因加以解释和推测。</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）归因的参照系</a:t>
            </a:r>
            <a:endParaRPr lang="zh-CN" altLang="en-US"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根据凯利的归因理论，归因的参照系分为三类信息：一致性（别人是否也有同样的行为）、连贯性（在同样情况下采取同样的行为）、特异性（在不同情境下有相同的行为）。</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对他人做出不正确的归因必然会造成社会知觉的偏差。</a:t>
            </a:r>
            <a:endParaRPr lang="zh-CN" altLang="en-US" dirty="0" smtClean="0">
              <a:latin typeface="微软雅黑" panose="020B0503020204020204" pitchFamily="34" charset="-122"/>
              <a:ea typeface="微软雅黑" panose="020B0503020204020204" pitchFamily="34" charset="-122"/>
            </a:endParaRPr>
          </a:p>
        </p:txBody>
      </p:sp>
      <p:sp>
        <p:nvSpPr>
          <p:cNvPr id="31" name="圆角矩形 30"/>
          <p:cNvSpPr/>
          <p:nvPr/>
        </p:nvSpPr>
        <p:spPr>
          <a:xfrm>
            <a:off x="611560" y="4149080"/>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基本归因错误</a:t>
            </a:r>
            <a:endParaRPr lang="zh-CN" altLang="en-US"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442781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1.4 </a:t>
            </a:r>
            <a:r>
              <a:rPr lang="zh-CN" altLang="en-US" sz="2800" b="1" dirty="0" smtClean="0">
                <a:solidFill>
                  <a:schemeClr val="bg1"/>
                </a:solidFill>
                <a:latin typeface="微软雅黑" panose="020B0503020204020204" pitchFamily="34" charset="-122"/>
                <a:ea typeface="微软雅黑" panose="020B0503020204020204" pitchFamily="34" charset="-122"/>
              </a:rPr>
              <a:t>管理心理学的研究方法</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251520" y="1332057"/>
            <a:ext cx="8640960" cy="923330"/>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管理心理学的研究方法包括两大部分：个案研究和实证研究。实证研究中又可分为现场调查研究、实验室实验和现场实验。图</a:t>
            </a:r>
            <a:r>
              <a:rPr lang="en-US" altLang="zh-CN" dirty="0" smtClean="0">
                <a:latin typeface="微软雅黑" panose="020B0503020204020204" pitchFamily="34" charset="-122"/>
                <a:ea typeface="微软雅黑" panose="020B0503020204020204" pitchFamily="34" charset="-122"/>
              </a:rPr>
              <a:t>1-1</a:t>
            </a:r>
            <a:r>
              <a:rPr lang="zh-CN" altLang="en-US" dirty="0" smtClean="0">
                <a:latin typeface="微软雅黑" panose="020B0503020204020204" pitchFamily="34" charset="-122"/>
                <a:ea typeface="微软雅黑" panose="020B0503020204020204" pitchFamily="34" charset="-122"/>
              </a:rPr>
              <a:t>显示了管理心理学研究中的一个可能的研究方法序列。</a:t>
            </a:r>
            <a:endParaRPr lang="zh-CN" altLang="en-US" dirty="0" smtClean="0">
              <a:latin typeface="微软雅黑" panose="020B0503020204020204" pitchFamily="34" charset="-122"/>
              <a:ea typeface="微软雅黑" panose="020B0503020204020204" pitchFamily="34" charset="-122"/>
            </a:endParaRPr>
          </a:p>
        </p:txBody>
      </p:sp>
      <p:grpSp>
        <p:nvGrpSpPr>
          <p:cNvPr id="25602" name="Group 2"/>
          <p:cNvGrpSpPr/>
          <p:nvPr/>
        </p:nvGrpSpPr>
        <p:grpSpPr bwMode="auto">
          <a:xfrm>
            <a:off x="1337903" y="2636912"/>
            <a:ext cx="6468194" cy="2012404"/>
            <a:chOff x="1860" y="3419"/>
            <a:chExt cx="7875" cy="1327"/>
          </a:xfrm>
        </p:grpSpPr>
        <p:sp>
          <p:nvSpPr>
            <p:cNvPr id="25603" name="AutoShape 3"/>
            <p:cNvSpPr>
              <a:spLocks noChangeShapeType="1"/>
            </p:cNvSpPr>
            <p:nvPr/>
          </p:nvSpPr>
          <p:spPr bwMode="auto">
            <a:xfrm>
              <a:off x="8640" y="3875"/>
              <a:ext cx="15" cy="84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p>
          </p:txBody>
        </p:sp>
        <p:sp>
          <p:nvSpPr>
            <p:cNvPr id="25604" name="AutoShape 4"/>
            <p:cNvSpPr>
              <a:spLocks noChangeShapeType="1"/>
            </p:cNvSpPr>
            <p:nvPr/>
          </p:nvSpPr>
          <p:spPr bwMode="auto">
            <a:xfrm flipH="1">
              <a:off x="2490" y="4746"/>
              <a:ext cx="6150"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p>
          </p:txBody>
        </p:sp>
        <p:sp>
          <p:nvSpPr>
            <p:cNvPr id="25605" name="AutoShape 5"/>
            <p:cNvSpPr>
              <a:spLocks noChangeShapeType="1"/>
            </p:cNvSpPr>
            <p:nvPr/>
          </p:nvSpPr>
          <p:spPr bwMode="auto">
            <a:xfrm flipV="1">
              <a:off x="2490" y="3875"/>
              <a:ext cx="0" cy="84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sp>
          <p:nvSpPr>
            <p:cNvPr id="25606" name="Rectangle 6"/>
            <p:cNvSpPr>
              <a:spLocks noChangeArrowheads="1"/>
            </p:cNvSpPr>
            <p:nvPr/>
          </p:nvSpPr>
          <p:spPr bwMode="auto">
            <a:xfrm>
              <a:off x="1860" y="3419"/>
              <a:ext cx="1545" cy="45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5607" name="Rectangle 7"/>
            <p:cNvSpPr>
              <a:spLocks noChangeArrowheads="1"/>
            </p:cNvSpPr>
            <p:nvPr/>
          </p:nvSpPr>
          <p:spPr bwMode="auto">
            <a:xfrm>
              <a:off x="3840" y="3419"/>
              <a:ext cx="1800" cy="45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宋体" panose="02010600030101010101" pitchFamily="2" charset="-122"/>
                </a:rPr>
                <a:t>现场调查研究</a:t>
              </a:r>
              <a:endParaRPr kumimoji="0" lang="zh-CN"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5608" name="Rectangle 8"/>
            <p:cNvSpPr>
              <a:spLocks noChangeArrowheads="1"/>
            </p:cNvSpPr>
            <p:nvPr/>
          </p:nvSpPr>
          <p:spPr bwMode="auto">
            <a:xfrm>
              <a:off x="6177" y="3419"/>
              <a:ext cx="1545" cy="45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宋体" panose="02010600030101010101" pitchFamily="2" charset="-122"/>
                </a:rPr>
                <a:t>实验室实验</a:t>
              </a:r>
              <a:endParaRPr kumimoji="0" lang="zh-CN"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5609" name="Rectangle 9"/>
            <p:cNvSpPr>
              <a:spLocks noChangeArrowheads="1"/>
            </p:cNvSpPr>
            <p:nvPr/>
          </p:nvSpPr>
          <p:spPr bwMode="auto">
            <a:xfrm>
              <a:off x="8190" y="3419"/>
              <a:ext cx="1545" cy="45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宋体" panose="02010600030101010101" pitchFamily="2" charset="-122"/>
                </a:rPr>
                <a:t>现场试验</a:t>
              </a:r>
              <a:endParaRPr kumimoji="0" lang="zh-CN"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5610" name="AutoShape 10"/>
            <p:cNvSpPr>
              <a:spLocks noChangeShapeType="1"/>
            </p:cNvSpPr>
            <p:nvPr/>
          </p:nvSpPr>
          <p:spPr bwMode="auto">
            <a:xfrm>
              <a:off x="3270" y="3644"/>
              <a:ext cx="48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sp>
          <p:nvSpPr>
            <p:cNvPr id="25611" name="AutoShape 11"/>
            <p:cNvSpPr>
              <a:spLocks noChangeShapeType="1"/>
            </p:cNvSpPr>
            <p:nvPr/>
          </p:nvSpPr>
          <p:spPr bwMode="auto">
            <a:xfrm>
              <a:off x="5820" y="3644"/>
              <a:ext cx="357" cy="1"/>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sp>
          <p:nvSpPr>
            <p:cNvPr id="25612" name="AutoShape 12"/>
            <p:cNvSpPr>
              <a:spLocks noChangeShapeType="1"/>
            </p:cNvSpPr>
            <p:nvPr/>
          </p:nvSpPr>
          <p:spPr bwMode="auto">
            <a:xfrm>
              <a:off x="7860" y="3659"/>
              <a:ext cx="33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grpSp>
      <p:sp>
        <p:nvSpPr>
          <p:cNvPr id="25613" name="Rectangle 13"/>
          <p:cNvSpPr>
            <a:spLocks noChangeArrowheads="1"/>
          </p:cNvSpPr>
          <p:nvPr/>
        </p:nvSpPr>
        <p:spPr bwMode="auto">
          <a:xfrm>
            <a:off x="3418478" y="4985102"/>
            <a:ext cx="2307043" cy="369332"/>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图</a:t>
            </a:r>
            <a:r>
              <a:rPr kumimoji="0" lang="en-US" altLang="zh-CN"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1-1  </a:t>
            </a:r>
            <a:r>
              <a:rPr kumimoji="0" lang="zh-CN" altLang="en-US"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研究方法序列</a:t>
            </a:r>
            <a:endParaRPr kumimoji="0" lang="zh-CN" altLang="en-US"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4.1 </a:t>
            </a:r>
            <a:r>
              <a:rPr lang="zh-CN" altLang="en-US" sz="2800" b="1" dirty="0" smtClean="0">
                <a:solidFill>
                  <a:schemeClr val="bg1"/>
                </a:solidFill>
                <a:latin typeface="微软雅黑" panose="020B0503020204020204" pitchFamily="34" charset="-122"/>
                <a:ea typeface="微软雅黑" panose="020B0503020204020204" pitchFamily="34" charset="-122"/>
              </a:rPr>
              <a:t>社会知觉与管理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 社会知觉偏差</a:t>
            </a:r>
            <a:endParaRPr lang="zh-CN" altLang="zh-CN" sz="2400" dirty="0" smtClean="0">
              <a:latin typeface="微软雅黑" panose="020B0503020204020204" pitchFamily="34" charset="-122"/>
              <a:ea typeface="微软雅黑" panose="020B0503020204020204" pitchFamily="34" charset="-122"/>
            </a:endParaRPr>
          </a:p>
        </p:txBody>
      </p:sp>
      <p:sp>
        <p:nvSpPr>
          <p:cNvPr id="11" name="圆角矩形 10"/>
          <p:cNvSpPr/>
          <p:nvPr/>
        </p:nvSpPr>
        <p:spPr>
          <a:xfrm>
            <a:off x="611560" y="1700808"/>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知觉防御</a:t>
            </a:r>
            <a:endParaRPr lang="zh-CN" altLang="en-US" b="1" dirty="0">
              <a:latin typeface="微软雅黑" panose="020B0503020204020204" pitchFamily="34" charset="-122"/>
              <a:ea typeface="微软雅黑" panose="020B0503020204020204" pitchFamily="34" charset="-122"/>
            </a:endParaRPr>
          </a:p>
        </p:txBody>
      </p:sp>
      <p:sp>
        <p:nvSpPr>
          <p:cNvPr id="19" name="TextBox 18"/>
          <p:cNvSpPr txBox="1"/>
          <p:nvPr/>
        </p:nvSpPr>
        <p:spPr>
          <a:xfrm>
            <a:off x="251520" y="2420888"/>
            <a:ext cx="8640960" cy="646331"/>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知觉防御（</a:t>
            </a:r>
            <a:r>
              <a:rPr lang="en-US" altLang="zh-CN" dirty="0" smtClean="0">
                <a:latin typeface="微软雅黑" panose="020B0503020204020204" pitchFamily="34" charset="-122"/>
                <a:ea typeface="微软雅黑" panose="020B0503020204020204" pitchFamily="34" charset="-122"/>
              </a:rPr>
              <a:t>Perceptual </a:t>
            </a:r>
            <a:r>
              <a:rPr lang="en-US" altLang="zh-CN" dirty="0" err="1" smtClean="0">
                <a:latin typeface="微软雅黑" panose="020B0503020204020204" pitchFamily="34" charset="-122"/>
                <a:ea typeface="微软雅黑" panose="020B0503020204020204" pitchFamily="34" charset="-122"/>
              </a:rPr>
              <a:t>Defence</a:t>
            </a:r>
            <a:r>
              <a:rPr lang="zh-CN" altLang="en-US" dirty="0" smtClean="0">
                <a:latin typeface="微软雅黑" panose="020B0503020204020204" pitchFamily="34" charset="-122"/>
                <a:ea typeface="微软雅黑" panose="020B0503020204020204" pitchFamily="34" charset="-122"/>
              </a:rPr>
              <a:t>）是指人们对不利于自己的信息会视而不见或加以歪曲，以达到防御的目的。</a:t>
            </a:r>
            <a:endParaRPr lang="en-US" altLang="zh-CN" dirty="0" smtClean="0">
              <a:latin typeface="微软雅黑" panose="020B0503020204020204" pitchFamily="34" charset="-122"/>
              <a:ea typeface="微软雅黑" panose="020B0503020204020204" pitchFamily="34" charset="-122"/>
            </a:endParaRPr>
          </a:p>
        </p:txBody>
      </p:sp>
      <p:sp>
        <p:nvSpPr>
          <p:cNvPr id="20" name="圆角矩形 19"/>
          <p:cNvSpPr/>
          <p:nvPr/>
        </p:nvSpPr>
        <p:spPr>
          <a:xfrm>
            <a:off x="611560" y="3142709"/>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投射</a:t>
            </a:r>
            <a:endParaRPr lang="zh-CN" altLang="en-US" b="1" dirty="0">
              <a:latin typeface="微软雅黑" panose="020B0503020204020204" pitchFamily="34" charset="-122"/>
              <a:ea typeface="微软雅黑" panose="020B0503020204020204" pitchFamily="34" charset="-122"/>
            </a:endParaRPr>
          </a:p>
        </p:txBody>
      </p:sp>
      <p:sp>
        <p:nvSpPr>
          <p:cNvPr id="21" name="TextBox 20"/>
          <p:cNvSpPr txBox="1"/>
          <p:nvPr/>
        </p:nvSpPr>
        <p:spPr>
          <a:xfrm>
            <a:off x="251520" y="3862789"/>
            <a:ext cx="8640960" cy="646331"/>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投射（</a:t>
            </a:r>
            <a:r>
              <a:rPr lang="en-US" altLang="zh-CN" dirty="0" smtClean="0">
                <a:latin typeface="微软雅黑" panose="020B0503020204020204" pitchFamily="34" charset="-122"/>
                <a:ea typeface="微软雅黑" panose="020B0503020204020204" pitchFamily="34" charset="-122"/>
              </a:rPr>
              <a:t>Projection</a:t>
            </a:r>
            <a:r>
              <a:rPr lang="zh-CN" altLang="en-US" dirty="0" smtClean="0">
                <a:latin typeface="微软雅黑" panose="020B0503020204020204" pitchFamily="34" charset="-122"/>
                <a:ea typeface="微软雅黑" panose="020B0503020204020204" pitchFamily="34" charset="-122"/>
              </a:rPr>
              <a:t>）是一种通过“以己度人”的方法来达到心理防御目的的方法。通过投射方法可以将自己的失败、过错推演到别人身上去。</a:t>
            </a:r>
            <a:endParaRPr lang="en-US" altLang="zh-CN" dirty="0" smtClean="0">
              <a:latin typeface="微软雅黑" panose="020B0503020204020204" pitchFamily="34" charset="-122"/>
              <a:ea typeface="微软雅黑" panose="020B0503020204020204" pitchFamily="34" charset="-122"/>
            </a:endParaRPr>
          </a:p>
        </p:txBody>
      </p:sp>
      <p:sp>
        <p:nvSpPr>
          <p:cNvPr id="22" name="圆角矩形 21"/>
          <p:cNvSpPr/>
          <p:nvPr/>
        </p:nvSpPr>
        <p:spPr>
          <a:xfrm>
            <a:off x="611560" y="4581128"/>
            <a:ext cx="1368152"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定型</a:t>
            </a:r>
            <a:endParaRPr lang="zh-CN" altLang="en-US" b="1" dirty="0">
              <a:latin typeface="微软雅黑" panose="020B0503020204020204" pitchFamily="34" charset="-122"/>
              <a:ea typeface="微软雅黑" panose="020B0503020204020204" pitchFamily="34" charset="-122"/>
            </a:endParaRPr>
          </a:p>
        </p:txBody>
      </p:sp>
      <p:sp>
        <p:nvSpPr>
          <p:cNvPr id="23" name="TextBox 22"/>
          <p:cNvSpPr txBox="1"/>
          <p:nvPr/>
        </p:nvSpPr>
        <p:spPr>
          <a:xfrm>
            <a:off x="251520" y="5301208"/>
            <a:ext cx="8640960" cy="646331"/>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定型（</a:t>
            </a:r>
            <a:r>
              <a:rPr lang="en-US" altLang="zh-CN" dirty="0" smtClean="0">
                <a:latin typeface="微软雅黑" panose="020B0503020204020204" pitchFamily="34" charset="-122"/>
                <a:ea typeface="微软雅黑" panose="020B0503020204020204" pitchFamily="34" charset="-122"/>
              </a:rPr>
              <a:t>Stereotype</a:t>
            </a:r>
            <a:r>
              <a:rPr lang="zh-CN" altLang="en-US" dirty="0" smtClean="0">
                <a:latin typeface="微软雅黑" panose="020B0503020204020204" pitchFamily="34" charset="-122"/>
                <a:ea typeface="微软雅黑" panose="020B0503020204020204" pitchFamily="34" charset="-122"/>
              </a:rPr>
              <a:t>）是指人们头脑中存在的关于某一类人的固定形象。社会定型是社会知觉的恒常性的表现，即对人或物抱有一种固定不变的看法与评价。</a:t>
            </a:r>
            <a:endParaRPr lang="en-US" altLang="zh-CN"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63245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4.2 </a:t>
            </a:r>
            <a:r>
              <a:rPr lang="zh-CN" altLang="en-US" sz="2800" b="1" dirty="0" smtClean="0">
                <a:solidFill>
                  <a:schemeClr val="bg1"/>
                </a:solidFill>
                <a:latin typeface="微软雅黑" panose="020B0503020204020204" pitchFamily="34" charset="-122"/>
                <a:ea typeface="微软雅黑" panose="020B0503020204020204" pitchFamily="34" charset="-122"/>
              </a:rPr>
              <a:t>个性与管理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5"/>
            <a:ext cx="259228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气质与管理</a:t>
            </a:r>
            <a:endParaRPr lang="zh-CN" altLang="zh-CN" sz="2400" dirty="0" smtClean="0">
              <a:latin typeface="微软雅黑" panose="020B0503020204020204" pitchFamily="34" charset="-122"/>
              <a:ea typeface="微软雅黑" panose="020B0503020204020204" pitchFamily="34" charset="-122"/>
            </a:endParaRPr>
          </a:p>
        </p:txBody>
      </p:sp>
      <p:sp>
        <p:nvSpPr>
          <p:cNvPr id="18" name="矩形 17"/>
          <p:cNvSpPr/>
          <p:nvPr/>
        </p:nvSpPr>
        <p:spPr>
          <a:xfrm>
            <a:off x="251520" y="1988840"/>
            <a:ext cx="1604928" cy="830997"/>
          </a:xfrm>
          <a:prstGeom prst="rect">
            <a:avLst/>
          </a:prstGeom>
        </p:spPr>
        <p:txBody>
          <a:bodyPr wrap="none">
            <a:spAutoFit/>
          </a:bodyPr>
          <a:lstStyle/>
          <a:p>
            <a:pPr algn="ctr"/>
            <a:r>
              <a:rPr lang="en-US" altLang="zh-CN" sz="2400" b="1" dirty="0" smtClean="0">
                <a:latin typeface="微软雅黑" panose="020B0503020204020204" pitchFamily="34" charset="-122"/>
                <a:ea typeface="微软雅黑" panose="020B0503020204020204" pitchFamily="34" charset="-122"/>
              </a:rPr>
              <a:t>1</a:t>
            </a:r>
            <a:r>
              <a:rPr lang="zh-CN" altLang="en-US" sz="2400" b="1" dirty="0" smtClean="0">
                <a:latin typeface="微软雅黑" panose="020B0503020204020204" pitchFamily="34" charset="-122"/>
                <a:ea typeface="微软雅黑" panose="020B0503020204020204" pitchFamily="34" charset="-122"/>
              </a:rPr>
              <a:t>）气质的</a:t>
            </a:r>
            <a:endParaRPr lang="en-US" altLang="zh-CN" sz="2400" b="1" dirty="0" smtClean="0">
              <a:latin typeface="微软雅黑" panose="020B0503020204020204" pitchFamily="34" charset="-122"/>
              <a:ea typeface="微软雅黑" panose="020B0503020204020204" pitchFamily="34" charset="-122"/>
            </a:endParaRPr>
          </a:p>
          <a:p>
            <a:pPr algn="ctr"/>
            <a:r>
              <a:rPr lang="zh-CN" altLang="en-US" sz="2400" b="1" dirty="0" smtClean="0">
                <a:latin typeface="微软雅黑" panose="020B0503020204020204" pitchFamily="34" charset="-122"/>
                <a:ea typeface="微软雅黑" panose="020B0503020204020204" pitchFamily="34" charset="-122"/>
              </a:rPr>
              <a:t>概念</a:t>
            </a:r>
            <a:endParaRPr lang="zh-CN" altLang="en-US" sz="2400" b="1" dirty="0">
              <a:latin typeface="微软雅黑" panose="020B0503020204020204" pitchFamily="34" charset="-122"/>
              <a:ea typeface="微软雅黑" panose="020B0503020204020204" pitchFamily="34" charset="-122"/>
            </a:endParaRPr>
          </a:p>
        </p:txBody>
      </p:sp>
      <p:sp>
        <p:nvSpPr>
          <p:cNvPr id="19" name="矩形 18"/>
          <p:cNvSpPr/>
          <p:nvPr/>
        </p:nvSpPr>
        <p:spPr>
          <a:xfrm>
            <a:off x="2123728" y="1844824"/>
            <a:ext cx="6768752"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dirty="0" smtClean="0">
                <a:latin typeface="微软雅黑" panose="020B0503020204020204" pitchFamily="34" charset="-122"/>
                <a:ea typeface="微软雅黑" panose="020B0503020204020204" pitchFamily="34" charset="-122"/>
              </a:rPr>
              <a:t> 气质是个人心理活动的稳定的动力特征，包括心理过程的速度和稳定性（知觉速度、思维灵活程度、注意力的集中时间），心理过程的强度（情绪的强弱、意志努力程度），心理活动的指向性（倾向外部事物，倾向内心世界）。</a:t>
            </a:r>
            <a:endParaRPr lang="zh-CN" altLang="en-US" dirty="0">
              <a:latin typeface="微软雅黑" panose="020B0503020204020204" pitchFamily="34" charset="-122"/>
              <a:ea typeface="微软雅黑" panose="020B0503020204020204" pitchFamily="34" charset="-122"/>
            </a:endParaRPr>
          </a:p>
        </p:txBody>
      </p:sp>
      <p:sp>
        <p:nvSpPr>
          <p:cNvPr id="20" name="矩形 19"/>
          <p:cNvSpPr/>
          <p:nvPr/>
        </p:nvSpPr>
        <p:spPr>
          <a:xfrm>
            <a:off x="251521" y="3284984"/>
            <a:ext cx="1604927" cy="830997"/>
          </a:xfrm>
          <a:prstGeom prst="rect">
            <a:avLst/>
          </a:prstGeom>
        </p:spPr>
        <p:txBody>
          <a:bodyPr wrap="none">
            <a:spAutoFit/>
          </a:bodyPr>
          <a:lstStyle/>
          <a:p>
            <a:pPr algn="ctr"/>
            <a:r>
              <a:rPr lang="en-US" altLang="zh-CN" sz="2400" b="1" dirty="0" smtClean="0">
                <a:latin typeface="微软雅黑" panose="020B0503020204020204" pitchFamily="34" charset="-122"/>
                <a:ea typeface="微软雅黑" panose="020B0503020204020204" pitchFamily="34" charset="-122"/>
              </a:rPr>
              <a:t>2</a:t>
            </a:r>
            <a:r>
              <a:rPr lang="zh-CN" altLang="en-US" sz="2400" b="1" dirty="0" smtClean="0">
                <a:latin typeface="微软雅黑" panose="020B0503020204020204" pitchFamily="34" charset="-122"/>
                <a:ea typeface="微软雅黑" panose="020B0503020204020204" pitchFamily="34" charset="-122"/>
              </a:rPr>
              <a:t>）气质的</a:t>
            </a:r>
            <a:endParaRPr lang="en-US" altLang="zh-CN" sz="2400" b="1" dirty="0" smtClean="0">
              <a:latin typeface="微软雅黑" panose="020B0503020204020204" pitchFamily="34" charset="-122"/>
              <a:ea typeface="微软雅黑" panose="020B0503020204020204" pitchFamily="34" charset="-122"/>
            </a:endParaRPr>
          </a:p>
          <a:p>
            <a:pPr algn="ctr"/>
            <a:r>
              <a:rPr lang="zh-CN" altLang="en-US" sz="2400" b="1" dirty="0" smtClean="0">
                <a:latin typeface="微软雅黑" panose="020B0503020204020204" pitchFamily="34" charset="-122"/>
                <a:ea typeface="微软雅黑" panose="020B0503020204020204" pitchFamily="34" charset="-122"/>
              </a:rPr>
              <a:t>特征</a:t>
            </a:r>
            <a:endParaRPr lang="zh-CN" altLang="en-US" sz="2400" b="1" dirty="0">
              <a:latin typeface="微软雅黑" panose="020B0503020204020204" pitchFamily="34" charset="-122"/>
              <a:ea typeface="微软雅黑" panose="020B0503020204020204" pitchFamily="34" charset="-122"/>
            </a:endParaRPr>
          </a:p>
        </p:txBody>
      </p:sp>
      <p:sp>
        <p:nvSpPr>
          <p:cNvPr id="21" name="矩形 20"/>
          <p:cNvSpPr/>
          <p:nvPr/>
        </p:nvSpPr>
        <p:spPr>
          <a:xfrm>
            <a:off x="2123728" y="3380799"/>
            <a:ext cx="6768752"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dirty="0" smtClean="0">
                <a:latin typeface="微软雅黑" panose="020B0503020204020204" pitchFamily="34" charset="-122"/>
                <a:ea typeface="微软雅黑" panose="020B0503020204020204" pitchFamily="34" charset="-122"/>
              </a:rPr>
              <a:t>气质强调个体的情绪方面，即个体习惯性的情绪反应。</a:t>
            </a:r>
            <a:endParaRPr lang="zh-CN" altLang="en-US"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 气质偏重个体的动作反应，即个体反应的独特模式。</a:t>
            </a:r>
            <a:endParaRPr lang="zh-CN" altLang="en-US" dirty="0" smtClean="0">
              <a:latin typeface="微软雅黑" panose="020B0503020204020204" pitchFamily="34" charset="-122"/>
              <a:ea typeface="微软雅黑" panose="020B0503020204020204" pitchFamily="34" charset="-122"/>
            </a:endParaRPr>
          </a:p>
        </p:txBody>
      </p:sp>
      <p:sp>
        <p:nvSpPr>
          <p:cNvPr id="22" name="矩形 21"/>
          <p:cNvSpPr/>
          <p:nvPr/>
        </p:nvSpPr>
        <p:spPr>
          <a:xfrm>
            <a:off x="251520" y="4254187"/>
            <a:ext cx="1604927" cy="830997"/>
          </a:xfrm>
          <a:prstGeom prst="rect">
            <a:avLst/>
          </a:prstGeom>
        </p:spPr>
        <p:txBody>
          <a:bodyPr wrap="none">
            <a:spAutoFit/>
          </a:bodyPr>
          <a:lstStyle/>
          <a:p>
            <a:pPr algn="ctr"/>
            <a:r>
              <a:rPr lang="en-US" altLang="zh-CN" sz="2400" b="1" dirty="0" smtClean="0">
                <a:latin typeface="微软雅黑" panose="020B0503020204020204" pitchFamily="34" charset="-122"/>
                <a:ea typeface="微软雅黑" panose="020B0503020204020204" pitchFamily="34" charset="-122"/>
              </a:rPr>
              <a:t>3</a:t>
            </a:r>
            <a:r>
              <a:rPr lang="zh-CN" altLang="en-US" sz="2400" b="1" dirty="0" smtClean="0">
                <a:latin typeface="微软雅黑" panose="020B0503020204020204" pitchFamily="34" charset="-122"/>
                <a:ea typeface="微软雅黑" panose="020B0503020204020204" pitchFamily="34" charset="-122"/>
              </a:rPr>
              <a:t>）气质的</a:t>
            </a:r>
            <a:endParaRPr lang="en-US" altLang="zh-CN" sz="2400" b="1" dirty="0" smtClean="0">
              <a:latin typeface="微软雅黑" panose="020B0503020204020204" pitchFamily="34" charset="-122"/>
              <a:ea typeface="微软雅黑" panose="020B0503020204020204" pitchFamily="34" charset="-122"/>
            </a:endParaRPr>
          </a:p>
          <a:p>
            <a:pPr algn="ctr"/>
            <a:r>
              <a:rPr lang="zh-CN" altLang="en-US" sz="2400" b="1" dirty="0" smtClean="0">
                <a:latin typeface="微软雅黑" panose="020B0503020204020204" pitchFamily="34" charset="-122"/>
                <a:ea typeface="微软雅黑" panose="020B0503020204020204" pitchFamily="34" charset="-122"/>
              </a:rPr>
              <a:t>生理基础</a:t>
            </a:r>
            <a:endParaRPr lang="zh-CN" altLang="en-US" sz="2400" b="1" dirty="0">
              <a:latin typeface="微软雅黑" panose="020B0503020204020204" pitchFamily="34" charset="-122"/>
              <a:ea typeface="微软雅黑" panose="020B0503020204020204" pitchFamily="34" charset="-122"/>
            </a:endParaRPr>
          </a:p>
        </p:txBody>
      </p:sp>
      <p:sp>
        <p:nvSpPr>
          <p:cNvPr id="23" name="矩形 22"/>
          <p:cNvSpPr/>
          <p:nvPr/>
        </p:nvSpPr>
        <p:spPr>
          <a:xfrm>
            <a:off x="2123727" y="4350002"/>
            <a:ext cx="6768752"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dirty="0" smtClean="0">
                <a:latin typeface="微软雅黑" panose="020B0503020204020204" pitchFamily="34" charset="-122"/>
                <a:ea typeface="微软雅黑" panose="020B0503020204020204" pitchFamily="34" charset="-122"/>
              </a:rPr>
              <a:t>气质决定于神经过程的基本特性，主要指标为神经过程的强度、神经过程的平衡性、神经过程的灵活性。</a:t>
            </a:r>
            <a:endParaRPr lang="zh-CN" altLang="en-US" dirty="0" smtClean="0">
              <a:latin typeface="微软雅黑" panose="020B0503020204020204" pitchFamily="34" charset="-122"/>
              <a:ea typeface="微软雅黑" panose="020B0503020204020204" pitchFamily="34" charset="-122"/>
            </a:endParaRPr>
          </a:p>
        </p:txBody>
      </p:sp>
      <p:sp>
        <p:nvSpPr>
          <p:cNvPr id="24" name="矩形 23"/>
          <p:cNvSpPr/>
          <p:nvPr/>
        </p:nvSpPr>
        <p:spPr>
          <a:xfrm>
            <a:off x="-101942" y="5262299"/>
            <a:ext cx="2311851" cy="830997"/>
          </a:xfrm>
          <a:prstGeom prst="rect">
            <a:avLst/>
          </a:prstGeom>
        </p:spPr>
        <p:txBody>
          <a:bodyPr wrap="none">
            <a:spAutoFit/>
          </a:bodyPr>
          <a:lstStyle/>
          <a:p>
            <a:pPr algn="ctr"/>
            <a:r>
              <a:rPr lang="zh-CN" altLang="en-US" sz="2400" b="1" dirty="0" smtClean="0">
                <a:latin typeface="微软雅黑" panose="020B0503020204020204" pitchFamily="34" charset="-122"/>
                <a:ea typeface="微软雅黑" panose="020B0503020204020204" pitchFamily="34" charset="-122"/>
              </a:rPr>
              <a:t> </a:t>
            </a:r>
            <a:r>
              <a:rPr lang="en-US" altLang="zh-CN" sz="2400" b="1" dirty="0" smtClean="0">
                <a:latin typeface="微软雅黑" panose="020B0503020204020204" pitchFamily="34" charset="-122"/>
                <a:ea typeface="微软雅黑" panose="020B0503020204020204" pitchFamily="34" charset="-122"/>
              </a:rPr>
              <a:t>4</a:t>
            </a:r>
            <a:r>
              <a:rPr lang="zh-CN" altLang="en-US" sz="2400" b="1" dirty="0" smtClean="0">
                <a:latin typeface="微软雅黑" panose="020B0503020204020204" pitchFamily="34" charset="-122"/>
                <a:ea typeface="微软雅黑" panose="020B0503020204020204" pitchFamily="34" charset="-122"/>
              </a:rPr>
              <a:t>）气质的理论</a:t>
            </a:r>
            <a:endParaRPr lang="en-US" altLang="zh-CN" sz="2400" b="1" dirty="0" smtClean="0">
              <a:latin typeface="微软雅黑" panose="020B0503020204020204" pitchFamily="34" charset="-122"/>
              <a:ea typeface="微软雅黑" panose="020B0503020204020204" pitchFamily="34" charset="-122"/>
            </a:endParaRPr>
          </a:p>
          <a:p>
            <a:pPr algn="ctr"/>
            <a:r>
              <a:rPr lang="en-US" altLang="zh-CN" sz="2400" b="1" dirty="0" smtClean="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体液说</a:t>
            </a:r>
            <a:endParaRPr lang="zh-CN" altLang="en-US" sz="2400" b="1" dirty="0">
              <a:latin typeface="微软雅黑" panose="020B0503020204020204" pitchFamily="34" charset="-122"/>
              <a:ea typeface="微软雅黑" panose="020B0503020204020204" pitchFamily="34" charset="-122"/>
            </a:endParaRPr>
          </a:p>
        </p:txBody>
      </p:sp>
      <p:sp>
        <p:nvSpPr>
          <p:cNvPr id="25" name="矩形 24"/>
          <p:cNvSpPr/>
          <p:nvPr/>
        </p:nvSpPr>
        <p:spPr>
          <a:xfrm>
            <a:off x="2123727" y="5358114"/>
            <a:ext cx="6768752"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dirty="0" smtClean="0">
                <a:latin typeface="微软雅黑" panose="020B0503020204020204" pitchFamily="34" charset="-122"/>
                <a:ea typeface="微软雅黑" panose="020B0503020204020204" pitchFamily="34" charset="-122"/>
              </a:rPr>
              <a:t>气质的体液说源于古希腊。当时的著名医生希波克拉特（</a:t>
            </a:r>
            <a:r>
              <a:rPr lang="en-US" altLang="zh-CN" dirty="0" smtClean="0">
                <a:latin typeface="微软雅黑" panose="020B0503020204020204" pitchFamily="34" charset="-122"/>
                <a:ea typeface="微软雅黑" panose="020B0503020204020204" pitchFamily="34" charset="-122"/>
              </a:rPr>
              <a:t>Hippocrates</a:t>
            </a:r>
            <a:r>
              <a:rPr lang="zh-CN" altLang="en-US" dirty="0" smtClean="0">
                <a:latin typeface="微软雅黑" panose="020B0503020204020204" pitchFamily="34" charset="-122"/>
                <a:ea typeface="微软雅黑" panose="020B0503020204020204" pitchFamily="34" charset="-122"/>
              </a:rPr>
              <a:t>）认为存在着四种不同的体液，从而决定了有四种不同的气质，分别称为多血质、忧郁质、胆汁质、黏液质。这四种气质具有不同的心理与行为特征。</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63245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4.2 </a:t>
            </a:r>
            <a:r>
              <a:rPr lang="zh-CN" altLang="en-US" sz="2800" b="1" dirty="0" smtClean="0">
                <a:solidFill>
                  <a:schemeClr val="bg1"/>
                </a:solidFill>
                <a:latin typeface="微软雅黑" panose="020B0503020204020204" pitchFamily="34" charset="-122"/>
                <a:ea typeface="微软雅黑" panose="020B0503020204020204" pitchFamily="34" charset="-122"/>
              </a:rPr>
              <a:t>个性与管理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5"/>
            <a:ext cx="259228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性格与管理</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4524315"/>
          </a:xfrm>
          <a:prstGeom prst="rect">
            <a:avLst/>
          </a:prstGeom>
        </p:spPr>
        <p:txBody>
          <a:bodyPr wrap="square">
            <a:spAutoFit/>
          </a:bodyPr>
          <a:lstStyle/>
          <a:p>
            <a:pPr indent="457200"/>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）性格的一般概念</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性格是个人对现实的稳定的态度和习惯化了的行为方式。</a:t>
            </a:r>
            <a:endParaRPr lang="en-US" altLang="zh-CN" dirty="0" smtClean="0">
              <a:latin typeface="微软雅黑" panose="020B0503020204020204" pitchFamily="34" charset="-122"/>
              <a:ea typeface="微软雅黑" panose="020B0503020204020204" pitchFamily="34" charset="-122"/>
            </a:endParaRPr>
          </a:p>
          <a:p>
            <a:pPr indent="457200"/>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）性格的特征</a:t>
            </a:r>
            <a:endParaRPr lang="en-US" altLang="zh-CN" dirty="0" smtClean="0">
              <a:latin typeface="微软雅黑" panose="020B0503020204020204" pitchFamily="34" charset="-122"/>
              <a:ea typeface="微软雅黑" panose="020B0503020204020204" pitchFamily="34" charset="-122"/>
            </a:endParaRPr>
          </a:p>
          <a:p>
            <a:pPr indent="457200">
              <a:lnSpc>
                <a:spcPct val="150000"/>
              </a:lnSpc>
              <a:buFont typeface="Wingdings" panose="05000000000000000000" pitchFamily="2" charset="2"/>
              <a:buChar char="Ø"/>
            </a:pPr>
            <a:r>
              <a:rPr lang="zh-CN" altLang="zh-CN" dirty="0" smtClean="0"/>
              <a:t>性格的态度特征</a:t>
            </a:r>
            <a:endParaRPr lang="en-US" altLang="zh-CN" dirty="0" smtClean="0"/>
          </a:p>
          <a:p>
            <a:pPr indent="457200">
              <a:lnSpc>
                <a:spcPct val="150000"/>
              </a:lnSpc>
              <a:buFont typeface="Wingdings" panose="05000000000000000000" pitchFamily="2" charset="2"/>
              <a:buChar char="Ø"/>
            </a:pPr>
            <a:r>
              <a:rPr lang="zh-CN" altLang="en-US" dirty="0" smtClean="0">
                <a:latin typeface="微软雅黑" panose="020B0503020204020204" pitchFamily="34" charset="-122"/>
                <a:ea typeface="微软雅黑" panose="020B0503020204020204" pitchFamily="34" charset="-122"/>
              </a:rPr>
              <a:t>性格的意志特征</a:t>
            </a:r>
            <a:endParaRPr lang="en-US" altLang="zh-CN" dirty="0" smtClean="0">
              <a:latin typeface="微软雅黑" panose="020B0503020204020204" pitchFamily="34" charset="-122"/>
              <a:ea typeface="微软雅黑" panose="020B0503020204020204" pitchFamily="34" charset="-122"/>
            </a:endParaRPr>
          </a:p>
          <a:p>
            <a:pPr indent="457200">
              <a:lnSpc>
                <a:spcPct val="150000"/>
              </a:lnSpc>
              <a:buFont typeface="Wingdings" panose="05000000000000000000" pitchFamily="2" charset="2"/>
              <a:buChar char="Ø"/>
            </a:pPr>
            <a:r>
              <a:rPr lang="zh-CN" altLang="en-US" dirty="0" smtClean="0">
                <a:latin typeface="微软雅黑" panose="020B0503020204020204" pitchFamily="34" charset="-122"/>
                <a:ea typeface="微软雅黑" panose="020B0503020204020204" pitchFamily="34" charset="-122"/>
              </a:rPr>
              <a:t>性格的情绪特征</a:t>
            </a:r>
            <a:endParaRPr lang="en-US" altLang="zh-CN" dirty="0" smtClean="0">
              <a:latin typeface="微软雅黑" panose="020B0503020204020204" pitchFamily="34" charset="-122"/>
              <a:ea typeface="微软雅黑" panose="020B0503020204020204" pitchFamily="34" charset="-122"/>
            </a:endParaRPr>
          </a:p>
          <a:p>
            <a:pPr indent="457200">
              <a:lnSpc>
                <a:spcPct val="150000"/>
              </a:lnSpc>
              <a:buFont typeface="Wingdings" panose="05000000000000000000" pitchFamily="2" charset="2"/>
              <a:buChar char="Ø"/>
            </a:pPr>
            <a:r>
              <a:rPr lang="zh-CN" altLang="en-US" dirty="0" smtClean="0">
                <a:latin typeface="微软雅黑" panose="020B0503020204020204" pitchFamily="34" charset="-122"/>
                <a:ea typeface="微软雅黑" panose="020B0503020204020204" pitchFamily="34" charset="-122"/>
              </a:rPr>
              <a:t>性格的理智特征</a:t>
            </a:r>
            <a:endParaRPr lang="en-US" altLang="zh-CN" dirty="0" smtClean="0">
              <a:latin typeface="微软雅黑" panose="020B0503020204020204" pitchFamily="34" charset="-122"/>
              <a:ea typeface="微软雅黑" panose="020B0503020204020204" pitchFamily="34" charset="-122"/>
            </a:endParaRPr>
          </a:p>
          <a:p>
            <a:pPr indent="457200"/>
            <a:r>
              <a:rPr lang="en-US" altLang="zh-CN" dirty="0" smtClean="0"/>
              <a:t>3</a:t>
            </a:r>
            <a:r>
              <a:rPr lang="zh-CN" altLang="zh-CN" dirty="0" smtClean="0"/>
              <a:t>）性格的形成与发展</a:t>
            </a:r>
            <a:endParaRPr lang="en-US" altLang="zh-CN" dirty="0" smtClean="0"/>
          </a:p>
          <a:p>
            <a:pPr indent="457200"/>
            <a:r>
              <a:rPr lang="zh-CN" altLang="en-US" dirty="0" smtClean="0"/>
              <a:t>性格一经形成，相当稳定。但是也会在环境的影响下发生一定的变化。</a:t>
            </a:r>
            <a:endParaRPr lang="zh-CN" altLang="en-US" dirty="0" smtClean="0"/>
          </a:p>
          <a:p>
            <a:pPr indent="457200"/>
            <a:r>
              <a:rPr lang="zh-CN" altLang="en-US" dirty="0" smtClean="0"/>
              <a:t>遗传因素是性格形成的自然基础和潜在因素，为性格发展提供可能性和潜势。在性格的形成中，遗传与环境交互作用。同卵双生子的相关系数高于异卵双生子，证实了遗传因素的影响。环境因素的影响包括自然环境、地理环境、社会环境。</a:t>
            </a:r>
            <a:endParaRPr lang="zh-CN" altLang="en-US" dirty="0" smtClean="0"/>
          </a:p>
          <a:p>
            <a:pPr indent="457200"/>
            <a:r>
              <a:rPr lang="en-US" altLang="zh-CN" dirty="0" smtClean="0"/>
              <a:t>4</a:t>
            </a:r>
            <a:r>
              <a:rPr lang="zh-CN" altLang="en-US" dirty="0" smtClean="0"/>
              <a:t>）性格的理论</a:t>
            </a:r>
            <a:endParaRPr lang="zh-CN" altLang="en-US" dirty="0" smtClean="0"/>
          </a:p>
          <a:p>
            <a:pPr indent="457200"/>
            <a:r>
              <a:rPr lang="zh-CN" altLang="en-US" dirty="0" smtClean="0"/>
              <a:t>    性格的理论分为性格类型理论与性格特质理论两大类。现分述如下：</a:t>
            </a:r>
            <a:endParaRPr lang="zh-CN" alt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63245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4.2 </a:t>
            </a:r>
            <a:r>
              <a:rPr lang="zh-CN" altLang="en-US" sz="2800" b="1" dirty="0" smtClean="0">
                <a:solidFill>
                  <a:schemeClr val="bg1"/>
                </a:solidFill>
                <a:latin typeface="微软雅黑" panose="020B0503020204020204" pitchFamily="34" charset="-122"/>
                <a:ea typeface="微软雅黑" panose="020B0503020204020204" pitchFamily="34" charset="-122"/>
              </a:rPr>
              <a:t>个性与管理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5"/>
            <a:ext cx="259228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性格与管理</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1631567" y="2132856"/>
            <a:ext cx="2173993" cy="369332"/>
          </a:xfrm>
          <a:prstGeom prst="rect">
            <a:avLst/>
          </a:prstGeom>
        </p:spPr>
        <p:txBody>
          <a:bodyPr wrap="none">
            <a:spAutoFit/>
          </a:bodyPr>
          <a:lstStyle/>
          <a:p>
            <a:r>
              <a:rPr lang="zh-CN" altLang="en-US" b="1" dirty="0" smtClean="0">
                <a:solidFill>
                  <a:schemeClr val="tx2">
                    <a:lumMod val="50000"/>
                  </a:schemeClr>
                </a:solidFill>
                <a:latin typeface="微软雅黑" panose="020B0503020204020204" pitchFamily="34" charset="-122"/>
                <a:ea typeface="微软雅黑" panose="020B0503020204020204" pitchFamily="34" charset="-122"/>
              </a:rPr>
              <a:t>（</a:t>
            </a:r>
            <a:r>
              <a:rPr lang="en-US" altLang="zh-CN" b="1" dirty="0" smtClean="0">
                <a:solidFill>
                  <a:schemeClr val="tx2">
                    <a:lumMod val="50000"/>
                  </a:schemeClr>
                </a:solidFill>
                <a:latin typeface="微软雅黑" panose="020B0503020204020204" pitchFamily="34" charset="-122"/>
                <a:ea typeface="微软雅黑" panose="020B0503020204020204" pitchFamily="34" charset="-122"/>
              </a:rPr>
              <a:t>1</a:t>
            </a:r>
            <a:r>
              <a:rPr lang="zh-CN" altLang="en-US" b="1" dirty="0" smtClean="0">
                <a:solidFill>
                  <a:schemeClr val="tx2">
                    <a:lumMod val="50000"/>
                  </a:schemeClr>
                </a:solidFill>
                <a:latin typeface="微软雅黑" panose="020B0503020204020204" pitchFamily="34" charset="-122"/>
                <a:ea typeface="微软雅黑" panose="020B0503020204020204" pitchFamily="34" charset="-122"/>
              </a:rPr>
              <a:t>）性格类型理论</a:t>
            </a:r>
            <a:endParaRPr lang="zh-CN" altLang="en-US" b="1"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1619672" y="2643877"/>
            <a:ext cx="2376264" cy="2585323"/>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 性格类型理论是根据某种原则把所有的人划分成几大类型以此来解说人的个性或性格的一种性格理论。类型论是一种性格分类的理论，而特质论是一种性格分析的理论。</a:t>
            </a:r>
            <a:endParaRPr lang="zh-CN" altLang="en-US" dirty="0">
              <a:latin typeface="微软雅黑" panose="020B0503020204020204" pitchFamily="34" charset="-122"/>
              <a:ea typeface="微软雅黑" panose="020B0503020204020204" pitchFamily="34" charset="-122"/>
            </a:endParaRPr>
          </a:p>
        </p:txBody>
      </p:sp>
      <p:sp>
        <p:nvSpPr>
          <p:cNvPr id="8" name="矩形 7"/>
          <p:cNvSpPr/>
          <p:nvPr/>
        </p:nvSpPr>
        <p:spPr>
          <a:xfrm>
            <a:off x="4655903" y="2132856"/>
            <a:ext cx="2173993" cy="369332"/>
          </a:xfrm>
          <a:prstGeom prst="rect">
            <a:avLst/>
          </a:prstGeom>
        </p:spPr>
        <p:txBody>
          <a:bodyPr wrap="none">
            <a:spAutoFit/>
          </a:bodyPr>
          <a:lstStyle/>
          <a:p>
            <a:r>
              <a:rPr lang="zh-CN" altLang="en-US" b="1" dirty="0" smtClean="0">
                <a:solidFill>
                  <a:schemeClr val="tx2">
                    <a:lumMod val="50000"/>
                  </a:schemeClr>
                </a:solidFill>
                <a:latin typeface="微软雅黑" panose="020B0503020204020204" pitchFamily="34" charset="-122"/>
                <a:ea typeface="微软雅黑" panose="020B0503020204020204" pitchFamily="34" charset="-122"/>
              </a:rPr>
              <a:t>（</a:t>
            </a:r>
            <a:r>
              <a:rPr lang="en-US" altLang="zh-CN" b="1" dirty="0" smtClean="0">
                <a:solidFill>
                  <a:schemeClr val="tx2">
                    <a:lumMod val="50000"/>
                  </a:schemeClr>
                </a:solidFill>
                <a:latin typeface="微软雅黑" panose="020B0503020204020204" pitchFamily="34" charset="-122"/>
                <a:ea typeface="微软雅黑" panose="020B0503020204020204" pitchFamily="34" charset="-122"/>
              </a:rPr>
              <a:t>2</a:t>
            </a:r>
            <a:r>
              <a:rPr lang="zh-CN" altLang="en-US" b="1" dirty="0" smtClean="0">
                <a:solidFill>
                  <a:schemeClr val="tx2">
                    <a:lumMod val="50000"/>
                  </a:schemeClr>
                </a:solidFill>
                <a:latin typeface="微软雅黑" panose="020B0503020204020204" pitchFamily="34" charset="-122"/>
                <a:ea typeface="微软雅黑" panose="020B0503020204020204" pitchFamily="34" charset="-122"/>
              </a:rPr>
              <a:t>）性格特质理论</a:t>
            </a:r>
            <a:endParaRPr lang="zh-CN" altLang="en-US" b="1"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4644008" y="2643877"/>
            <a:ext cx="2376264" cy="2031325"/>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另一类性格理论称为性格的特质理论。这一理论认为，性格是由个体特质组成，特质是构成性格的基本单位。特质决定人的行为。</a:t>
            </a:r>
            <a:endParaRPr lang="zh-CN" altLang="en-US" dirty="0">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691680" y="2564904"/>
            <a:ext cx="2088232" cy="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788024" y="2564904"/>
            <a:ext cx="2088232" cy="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5.1 </a:t>
            </a:r>
            <a:r>
              <a:rPr lang="zh-CN" altLang="en-US" sz="2800" b="1" dirty="0" smtClean="0">
                <a:solidFill>
                  <a:schemeClr val="bg1"/>
                </a:solidFill>
                <a:latin typeface="微软雅黑" panose="020B0503020204020204" pitchFamily="34" charset="-122"/>
                <a:ea typeface="微软雅黑" panose="020B0503020204020204" pitchFamily="34" charset="-122"/>
              </a:rPr>
              <a:t>激励的一般概念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237626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激励的概念</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1754326"/>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“激励”一词作为心理学术语，指的是持续激发人的动机的心理过程。</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激发人的动机的心理过程的模式可以表示为：需要引起动机，动机引起行为，行为又指向一定的目标。这说明，人的行为都是由动机支配的，而动机则是由需要所引起的，人的行为都是在某种动机的策动下为了达到某个目标有目的地活动。</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需要、动机、行为、目标这四者之间的关系可以用图</a:t>
            </a:r>
            <a:r>
              <a:rPr lang="en-US" altLang="zh-CN" dirty="0" smtClean="0">
                <a:latin typeface="微软雅黑" panose="020B0503020204020204" pitchFamily="34" charset="-122"/>
                <a:ea typeface="微软雅黑" panose="020B0503020204020204" pitchFamily="34" charset="-122"/>
              </a:rPr>
              <a:t>5-1</a:t>
            </a:r>
            <a:r>
              <a:rPr lang="zh-CN" altLang="en-US" dirty="0" smtClean="0">
                <a:latin typeface="微软雅黑" panose="020B0503020204020204" pitchFamily="34" charset="-122"/>
                <a:ea typeface="微软雅黑" panose="020B0503020204020204" pitchFamily="34" charset="-122"/>
              </a:rPr>
              <a:t>来描述。如果将图</a:t>
            </a:r>
            <a:r>
              <a:rPr lang="en-US" altLang="zh-CN" dirty="0" smtClean="0">
                <a:latin typeface="微软雅黑" panose="020B0503020204020204" pitchFamily="34" charset="-122"/>
                <a:ea typeface="微软雅黑" panose="020B0503020204020204" pitchFamily="34" charset="-122"/>
              </a:rPr>
              <a:t>5-1</a:t>
            </a:r>
            <a:r>
              <a:rPr lang="zh-CN" altLang="en-US" dirty="0" smtClean="0">
                <a:latin typeface="微软雅黑" panose="020B0503020204020204" pitchFamily="34" charset="-122"/>
                <a:ea typeface="微软雅黑" panose="020B0503020204020204" pitchFamily="34" charset="-122"/>
              </a:rPr>
              <a:t>改画成为如图</a:t>
            </a:r>
            <a:r>
              <a:rPr lang="en-US" altLang="zh-CN" dirty="0" smtClean="0">
                <a:latin typeface="微软雅黑" panose="020B0503020204020204" pitchFamily="34" charset="-122"/>
                <a:ea typeface="微软雅黑" panose="020B0503020204020204" pitchFamily="34" charset="-122"/>
              </a:rPr>
              <a:t>5-2</a:t>
            </a:r>
            <a:r>
              <a:rPr lang="zh-CN" altLang="en-US" dirty="0" smtClean="0">
                <a:latin typeface="微软雅黑" panose="020B0503020204020204" pitchFamily="34" charset="-122"/>
                <a:ea typeface="微软雅黑" panose="020B0503020204020204" pitchFamily="34" charset="-122"/>
              </a:rPr>
              <a:t>的形式，那么，这就是一张典型的人类行为的模式图。</a:t>
            </a:r>
            <a:endParaRPr lang="zh-CN" altLang="en-US" dirty="0" smtClean="0">
              <a:latin typeface="微软雅黑" panose="020B0503020204020204" pitchFamily="34" charset="-122"/>
              <a:ea typeface="微软雅黑" panose="020B0503020204020204" pitchFamily="34" charset="-122"/>
            </a:endParaRPr>
          </a:p>
        </p:txBody>
      </p:sp>
      <p:grpSp>
        <p:nvGrpSpPr>
          <p:cNvPr id="5" name="Group 2"/>
          <p:cNvGrpSpPr/>
          <p:nvPr/>
        </p:nvGrpSpPr>
        <p:grpSpPr bwMode="auto">
          <a:xfrm>
            <a:off x="2123728" y="3655043"/>
            <a:ext cx="4813647" cy="1048710"/>
            <a:chOff x="3896" y="2576"/>
            <a:chExt cx="3741" cy="939"/>
          </a:xfrm>
        </p:grpSpPr>
        <p:sp>
          <p:nvSpPr>
            <p:cNvPr id="1027" name="Text Box 3"/>
            <p:cNvSpPr txBox="1">
              <a:spLocks noChangeArrowheads="1"/>
            </p:cNvSpPr>
            <p:nvPr/>
          </p:nvSpPr>
          <p:spPr bwMode="auto">
            <a:xfrm>
              <a:off x="3896" y="2576"/>
              <a:ext cx="530" cy="303"/>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需要</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28" name="Text Box 4"/>
            <p:cNvSpPr txBox="1">
              <a:spLocks noChangeArrowheads="1"/>
            </p:cNvSpPr>
            <p:nvPr/>
          </p:nvSpPr>
          <p:spPr bwMode="auto">
            <a:xfrm>
              <a:off x="4964" y="2584"/>
              <a:ext cx="528" cy="303"/>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动机</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29" name="Text Box 5"/>
            <p:cNvSpPr txBox="1">
              <a:spLocks noChangeArrowheads="1"/>
            </p:cNvSpPr>
            <p:nvPr/>
          </p:nvSpPr>
          <p:spPr bwMode="auto">
            <a:xfrm>
              <a:off x="6028" y="2592"/>
              <a:ext cx="543" cy="303"/>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行为</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30" name="Text Box 6"/>
            <p:cNvSpPr txBox="1">
              <a:spLocks noChangeArrowheads="1"/>
            </p:cNvSpPr>
            <p:nvPr/>
          </p:nvSpPr>
          <p:spPr bwMode="auto">
            <a:xfrm>
              <a:off x="7092" y="2600"/>
              <a:ext cx="545" cy="303"/>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目标</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31" name="AutoShape 7"/>
            <p:cNvSpPr>
              <a:spLocks noChangeShapeType="1"/>
            </p:cNvSpPr>
            <p:nvPr/>
          </p:nvSpPr>
          <p:spPr bwMode="auto">
            <a:xfrm>
              <a:off x="4418" y="2760"/>
              <a:ext cx="537"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32" name="AutoShape 8"/>
            <p:cNvSpPr>
              <a:spLocks noChangeShapeType="1"/>
            </p:cNvSpPr>
            <p:nvPr/>
          </p:nvSpPr>
          <p:spPr bwMode="auto">
            <a:xfrm>
              <a:off x="5483" y="2760"/>
              <a:ext cx="537"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33" name="AutoShape 9"/>
            <p:cNvSpPr>
              <a:spLocks noChangeShapeType="1"/>
            </p:cNvSpPr>
            <p:nvPr/>
          </p:nvSpPr>
          <p:spPr bwMode="auto">
            <a:xfrm>
              <a:off x="6563" y="2760"/>
              <a:ext cx="537"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34" name="Text Box 10"/>
            <p:cNvSpPr txBox="1">
              <a:spLocks noChangeArrowheads="1"/>
            </p:cNvSpPr>
            <p:nvPr/>
          </p:nvSpPr>
          <p:spPr bwMode="auto">
            <a:xfrm>
              <a:off x="4300" y="3212"/>
              <a:ext cx="3321" cy="30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图</a:t>
              </a:r>
              <a:r>
                <a:rPr kumimoji="0" lang="en-US" altLang="zh-CN"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5-1  </a:t>
              </a:r>
              <a:r>
                <a:rPr kumimoji="0" lang="zh-CN" altLang="en-US"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动机激发的心理过程模式</a:t>
              </a:r>
              <a:endParaRPr kumimoji="0" 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6" name="Group 11"/>
          <p:cNvGrpSpPr/>
          <p:nvPr/>
        </p:nvGrpSpPr>
        <p:grpSpPr bwMode="auto">
          <a:xfrm>
            <a:off x="1259632" y="5157192"/>
            <a:ext cx="6912768" cy="1008112"/>
            <a:chOff x="2515" y="4157"/>
            <a:chExt cx="7145" cy="1376"/>
          </a:xfrm>
        </p:grpSpPr>
        <p:sp>
          <p:nvSpPr>
            <p:cNvPr id="1036" name="Text Box 12"/>
            <p:cNvSpPr txBox="1">
              <a:spLocks noChangeArrowheads="1"/>
            </p:cNvSpPr>
            <p:nvPr/>
          </p:nvSpPr>
          <p:spPr bwMode="auto">
            <a:xfrm>
              <a:off x="2515" y="4485"/>
              <a:ext cx="1535" cy="72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刺激</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（内外诱因）</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37" name="Text Box 13"/>
            <p:cNvSpPr txBox="1">
              <a:spLocks noChangeArrowheads="1"/>
            </p:cNvSpPr>
            <p:nvPr/>
          </p:nvSpPr>
          <p:spPr bwMode="auto">
            <a:xfrm>
              <a:off x="4840" y="4485"/>
              <a:ext cx="950" cy="72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个体</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需要</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38" name="Text Box 14"/>
            <p:cNvSpPr txBox="1">
              <a:spLocks noChangeArrowheads="1"/>
            </p:cNvSpPr>
            <p:nvPr/>
          </p:nvSpPr>
          <p:spPr bwMode="auto">
            <a:xfrm>
              <a:off x="6580" y="4485"/>
              <a:ext cx="1535" cy="72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动机</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（内驱力）</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39" name="Text Box 15"/>
            <p:cNvSpPr txBox="1">
              <a:spLocks noChangeArrowheads="1"/>
            </p:cNvSpPr>
            <p:nvPr/>
          </p:nvSpPr>
          <p:spPr bwMode="auto">
            <a:xfrm>
              <a:off x="8905" y="4485"/>
              <a:ext cx="755" cy="72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目</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标</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0" name="AutoShape 16"/>
            <p:cNvSpPr>
              <a:spLocks noChangeShapeType="1"/>
            </p:cNvSpPr>
            <p:nvPr/>
          </p:nvSpPr>
          <p:spPr bwMode="auto">
            <a:xfrm>
              <a:off x="4050" y="4833"/>
              <a:ext cx="79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41" name="AutoShape 17"/>
            <p:cNvSpPr>
              <a:spLocks noChangeShapeType="1"/>
            </p:cNvSpPr>
            <p:nvPr/>
          </p:nvSpPr>
          <p:spPr bwMode="auto">
            <a:xfrm>
              <a:off x="5790" y="4833"/>
              <a:ext cx="79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42" name="AutoShape 18"/>
            <p:cNvSpPr>
              <a:spLocks noChangeShapeType="1"/>
            </p:cNvSpPr>
            <p:nvPr/>
          </p:nvSpPr>
          <p:spPr bwMode="auto">
            <a:xfrm>
              <a:off x="8115" y="4833"/>
              <a:ext cx="79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43" name="AutoShape 19"/>
            <p:cNvSpPr>
              <a:spLocks noChangeShapeType="1"/>
            </p:cNvSpPr>
            <p:nvPr/>
          </p:nvSpPr>
          <p:spPr bwMode="auto">
            <a:xfrm flipV="1">
              <a:off x="3218" y="4157"/>
              <a:ext cx="0" cy="328"/>
            </a:xfrm>
            <a:prstGeom prst="straightConnector1">
              <a:avLst/>
            </a:prstGeom>
            <a:noFill/>
            <a:ln w="9525">
              <a:solidFill>
                <a:srgbClr val="000000"/>
              </a:solidFill>
              <a:roun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44" name="AutoShape 20"/>
            <p:cNvSpPr>
              <a:spLocks noChangeShapeType="1"/>
            </p:cNvSpPr>
            <p:nvPr/>
          </p:nvSpPr>
          <p:spPr bwMode="auto">
            <a:xfrm>
              <a:off x="3218" y="4157"/>
              <a:ext cx="6056" cy="0"/>
            </a:xfrm>
            <a:prstGeom prst="straightConnector1">
              <a:avLst/>
            </a:prstGeom>
            <a:noFill/>
            <a:ln w="9525">
              <a:solidFill>
                <a:srgbClr val="000000"/>
              </a:solidFill>
              <a:roun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45" name="AutoShape 21"/>
            <p:cNvSpPr>
              <a:spLocks noChangeShapeType="1"/>
            </p:cNvSpPr>
            <p:nvPr/>
          </p:nvSpPr>
          <p:spPr bwMode="auto">
            <a:xfrm>
              <a:off x="9274" y="4157"/>
              <a:ext cx="0" cy="328"/>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46" name="AutoShape 22"/>
            <p:cNvSpPr>
              <a:spLocks noChangeShapeType="1"/>
            </p:cNvSpPr>
            <p:nvPr/>
          </p:nvSpPr>
          <p:spPr bwMode="auto">
            <a:xfrm flipV="1">
              <a:off x="9274" y="5205"/>
              <a:ext cx="0" cy="328"/>
            </a:xfrm>
            <a:prstGeom prst="straightConnector1">
              <a:avLst/>
            </a:prstGeom>
            <a:noFill/>
            <a:ln w="9525">
              <a:solidFill>
                <a:srgbClr val="000000"/>
              </a:solidFill>
              <a:roun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47" name="AutoShape 23"/>
            <p:cNvSpPr>
              <a:spLocks noChangeShapeType="1"/>
            </p:cNvSpPr>
            <p:nvPr/>
          </p:nvSpPr>
          <p:spPr bwMode="auto">
            <a:xfrm>
              <a:off x="3218" y="5533"/>
              <a:ext cx="6056" cy="0"/>
            </a:xfrm>
            <a:prstGeom prst="straightConnector1">
              <a:avLst/>
            </a:prstGeom>
            <a:noFill/>
            <a:ln w="9525">
              <a:solidFill>
                <a:srgbClr val="000000"/>
              </a:solidFill>
              <a:roun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1048" name="AutoShape 24"/>
            <p:cNvSpPr>
              <a:spLocks noChangeShapeType="1"/>
            </p:cNvSpPr>
            <p:nvPr/>
          </p:nvSpPr>
          <p:spPr bwMode="auto">
            <a:xfrm flipV="1">
              <a:off x="3218" y="5205"/>
              <a:ext cx="0" cy="328"/>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grpSp>
      <p:sp>
        <p:nvSpPr>
          <p:cNvPr id="43" name="Text Box 10"/>
          <p:cNvSpPr txBox="1">
            <a:spLocks noChangeArrowheads="1"/>
          </p:cNvSpPr>
          <p:nvPr/>
        </p:nvSpPr>
        <p:spPr bwMode="auto">
          <a:xfrm>
            <a:off x="2603034" y="6330958"/>
            <a:ext cx="4273222" cy="338402"/>
          </a:xfrm>
          <a:prstGeom prst="rect">
            <a:avLst/>
          </a:prstGeom>
          <a:noFill/>
          <a:ln w="9525">
            <a:noFill/>
            <a:miter lim="800000"/>
          </a:ln>
        </p:spPr>
        <p:txBody>
          <a:bodyPr vert="horz" wrap="square" lIns="91440" tIns="45720" rIns="91440" bIns="45720" numCol="1" anchor="t" anchorCtr="0" compatLnSpc="1">
            <a:spAutoFit/>
          </a:bodyPr>
          <a:lstStyle/>
          <a:p>
            <a:pPr lvl="0" algn="ctr" fontAlgn="base">
              <a:spcBef>
                <a:spcPct val="0"/>
              </a:spcBef>
              <a:spcAft>
                <a:spcPct val="0"/>
              </a:spcAft>
            </a:pPr>
            <a:r>
              <a:rPr lang="zh-CN" altLang="en-US" sz="1600" b="1" dirty="0" smtClean="0">
                <a:latin typeface="微软雅黑" panose="020B0503020204020204" pitchFamily="34" charset="-122"/>
                <a:ea typeface="微软雅黑" panose="020B0503020204020204" pitchFamily="34" charset="-122"/>
                <a:cs typeface="宋体" panose="02010600030101010101" pitchFamily="2" charset="-122"/>
              </a:rPr>
              <a:t>图</a:t>
            </a:r>
            <a:r>
              <a:rPr lang="en-US" altLang="zh-CN" sz="1600" b="1" dirty="0" smtClean="0">
                <a:latin typeface="微软雅黑" panose="020B0503020204020204" pitchFamily="34" charset="-122"/>
                <a:ea typeface="微软雅黑" panose="020B0503020204020204" pitchFamily="34" charset="-122"/>
                <a:cs typeface="宋体" panose="02010600030101010101" pitchFamily="2" charset="-122"/>
              </a:rPr>
              <a:t>5-2  </a:t>
            </a:r>
            <a:r>
              <a:rPr lang="zh-CN" altLang="en-US" sz="1600" b="1" dirty="0" smtClean="0">
                <a:latin typeface="微软雅黑" panose="020B0503020204020204" pitchFamily="34" charset="-122"/>
                <a:ea typeface="微软雅黑" panose="020B0503020204020204" pitchFamily="34" charset="-122"/>
                <a:cs typeface="宋体" panose="02010600030101010101" pitchFamily="2" charset="-122"/>
              </a:rPr>
              <a:t>人类行为的模式</a:t>
            </a:r>
            <a:endParaRPr kumimoji="0" 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5.1 </a:t>
            </a:r>
            <a:r>
              <a:rPr lang="zh-CN" altLang="en-US" sz="2800" b="1" dirty="0" smtClean="0">
                <a:solidFill>
                  <a:schemeClr val="bg1"/>
                </a:solidFill>
                <a:latin typeface="微软雅黑" panose="020B0503020204020204" pitchFamily="34" charset="-122"/>
                <a:ea typeface="微软雅黑" panose="020B0503020204020204" pitchFamily="34" charset="-122"/>
              </a:rPr>
              <a:t>激励的一般概念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597666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心理学路线的激励理论分类</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467544" y="1700808"/>
            <a:ext cx="8208912" cy="2308324"/>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认知派激励论又有以下分类：</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）内容型激励理论，包括：①需要层次论（马斯洛）；②生存（</a:t>
            </a:r>
            <a:r>
              <a:rPr lang="en-US" altLang="zh-CN" dirty="0" smtClean="0">
                <a:latin typeface="微软雅黑" panose="020B0503020204020204" pitchFamily="34" charset="-122"/>
                <a:ea typeface="微软雅黑" panose="020B0503020204020204" pitchFamily="34" charset="-122"/>
              </a:rPr>
              <a:t>Existence</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关系（</a:t>
            </a:r>
            <a:r>
              <a:rPr lang="en-US" altLang="zh-CN" dirty="0" smtClean="0">
                <a:latin typeface="微软雅黑" panose="020B0503020204020204" pitchFamily="34" charset="-122"/>
                <a:ea typeface="微软雅黑" panose="020B0503020204020204" pitchFamily="34" charset="-122"/>
              </a:rPr>
              <a:t>Relatedness</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成长（</a:t>
            </a:r>
            <a:r>
              <a:rPr lang="en-US" altLang="zh-CN" dirty="0" smtClean="0">
                <a:latin typeface="微软雅黑" panose="020B0503020204020204" pitchFamily="34" charset="-122"/>
                <a:ea typeface="微软雅黑" panose="020B0503020204020204" pitchFamily="34" charset="-122"/>
              </a:rPr>
              <a:t>Growth</a:t>
            </a:r>
            <a:r>
              <a:rPr lang="zh-CN" altLang="en-US" dirty="0" smtClean="0">
                <a:latin typeface="微软雅黑" panose="020B0503020204020204" pitchFamily="34" charset="-122"/>
                <a:ea typeface="微软雅黑" panose="020B0503020204020204" pitchFamily="34" charset="-122"/>
              </a:rPr>
              <a:t>）需要理论（阿德弗）；③成就需要（成就动机）论（麦克里兰等）；④双因素（激励保健）理论（赫茨伯格）。</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）过程型激励理论，包括：①期望理论（弗鲁姆）；②公平理论（亚当斯）；③目标理论（德鲁克等）；④归因理论（海特等）。</a:t>
            </a:r>
            <a:endParaRPr lang="en-US" altLang="zh-CN" dirty="0" smtClean="0">
              <a:latin typeface="微软雅黑" panose="020B0503020204020204" pitchFamily="34" charset="-122"/>
              <a:ea typeface="微软雅黑" panose="020B0503020204020204" pitchFamily="34" charset="-122"/>
            </a:endParaRPr>
          </a:p>
          <a:p>
            <a:pPr indent="457200"/>
            <a:endParaRPr lang="zh-CN" altLang="en-US" dirty="0" smtClean="0">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1" cstate="print"/>
          <a:srcRect/>
          <a:stretch>
            <a:fillRect/>
          </a:stretch>
        </p:blipFill>
        <p:spPr bwMode="auto">
          <a:xfrm>
            <a:off x="4211960" y="3933056"/>
            <a:ext cx="4824536" cy="2745059"/>
          </a:xfrm>
          <a:prstGeom prst="rect">
            <a:avLst/>
          </a:prstGeom>
          <a:noFill/>
          <a:ln w="9525">
            <a:noFill/>
            <a:miter lim="800000"/>
            <a:headEnd/>
            <a:tailEnd/>
          </a:ln>
          <a:effectLst/>
        </p:spPr>
      </p:pic>
      <p:sp>
        <p:nvSpPr>
          <p:cNvPr id="8" name="矩形 7"/>
          <p:cNvSpPr/>
          <p:nvPr/>
        </p:nvSpPr>
        <p:spPr>
          <a:xfrm>
            <a:off x="539552" y="3933056"/>
            <a:ext cx="3600400" cy="2031325"/>
          </a:xfrm>
          <a:prstGeom prst="rect">
            <a:avLst/>
          </a:prstGeom>
        </p:spPr>
        <p:txBody>
          <a:bodyPr wrap="square">
            <a:spAutoFit/>
          </a:bodyPr>
          <a:lstStyle/>
          <a:p>
            <a:pPr indent="457200"/>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现代激励理论的分类如右图所示。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近年来激励理论的结构体系并未有多大变化，一些新发展的激励理论与内容都将在下一章中补充阐述。</a:t>
            </a:r>
            <a:endParaRPr lang="zh-CN" alt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2</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）需要各层次间的相互关系</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25305"/>
            <a:ext cx="8208912" cy="1754326"/>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以马斯洛看来，人类价值体系中存在两种不同的需要，一类是沿生物谱系上升方向逐渐变弱的本能或冲动，称为低级需要和生理需要；一类是随生物进化而逐渐显现的潜能或需要，称为高级需要。</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这两类需要的关系表现为：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）这五种需要像阶梯一样从低到高，但这种次序不是完全固定的，可以变化，也有种种例外情况（如图</a:t>
            </a:r>
            <a:r>
              <a:rPr lang="en-US" altLang="zh-CN" dirty="0" smtClean="0">
                <a:latin typeface="微软雅黑" panose="020B0503020204020204" pitchFamily="34" charset="-122"/>
                <a:ea typeface="微软雅黑" panose="020B0503020204020204" pitchFamily="34" charset="-122"/>
              </a:rPr>
              <a:t>5-7</a:t>
            </a:r>
            <a:r>
              <a:rPr lang="zh-CN" altLang="en-US" dirty="0" smtClean="0">
                <a:latin typeface="微软雅黑" panose="020B0503020204020204" pitchFamily="34" charset="-122"/>
                <a:ea typeface="微软雅黑" panose="020B0503020204020204" pitchFamily="34" charset="-122"/>
              </a:rPr>
              <a:t>所示）。</a:t>
            </a:r>
            <a:endParaRPr lang="zh-CN" altLang="en-US" dirty="0" smtClean="0">
              <a:latin typeface="微软雅黑" panose="020B0503020204020204" pitchFamily="34" charset="-122"/>
              <a:ea typeface="微软雅黑" panose="020B0503020204020204" pitchFamily="34" charset="-122"/>
            </a:endParaRPr>
          </a:p>
        </p:txBody>
      </p:sp>
      <p:grpSp>
        <p:nvGrpSpPr>
          <p:cNvPr id="7170" name="Group 2"/>
          <p:cNvGrpSpPr/>
          <p:nvPr/>
        </p:nvGrpSpPr>
        <p:grpSpPr bwMode="auto">
          <a:xfrm>
            <a:off x="1043608" y="4005064"/>
            <a:ext cx="7200800" cy="2592288"/>
            <a:chOff x="3690" y="11395"/>
            <a:chExt cx="4387" cy="2234"/>
          </a:xfrm>
        </p:grpSpPr>
        <p:sp>
          <p:nvSpPr>
            <p:cNvPr id="7171" name="AutoShape 3"/>
            <p:cNvSpPr>
              <a:spLocks noChangeShapeType="1"/>
            </p:cNvSpPr>
            <p:nvPr/>
          </p:nvSpPr>
          <p:spPr bwMode="auto">
            <a:xfrm>
              <a:off x="3690" y="13140"/>
              <a:ext cx="4313"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72" name="AutoShape 4"/>
            <p:cNvSpPr>
              <a:spLocks noChangeShapeType="1"/>
            </p:cNvSpPr>
            <p:nvPr/>
          </p:nvSpPr>
          <p:spPr bwMode="auto">
            <a:xfrm flipV="1">
              <a:off x="8002" y="11395"/>
              <a:ext cx="1" cy="1745"/>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73" name="AutoShape 5"/>
            <p:cNvSpPr>
              <a:spLocks noChangeShapeType="1"/>
            </p:cNvSpPr>
            <p:nvPr/>
          </p:nvSpPr>
          <p:spPr bwMode="auto">
            <a:xfrm flipH="1">
              <a:off x="6892" y="11395"/>
              <a:ext cx="1110"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74" name="AutoShape 6"/>
            <p:cNvSpPr>
              <a:spLocks noChangeShapeType="1"/>
            </p:cNvSpPr>
            <p:nvPr/>
          </p:nvSpPr>
          <p:spPr bwMode="auto">
            <a:xfrm>
              <a:off x="6893" y="11395"/>
              <a:ext cx="0" cy="338"/>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75" name="AutoShape 7"/>
            <p:cNvSpPr>
              <a:spLocks noChangeShapeType="1"/>
            </p:cNvSpPr>
            <p:nvPr/>
          </p:nvSpPr>
          <p:spPr bwMode="auto">
            <a:xfrm flipH="1">
              <a:off x="5323" y="12034"/>
              <a:ext cx="751" cy="1"/>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76" name="AutoShape 8"/>
            <p:cNvSpPr>
              <a:spLocks noChangeShapeType="1"/>
            </p:cNvSpPr>
            <p:nvPr/>
          </p:nvSpPr>
          <p:spPr bwMode="auto">
            <a:xfrm>
              <a:off x="5322" y="12034"/>
              <a:ext cx="1" cy="301"/>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77" name="AutoShape 9"/>
            <p:cNvSpPr>
              <a:spLocks noChangeShapeType="1"/>
            </p:cNvSpPr>
            <p:nvPr/>
          </p:nvSpPr>
          <p:spPr bwMode="auto">
            <a:xfrm>
              <a:off x="3690" y="12686"/>
              <a:ext cx="0" cy="455"/>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78" name="AutoShape 10"/>
            <p:cNvSpPr>
              <a:spLocks noChangeShapeType="1"/>
            </p:cNvSpPr>
            <p:nvPr/>
          </p:nvSpPr>
          <p:spPr bwMode="auto">
            <a:xfrm flipH="1">
              <a:off x="3702" y="12681"/>
              <a:ext cx="830" cy="1"/>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79" name="AutoShape 11"/>
            <p:cNvSpPr>
              <a:spLocks noChangeShapeType="1"/>
            </p:cNvSpPr>
            <p:nvPr/>
          </p:nvSpPr>
          <p:spPr bwMode="auto">
            <a:xfrm>
              <a:off x="4520" y="12335"/>
              <a:ext cx="1" cy="351"/>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80" name="AutoShape 12"/>
            <p:cNvSpPr>
              <a:spLocks noChangeShapeType="1"/>
            </p:cNvSpPr>
            <p:nvPr/>
          </p:nvSpPr>
          <p:spPr bwMode="auto">
            <a:xfrm flipH="1">
              <a:off x="4516" y="12334"/>
              <a:ext cx="818" cy="1"/>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81" name="AutoShape 13"/>
            <p:cNvSpPr>
              <a:spLocks noChangeShapeType="1"/>
            </p:cNvSpPr>
            <p:nvPr/>
          </p:nvSpPr>
          <p:spPr bwMode="auto">
            <a:xfrm>
              <a:off x="6072" y="11733"/>
              <a:ext cx="1" cy="301"/>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82" name="AutoShape 14"/>
            <p:cNvSpPr>
              <a:spLocks noChangeShapeType="1"/>
            </p:cNvSpPr>
            <p:nvPr/>
          </p:nvSpPr>
          <p:spPr bwMode="auto">
            <a:xfrm flipH="1">
              <a:off x="6074" y="11733"/>
              <a:ext cx="818" cy="1"/>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183" name="Text Box 15"/>
            <p:cNvSpPr txBox="1">
              <a:spLocks noChangeArrowheads="1"/>
            </p:cNvSpPr>
            <p:nvPr/>
          </p:nvSpPr>
          <p:spPr bwMode="auto">
            <a:xfrm>
              <a:off x="3690" y="12683"/>
              <a:ext cx="878" cy="457"/>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生理</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184" name="Text Box 16"/>
            <p:cNvSpPr txBox="1">
              <a:spLocks noChangeArrowheads="1"/>
            </p:cNvSpPr>
            <p:nvPr/>
          </p:nvSpPr>
          <p:spPr bwMode="auto">
            <a:xfrm>
              <a:off x="4521" y="12335"/>
              <a:ext cx="878" cy="457"/>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安全</a:t>
              </a:r>
              <a:endPar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185" name="Text Box 17"/>
            <p:cNvSpPr txBox="1">
              <a:spLocks noChangeArrowheads="1"/>
            </p:cNvSpPr>
            <p:nvPr/>
          </p:nvSpPr>
          <p:spPr bwMode="auto">
            <a:xfrm>
              <a:off x="5322" y="11969"/>
              <a:ext cx="878" cy="457"/>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社交</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186" name="Text Box 18"/>
            <p:cNvSpPr txBox="1">
              <a:spLocks noChangeArrowheads="1"/>
            </p:cNvSpPr>
            <p:nvPr/>
          </p:nvSpPr>
          <p:spPr bwMode="auto">
            <a:xfrm>
              <a:off x="6074" y="11670"/>
              <a:ext cx="878" cy="457"/>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尊重</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187" name="Text Box 19"/>
            <p:cNvSpPr txBox="1">
              <a:spLocks noChangeArrowheads="1"/>
            </p:cNvSpPr>
            <p:nvPr/>
          </p:nvSpPr>
          <p:spPr bwMode="auto">
            <a:xfrm>
              <a:off x="6892" y="11395"/>
              <a:ext cx="1185" cy="545"/>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自我实现</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188" name="Text Box 20"/>
            <p:cNvSpPr txBox="1">
              <a:spLocks noChangeArrowheads="1"/>
            </p:cNvSpPr>
            <p:nvPr/>
          </p:nvSpPr>
          <p:spPr bwMode="auto">
            <a:xfrm>
              <a:off x="4568" y="13140"/>
              <a:ext cx="2646" cy="489"/>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图</a:t>
              </a:r>
              <a:r>
                <a:rPr kumimoji="0" lang="en-US" altLang="zh-CN"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5-7   </a:t>
              </a:r>
              <a:r>
                <a:rPr kumimoji="0" lang="zh-CN" altLang="en-US"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人的基本需要</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2</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）需要各层次间的相互关系</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25305"/>
            <a:ext cx="3816424" cy="4524315"/>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）一个层次的需要相对地满足了，就会向高一层次发展。这五种需要不可能完全满足，愈到上层，满足的百分比愈低。</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）同一时期内，可以同时存在几种需要，因为人的行为是受多种需要支配的。但是，每一时期内总有一种需要是占支配地位的。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图</a:t>
            </a:r>
            <a:r>
              <a:rPr lang="en-US" altLang="zh-CN" dirty="0" smtClean="0">
                <a:latin typeface="微软雅黑" panose="020B0503020204020204" pitchFamily="34" charset="-122"/>
                <a:ea typeface="微软雅黑" panose="020B0503020204020204" pitchFamily="34" charset="-122"/>
              </a:rPr>
              <a:t>5-8</a:t>
            </a:r>
            <a:r>
              <a:rPr lang="zh-CN" altLang="en-US" dirty="0" smtClean="0">
                <a:latin typeface="微软雅黑" panose="020B0503020204020204" pitchFamily="34" charset="-122"/>
                <a:ea typeface="微软雅黑" panose="020B0503020204020204" pitchFamily="34" charset="-122"/>
              </a:rPr>
              <a:t>表明，任何一种需要并不会因为下一个高层次需要的发展而告消失，各层次的需要相互依赖与重叠，高层次的需要发展后，低层次需要仍然存在，只是对行为影响的程度减轻了而已。</a:t>
            </a:r>
            <a:endParaRPr lang="en-US" altLang="zh-CN" dirty="0" smtClean="0">
              <a:latin typeface="微软雅黑" panose="020B0503020204020204" pitchFamily="34" charset="-122"/>
              <a:ea typeface="微软雅黑" panose="020B0503020204020204" pitchFamily="34" charset="-122"/>
            </a:endParaRPr>
          </a:p>
          <a:p>
            <a:pPr indent="457200"/>
            <a:r>
              <a:rPr lang="zh-CN" altLang="zh-CN" dirty="0" smtClean="0"/>
              <a:t>（</a:t>
            </a:r>
            <a:r>
              <a:rPr lang="en-US" altLang="zh-CN" dirty="0" smtClean="0"/>
              <a:t>4</a:t>
            </a:r>
            <a:r>
              <a:rPr lang="zh-CN" altLang="zh-CN" dirty="0" smtClean="0"/>
              <a:t>）需要满足了就不再是一股激励力量。</a:t>
            </a:r>
            <a:endParaRPr lang="zh-CN" altLang="zh-CN" dirty="0" smtClean="0"/>
          </a:p>
        </p:txBody>
      </p:sp>
      <p:pic>
        <p:nvPicPr>
          <p:cNvPr id="8194" name="图片 2" descr="C:\Users\NS-2011005\Desktop\33"/>
          <p:cNvPicPr>
            <a:picLocks noChangeAspect="1" noChangeArrowheads="1"/>
          </p:cNvPicPr>
          <p:nvPr/>
        </p:nvPicPr>
        <p:blipFill>
          <a:blip r:embed="rId1" cstate="print"/>
          <a:srcRect/>
          <a:stretch>
            <a:fillRect/>
          </a:stretch>
        </p:blipFill>
        <p:spPr bwMode="auto">
          <a:xfrm>
            <a:off x="4469457" y="2439144"/>
            <a:ext cx="3990975" cy="3294112"/>
          </a:xfrm>
          <a:prstGeom prst="rect">
            <a:avLst/>
          </a:prstGeom>
          <a:noFill/>
          <a:ln w="9525">
            <a:noFill/>
            <a:miter lim="800000"/>
            <a:headEnd/>
            <a:tailEnd/>
          </a:ln>
        </p:spPr>
      </p:pic>
      <p:sp>
        <p:nvSpPr>
          <p:cNvPr id="26" name="矩形 25"/>
          <p:cNvSpPr/>
          <p:nvPr/>
        </p:nvSpPr>
        <p:spPr>
          <a:xfrm>
            <a:off x="5060651" y="5723964"/>
            <a:ext cx="3111749"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5-8  </a:t>
            </a:r>
            <a:r>
              <a:rPr lang="zh-CN" altLang="en-US" sz="1600" b="1" dirty="0" smtClean="0">
                <a:latin typeface="微软雅黑" panose="020B0503020204020204" pitchFamily="34" charset="-122"/>
                <a:ea typeface="微软雅黑" panose="020B0503020204020204" pitchFamily="34" charset="-122"/>
              </a:rPr>
              <a:t>需要各层次间的相互关系</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965919"/>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44434" y="1427584"/>
            <a:ext cx="8208912" cy="369332"/>
          </a:xfrm>
          <a:prstGeom prst="rect">
            <a:avLst/>
          </a:prstGeom>
        </p:spPr>
        <p:txBody>
          <a:bodyPr wrap="square">
            <a:spAutoFit/>
          </a:bodyPr>
          <a:lstStyle/>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3</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）需要层次论在企业管理中的作用</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1793839"/>
            <a:ext cx="8208912" cy="923330"/>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一些西方管理心理学家宣称，马斯洛的需要层次论能够帮助企业家管理好他们的企业。表</a:t>
            </a:r>
            <a:r>
              <a:rPr lang="en-US" altLang="zh-CN" dirty="0" smtClean="0">
                <a:latin typeface="微软雅黑" panose="020B0503020204020204" pitchFamily="34" charset="-122"/>
                <a:ea typeface="微软雅黑" panose="020B0503020204020204" pitchFamily="34" charset="-122"/>
              </a:rPr>
              <a:t>5-1</a:t>
            </a:r>
            <a:r>
              <a:rPr lang="zh-CN" altLang="en-US" dirty="0" smtClean="0">
                <a:latin typeface="微软雅黑" panose="020B0503020204020204" pitchFamily="34" charset="-122"/>
                <a:ea typeface="微软雅黑" panose="020B0503020204020204" pitchFamily="34" charset="-122"/>
              </a:rPr>
              <a:t>就是一张需要层次论同管理措施密切结合的参考表。</a:t>
            </a:r>
            <a:endParaRPr lang="en-US" altLang="zh-CN" dirty="0" smtClean="0">
              <a:latin typeface="微软雅黑" panose="020B0503020204020204" pitchFamily="34" charset="-122"/>
              <a:ea typeface="微软雅黑" panose="020B0503020204020204" pitchFamily="34" charset="-122"/>
            </a:endParaRPr>
          </a:p>
          <a:p>
            <a:pPr indent="457200" algn="ctr"/>
            <a:r>
              <a:rPr lang="zh-CN" altLang="en-US" sz="1600" b="1" dirty="0" smtClean="0">
                <a:latin typeface="微软雅黑" panose="020B0503020204020204" pitchFamily="34" charset="-122"/>
                <a:ea typeface="微软雅黑" panose="020B0503020204020204" pitchFamily="34" charset="-122"/>
              </a:rPr>
              <a:t>表</a:t>
            </a:r>
            <a:r>
              <a:rPr lang="en-US" altLang="zh-CN" sz="1600" b="1" dirty="0" smtClean="0">
                <a:latin typeface="微软雅黑" panose="020B0503020204020204" pitchFamily="34" charset="-122"/>
                <a:ea typeface="微软雅黑" panose="020B0503020204020204" pitchFamily="34" charset="-122"/>
              </a:rPr>
              <a:t>5-1               </a:t>
            </a:r>
            <a:r>
              <a:rPr lang="zh-CN" altLang="en-US" sz="1600" b="1" dirty="0" smtClean="0">
                <a:latin typeface="微软雅黑" panose="020B0503020204020204" pitchFamily="34" charset="-122"/>
                <a:ea typeface="微软雅黑" panose="020B0503020204020204" pitchFamily="34" charset="-122"/>
              </a:rPr>
              <a:t>需要层次论与管理措施相关表</a:t>
            </a:r>
            <a:endParaRPr lang="zh-CN" altLang="en-US" b="1" dirty="0" smtClean="0">
              <a:latin typeface="微软雅黑" panose="020B0503020204020204" pitchFamily="34" charset="-122"/>
              <a:ea typeface="微软雅黑" panose="020B0503020204020204" pitchFamily="34" charset="-122"/>
            </a:endParaRPr>
          </a:p>
        </p:txBody>
      </p:sp>
      <p:graphicFrame>
        <p:nvGraphicFramePr>
          <p:cNvPr id="27" name="表格 26"/>
          <p:cNvGraphicFramePr>
            <a:graphicFrameLocks noGrp="1"/>
          </p:cNvGraphicFramePr>
          <p:nvPr/>
        </p:nvGraphicFramePr>
        <p:xfrm>
          <a:off x="583015" y="2717169"/>
          <a:ext cx="7931750" cy="3815088"/>
        </p:xfrm>
        <a:graphic>
          <a:graphicData uri="http://schemas.openxmlformats.org/drawingml/2006/table">
            <a:tbl>
              <a:tblPr/>
              <a:tblGrid>
                <a:gridCol w="2643296"/>
                <a:gridCol w="2644227"/>
                <a:gridCol w="2644227"/>
              </a:tblGrid>
              <a:tr h="433612">
                <a:tc>
                  <a:txBody>
                    <a:bodyPr/>
                    <a:lstStyle/>
                    <a:p>
                      <a:pPr algn="ctr">
                        <a:lnSpc>
                          <a:spcPct val="150000"/>
                        </a:lnSpc>
                        <a:spcAft>
                          <a:spcPts val="0"/>
                        </a:spcAft>
                      </a:pPr>
                      <a:r>
                        <a:rPr lang="zh-CN" sz="1200" kern="100" dirty="0">
                          <a:latin typeface="微软雅黑" panose="020B0503020204020204" pitchFamily="34" charset="-122"/>
                          <a:ea typeface="微软雅黑" panose="020B0503020204020204" pitchFamily="34" charset="-122"/>
                          <a:cs typeface="Times New Roman" panose="02020603050405020304"/>
                        </a:rPr>
                        <a:t>需要的层次</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诱因（追求的目标）</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100" dirty="0">
                          <a:latin typeface="微软雅黑" panose="020B0503020204020204" pitchFamily="34" charset="-122"/>
                          <a:ea typeface="微软雅黑" panose="020B0503020204020204" pitchFamily="34" charset="-122"/>
                          <a:cs typeface="Times New Roman" panose="02020603050405020304"/>
                        </a:rPr>
                        <a:t>管理制度与措施</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500">
                <a:tc>
                  <a:txBody>
                    <a:bodyPr/>
                    <a:lstStyle/>
                    <a:p>
                      <a:pPr algn="just">
                        <a:lnSpc>
                          <a:spcPct val="150000"/>
                        </a:lnSpc>
                        <a:spcAft>
                          <a:spcPts val="0"/>
                        </a:spcAft>
                      </a:pPr>
                      <a:r>
                        <a:rPr lang="en-US" sz="1200" kern="100" dirty="0">
                          <a:latin typeface="微软雅黑" panose="020B0503020204020204" pitchFamily="34" charset="-122"/>
                          <a:ea typeface="微软雅黑" panose="020B0503020204020204" pitchFamily="34" charset="-122"/>
                          <a:cs typeface="Times New Roman" panose="02020603050405020304"/>
                        </a:rPr>
                        <a:t>1.</a:t>
                      </a:r>
                      <a:r>
                        <a:rPr lang="zh-CN" sz="1200" kern="100" dirty="0">
                          <a:latin typeface="微软雅黑" panose="020B0503020204020204" pitchFamily="34" charset="-122"/>
                          <a:ea typeface="微软雅黑" panose="020B0503020204020204" pitchFamily="34" charset="-122"/>
                          <a:cs typeface="Times New Roman" panose="02020603050405020304"/>
                        </a:rPr>
                        <a:t>生理需要</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薪水，健康的工作环境，各种福利</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身体保健（医疗设备）、工作时间（休息）、住宅设施、福利设备</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616">
                <a:tc>
                  <a:txBody>
                    <a:bodyPr/>
                    <a:lstStyle/>
                    <a:p>
                      <a:pPr algn="just">
                        <a:lnSpc>
                          <a:spcPct val="150000"/>
                        </a:lnSpc>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2.</a:t>
                      </a:r>
                      <a:r>
                        <a:rPr lang="zh-CN" sz="1200" kern="100">
                          <a:latin typeface="微软雅黑" panose="020B0503020204020204" pitchFamily="34" charset="-122"/>
                          <a:ea typeface="微软雅黑" panose="020B0503020204020204" pitchFamily="34" charset="-122"/>
                          <a:cs typeface="Times New Roman" panose="02020603050405020304"/>
                        </a:rPr>
                        <a:t>安全需要</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职位的保障，意外的防止</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雇用保证、退休金制度、健康保险制度、意外保险制度</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3790">
                <a:tc>
                  <a:txBody>
                    <a:bodyPr/>
                    <a:lstStyle/>
                    <a:p>
                      <a:pPr algn="just">
                        <a:lnSpc>
                          <a:spcPct val="150000"/>
                        </a:lnSpc>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3.</a:t>
                      </a:r>
                      <a:r>
                        <a:rPr lang="zh-CN" sz="1200" kern="100">
                          <a:latin typeface="微软雅黑" panose="020B0503020204020204" pitchFamily="34" charset="-122"/>
                          <a:ea typeface="微软雅黑" panose="020B0503020204020204" pitchFamily="34" charset="-122"/>
                          <a:cs typeface="Times New Roman" panose="02020603050405020304"/>
                        </a:rPr>
                        <a:t>归属与爱的需要</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友谊（良好的人际关系）、团体的接纳与组织的一致</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协谈制度、利润分配制度、团体活动制度、互助金制度、娱乐制度、教育训练制度</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031">
                <a:tc>
                  <a:txBody>
                    <a:bodyPr/>
                    <a:lstStyle/>
                    <a:p>
                      <a:pPr algn="just">
                        <a:lnSpc>
                          <a:spcPct val="150000"/>
                        </a:lnSpc>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4.</a:t>
                      </a:r>
                      <a:r>
                        <a:rPr lang="zh-CN" sz="1200" kern="100">
                          <a:latin typeface="微软雅黑" panose="020B0503020204020204" pitchFamily="34" charset="-122"/>
                          <a:ea typeface="微软雅黑" panose="020B0503020204020204" pitchFamily="34" charset="-122"/>
                          <a:cs typeface="Times New Roman" panose="02020603050405020304"/>
                        </a:rPr>
                        <a:t>尊重需要</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地位、名分、权力、责任，与他人薪水之相对高低</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人事考核制度、晋升制度、表彰制度、奖金制度、选拔进修制度、委员会参与制度</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10">
                <a:tc>
                  <a:txBody>
                    <a:bodyPr/>
                    <a:lstStyle/>
                    <a:p>
                      <a:pPr algn="just">
                        <a:lnSpc>
                          <a:spcPct val="150000"/>
                        </a:lnSpc>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5.</a:t>
                      </a:r>
                      <a:r>
                        <a:rPr lang="zh-CN" sz="1200" kern="100">
                          <a:latin typeface="微软雅黑" panose="020B0503020204020204" pitchFamily="34" charset="-122"/>
                          <a:ea typeface="微软雅黑" panose="020B0503020204020204" pitchFamily="34" charset="-122"/>
                          <a:cs typeface="Times New Roman" panose="02020603050405020304"/>
                        </a:rPr>
                        <a:t>自我实现需要</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能发展个人特长的组织环境，具有挑战性的工作</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200" kern="100" dirty="0">
                          <a:latin typeface="微软雅黑" panose="020B0503020204020204" pitchFamily="34" charset="-122"/>
                          <a:ea typeface="微软雅黑" panose="020B0503020204020204" pitchFamily="34" charset="-122"/>
                          <a:cs typeface="Times New Roman" panose="02020603050405020304"/>
                        </a:rPr>
                        <a:t>决策参与制度、提案制度、研究发展计划、劳资会议</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4</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）生存</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关系</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成长（成就）需要理论</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25305"/>
            <a:ext cx="8208912" cy="4247317"/>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阿德弗（</a:t>
            </a:r>
            <a:r>
              <a:rPr lang="en-US" altLang="zh-CN" dirty="0" smtClean="0">
                <a:latin typeface="微软雅黑" panose="020B0503020204020204" pitchFamily="34" charset="-122"/>
                <a:ea typeface="微软雅黑" panose="020B0503020204020204" pitchFamily="34" charset="-122"/>
              </a:rPr>
              <a:t>C. </a:t>
            </a:r>
            <a:r>
              <a:rPr lang="en-US" altLang="zh-CN" dirty="0" err="1" smtClean="0">
                <a:latin typeface="微软雅黑" panose="020B0503020204020204" pitchFamily="34" charset="-122"/>
                <a:ea typeface="微软雅黑" panose="020B0503020204020204" pitchFamily="34" charset="-122"/>
              </a:rPr>
              <a:t>Alderfer</a:t>
            </a:r>
            <a:r>
              <a:rPr lang="zh-CN" altLang="en-US" dirty="0" smtClean="0">
                <a:latin typeface="微软雅黑" panose="020B0503020204020204" pitchFamily="34" charset="-122"/>
                <a:ea typeface="微软雅黑" panose="020B0503020204020204" pitchFamily="34" charset="-122"/>
              </a:rPr>
              <a:t>）根据对人员进行的大量调查研究的结果得出结论，认为一个人的需要不是分为五种，而是三种，即生存需要（</a:t>
            </a:r>
            <a:r>
              <a:rPr lang="en-US" altLang="zh-CN" dirty="0" smtClean="0">
                <a:latin typeface="微软雅黑" panose="020B0503020204020204" pitchFamily="34" charset="-122"/>
                <a:ea typeface="微软雅黑" panose="020B0503020204020204" pitchFamily="34" charset="-122"/>
              </a:rPr>
              <a:t>Existence Needs</a:t>
            </a:r>
            <a:r>
              <a:rPr lang="zh-CN" altLang="en-US" dirty="0" smtClean="0">
                <a:latin typeface="微软雅黑" panose="020B0503020204020204" pitchFamily="34" charset="-122"/>
                <a:ea typeface="微软雅黑" panose="020B0503020204020204" pitchFamily="34" charset="-122"/>
              </a:rPr>
              <a:t>）、关系需要（</a:t>
            </a:r>
            <a:r>
              <a:rPr lang="en-US" altLang="zh-CN" dirty="0" smtClean="0">
                <a:latin typeface="微软雅黑" panose="020B0503020204020204" pitchFamily="34" charset="-122"/>
                <a:ea typeface="微软雅黑" panose="020B0503020204020204" pitchFamily="34" charset="-122"/>
              </a:rPr>
              <a:t>Relatedness Needs</a:t>
            </a:r>
            <a:r>
              <a:rPr lang="zh-CN" altLang="en-US" dirty="0" smtClean="0">
                <a:latin typeface="微软雅黑" panose="020B0503020204020204" pitchFamily="34" charset="-122"/>
                <a:ea typeface="微软雅黑" panose="020B0503020204020204" pitchFamily="34" charset="-122"/>
              </a:rPr>
              <a:t>）、成长需要（</a:t>
            </a:r>
            <a:r>
              <a:rPr lang="en-US" altLang="zh-CN" dirty="0" smtClean="0">
                <a:latin typeface="微软雅黑" panose="020B0503020204020204" pitchFamily="34" charset="-122"/>
                <a:ea typeface="微软雅黑" panose="020B0503020204020204" pitchFamily="34" charset="-122"/>
              </a:rPr>
              <a:t>Growth Needs</a:t>
            </a:r>
            <a:r>
              <a:rPr lang="zh-CN" altLang="en-US" dirty="0" smtClean="0">
                <a:latin typeface="微软雅黑" panose="020B0503020204020204" pitchFamily="34" charset="-122"/>
                <a:ea typeface="微软雅黑" panose="020B0503020204020204" pitchFamily="34" charset="-122"/>
              </a:rPr>
              <a:t>），因此，他的三种基础需要理论也被简称为</a:t>
            </a:r>
            <a:r>
              <a:rPr lang="en-US" altLang="zh-CN" dirty="0" smtClean="0">
                <a:latin typeface="微软雅黑" panose="020B0503020204020204" pitchFamily="34" charset="-122"/>
                <a:ea typeface="微软雅黑" panose="020B0503020204020204" pitchFamily="34" charset="-122"/>
              </a:rPr>
              <a:t>ERG</a:t>
            </a:r>
            <a:r>
              <a:rPr lang="zh-CN" altLang="en-US" dirty="0" smtClean="0">
                <a:latin typeface="微软雅黑" panose="020B0503020204020204" pitchFamily="34" charset="-122"/>
                <a:ea typeface="微软雅黑" panose="020B0503020204020204" pitchFamily="34" charset="-122"/>
              </a:rPr>
              <a:t>理论。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阿德弗认为：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）生存的需要是最基本的。生存的需要是指人在衣、食、住、行等方面的物质需要。这种需要只有通过钱才能满足。</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相互关系和谐的需要。这种需要相当于马斯洛理论中所说的友谊、爱和归属的需要。当一个人的工资已经满足他的基本生存需要之后，他就希望在与上级和同级的相互关系上处理得更好。当一个人对他的工资不满意时，对归属方面的需求就小些。</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）成长的需要。当相互关系的需要满足后，就会产生成长的需要。这种需要是指个人在事业上、前途方面发展的需要。</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阿德弗还认为，作为一个企业管理人员，应该了解职工的真实需要。这种情况可由图</a:t>
            </a:r>
            <a:r>
              <a:rPr lang="en-US" altLang="zh-CN" dirty="0" smtClean="0">
                <a:latin typeface="微软雅黑" panose="020B0503020204020204" pitchFamily="34" charset="-122"/>
                <a:ea typeface="微软雅黑" panose="020B0503020204020204" pitchFamily="34" charset="-122"/>
              </a:rPr>
              <a:t>5-9</a:t>
            </a:r>
            <a:r>
              <a:rPr lang="zh-CN" altLang="en-US" dirty="0" smtClean="0">
                <a:latin typeface="微软雅黑" panose="020B0503020204020204" pitchFamily="34" charset="-122"/>
                <a:ea typeface="微软雅黑" panose="020B0503020204020204" pitchFamily="34" charset="-122"/>
              </a:rPr>
              <a:t>来说明。</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442781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1.4 </a:t>
            </a:r>
            <a:r>
              <a:rPr lang="zh-CN" altLang="en-US" sz="2800" b="1" dirty="0" smtClean="0">
                <a:solidFill>
                  <a:schemeClr val="bg1"/>
                </a:solidFill>
                <a:latin typeface="微软雅黑" panose="020B0503020204020204" pitchFamily="34" charset="-122"/>
                <a:ea typeface="微软雅黑" panose="020B0503020204020204" pitchFamily="34" charset="-122"/>
              </a:rPr>
              <a:t>管理心理学的研究方法</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251520" y="1268760"/>
            <a:ext cx="8640960"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个案研究中还可应用以下的具体研究方法</a:t>
            </a:r>
            <a:endParaRPr lang="zh-CN" altLang="en-US" dirty="0" smtClean="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539552" y="2060848"/>
            <a:ext cx="2520280" cy="2736304"/>
            <a:chOff x="539552" y="2060848"/>
            <a:chExt cx="2520280" cy="2736304"/>
          </a:xfrm>
        </p:grpSpPr>
        <p:grpSp>
          <p:nvGrpSpPr>
            <p:cNvPr id="14" name="组合 13"/>
            <p:cNvGrpSpPr/>
            <p:nvPr/>
          </p:nvGrpSpPr>
          <p:grpSpPr>
            <a:xfrm>
              <a:off x="1043608" y="2060848"/>
              <a:ext cx="1440160" cy="1296144"/>
              <a:chOff x="1043608" y="2060848"/>
              <a:chExt cx="1440160" cy="1296144"/>
            </a:xfrm>
          </p:grpSpPr>
          <p:sp>
            <p:nvSpPr>
              <p:cNvPr id="11" name="圆角矩形 10"/>
              <p:cNvSpPr/>
              <p:nvPr/>
            </p:nvSpPr>
            <p:spPr>
              <a:xfrm>
                <a:off x="1043608" y="2060848"/>
                <a:ext cx="1440160"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观察法</a:t>
                </a:r>
                <a:endParaRPr lang="zh-CN" altLang="en-US" b="1" dirty="0">
                  <a:latin typeface="微软雅黑" panose="020B0503020204020204" pitchFamily="34" charset="-122"/>
                  <a:ea typeface="微软雅黑" panose="020B0503020204020204" pitchFamily="34" charset="-122"/>
                </a:endParaRPr>
              </a:p>
            </p:txBody>
          </p:sp>
          <p:cxnSp>
            <p:nvCxnSpPr>
              <p:cNvPr id="22" name="直接箭头连接符 21"/>
              <p:cNvCxnSpPr/>
              <p:nvPr/>
            </p:nvCxnSpPr>
            <p:spPr>
              <a:xfrm>
                <a:off x="1763688" y="2636912"/>
                <a:ext cx="0" cy="720080"/>
              </a:xfrm>
              <a:prstGeom prst="straightConnector1">
                <a:avLst/>
              </a:prstGeom>
              <a:ln>
                <a:tailEnd type="arrow"/>
              </a:ln>
              <a:effectLst>
                <a:outerShdw blurRad="50800" dist="38100" dir="2700000" algn="tl"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grpSp>
        <p:sp>
          <p:nvSpPr>
            <p:cNvPr id="29" name="矩形 28"/>
            <p:cNvSpPr/>
            <p:nvPr/>
          </p:nvSpPr>
          <p:spPr>
            <a:xfrm>
              <a:off x="539552" y="3473713"/>
              <a:ext cx="2520280" cy="1323439"/>
            </a:xfrm>
            <a:prstGeom prst="rect">
              <a:avLst/>
            </a:prstGeom>
          </p:spPr>
          <p:txBody>
            <a:bodyPr wrap="square">
              <a:spAutoFit/>
            </a:bodyPr>
            <a:lstStyle/>
            <a:p>
              <a:r>
                <a:rPr lang="zh-CN" altLang="zh-CN" sz="1600" dirty="0" smtClean="0">
                  <a:latin typeface="微软雅黑" panose="020B0503020204020204" pitchFamily="34" charset="-122"/>
                  <a:ea typeface="微软雅黑" panose="020B0503020204020204" pitchFamily="34" charset="-122"/>
                </a:rPr>
                <a:t>在未受控制的日常生活中，了解和分析人的言行、表情等，借此来判断被观察者心里活动的一种研究方法</a:t>
              </a:r>
              <a:endParaRPr lang="zh-CN" altLang="en-US" sz="1600" dirty="0">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131840" y="3356992"/>
            <a:ext cx="2520280" cy="2808312"/>
            <a:chOff x="3131840" y="3356992"/>
            <a:chExt cx="2520280" cy="2808312"/>
          </a:xfrm>
        </p:grpSpPr>
        <p:grpSp>
          <p:nvGrpSpPr>
            <p:cNvPr id="15" name="组合 14"/>
            <p:cNvGrpSpPr/>
            <p:nvPr/>
          </p:nvGrpSpPr>
          <p:grpSpPr>
            <a:xfrm>
              <a:off x="3635896" y="4725144"/>
              <a:ext cx="1440160" cy="1440160"/>
              <a:chOff x="3635896" y="4725144"/>
              <a:chExt cx="1440160" cy="1440160"/>
            </a:xfrm>
          </p:grpSpPr>
          <p:sp>
            <p:nvSpPr>
              <p:cNvPr id="12" name="圆角矩形 11"/>
              <p:cNvSpPr/>
              <p:nvPr/>
            </p:nvSpPr>
            <p:spPr>
              <a:xfrm>
                <a:off x="3635896" y="5589240"/>
                <a:ext cx="1440160" cy="576064"/>
              </a:xfrm>
              <a:prstGeom prst="roundRect">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谈话法</a:t>
                </a:r>
                <a:endParaRPr lang="zh-CN" altLang="en-US" b="1" dirty="0">
                  <a:latin typeface="微软雅黑" panose="020B0503020204020204" pitchFamily="34" charset="-122"/>
                  <a:ea typeface="微软雅黑" panose="020B0503020204020204" pitchFamily="34" charset="-122"/>
                </a:endParaRPr>
              </a:p>
            </p:txBody>
          </p:sp>
          <p:cxnSp>
            <p:nvCxnSpPr>
              <p:cNvPr id="18" name="直接箭头连接符 17"/>
              <p:cNvCxnSpPr/>
              <p:nvPr/>
            </p:nvCxnSpPr>
            <p:spPr>
              <a:xfrm flipV="1">
                <a:off x="4355976" y="4725144"/>
                <a:ext cx="0" cy="864096"/>
              </a:xfrm>
              <a:prstGeom prst="straightConnector1">
                <a:avLst/>
              </a:prstGeom>
              <a:ln>
                <a:solidFill>
                  <a:schemeClr val="tx2">
                    <a:lumMod val="75000"/>
                  </a:schemeClr>
                </a:solidFill>
                <a:tailEnd type="arrow"/>
              </a:ln>
              <a:effectLst>
                <a:outerShdw blurRad="50800" dist="38100" dir="2700000" algn="tl"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grpSp>
        <p:sp>
          <p:nvSpPr>
            <p:cNvPr id="30" name="矩形 29"/>
            <p:cNvSpPr/>
            <p:nvPr/>
          </p:nvSpPr>
          <p:spPr>
            <a:xfrm>
              <a:off x="3131840" y="3356992"/>
              <a:ext cx="2520280" cy="1323439"/>
            </a:xfrm>
            <a:prstGeom prst="rect">
              <a:avLst/>
            </a:prstGeom>
          </p:spPr>
          <p:txBody>
            <a:bodyPr wrap="square">
              <a:spAutoFit/>
            </a:bodyPr>
            <a:lstStyle/>
            <a:p>
              <a:r>
                <a:rPr lang="zh-CN" altLang="en-US" sz="1600" dirty="0" smtClean="0">
                  <a:latin typeface="微软雅黑" panose="020B0503020204020204" pitchFamily="34" charset="-122"/>
                  <a:ea typeface="微软雅黑" panose="020B0503020204020204" pitchFamily="34" charset="-122"/>
                </a:rPr>
                <a:t>按照事先拟定的问题，通过谈话了解管理者心理过程与个性心理的某些特征，例如管理者的思维、记忆、首创精神、权利与威望等</a:t>
              </a:r>
              <a:endParaRPr lang="zh-CN" altLang="en-US" sz="1600" dirty="0">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652120" y="2060848"/>
            <a:ext cx="2520280" cy="2199149"/>
            <a:chOff x="5652120" y="2060848"/>
            <a:chExt cx="2520280" cy="2199149"/>
          </a:xfrm>
        </p:grpSpPr>
        <p:grpSp>
          <p:nvGrpSpPr>
            <p:cNvPr id="16" name="组合 15"/>
            <p:cNvGrpSpPr/>
            <p:nvPr/>
          </p:nvGrpSpPr>
          <p:grpSpPr>
            <a:xfrm>
              <a:off x="6156176" y="2060848"/>
              <a:ext cx="1440160" cy="1296144"/>
              <a:chOff x="6156176" y="2060848"/>
              <a:chExt cx="1440160" cy="1296144"/>
            </a:xfrm>
          </p:grpSpPr>
          <p:sp>
            <p:nvSpPr>
              <p:cNvPr id="13" name="圆角矩形 12"/>
              <p:cNvSpPr/>
              <p:nvPr/>
            </p:nvSpPr>
            <p:spPr>
              <a:xfrm>
                <a:off x="6156176" y="2060848"/>
                <a:ext cx="1440160" cy="576064"/>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活动产品</a:t>
                </a:r>
                <a:endParaRPr lang="en-US" altLang="zh-CN" b="1" dirty="0" smtClean="0">
                  <a:latin typeface="微软雅黑" panose="020B0503020204020204" pitchFamily="34" charset="-122"/>
                  <a:ea typeface="微软雅黑" panose="020B0503020204020204" pitchFamily="34" charset="-122"/>
                </a:endParaRPr>
              </a:p>
              <a:p>
                <a:pPr algn="ctr"/>
                <a:r>
                  <a:rPr lang="zh-CN" altLang="en-US" b="1" dirty="0" smtClean="0">
                    <a:latin typeface="微软雅黑" panose="020B0503020204020204" pitchFamily="34" charset="-122"/>
                    <a:ea typeface="微软雅黑" panose="020B0503020204020204" pitchFamily="34" charset="-122"/>
                  </a:rPr>
                  <a:t>分析法</a:t>
                </a:r>
                <a:endParaRPr lang="zh-CN" altLang="en-US" b="1" dirty="0">
                  <a:latin typeface="微软雅黑" panose="020B0503020204020204" pitchFamily="34" charset="-122"/>
                  <a:ea typeface="微软雅黑" panose="020B0503020204020204" pitchFamily="34" charset="-122"/>
                </a:endParaRPr>
              </a:p>
            </p:txBody>
          </p:sp>
          <p:cxnSp>
            <p:nvCxnSpPr>
              <p:cNvPr id="19" name="直接箭头连接符 18"/>
              <p:cNvCxnSpPr/>
              <p:nvPr/>
            </p:nvCxnSpPr>
            <p:spPr>
              <a:xfrm>
                <a:off x="6876256" y="2636912"/>
                <a:ext cx="0" cy="720080"/>
              </a:xfrm>
              <a:prstGeom prst="straightConnector1">
                <a:avLst/>
              </a:prstGeom>
              <a:ln>
                <a:tailEnd type="arrow"/>
              </a:ln>
              <a:effectLst>
                <a:outerShdw blurRad="50800" dist="38100" dir="2700000" algn="tl"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grpSp>
        <p:sp>
          <p:nvSpPr>
            <p:cNvPr id="32" name="矩形 31"/>
            <p:cNvSpPr/>
            <p:nvPr/>
          </p:nvSpPr>
          <p:spPr>
            <a:xfrm>
              <a:off x="5652120" y="3429000"/>
              <a:ext cx="2520280" cy="830997"/>
            </a:xfrm>
            <a:prstGeom prst="rect">
              <a:avLst/>
            </a:prstGeom>
          </p:spPr>
          <p:txBody>
            <a:bodyPr wrap="square">
              <a:spAutoFit/>
            </a:bodyPr>
            <a:lstStyle/>
            <a:p>
              <a:r>
                <a:rPr lang="zh-CN" altLang="en-US" sz="1600" dirty="0" smtClean="0">
                  <a:latin typeface="微软雅黑" panose="020B0503020204020204" pitchFamily="34" charset="-122"/>
                  <a:ea typeface="微软雅黑" panose="020B0503020204020204" pitchFamily="34" charset="-122"/>
                </a:rPr>
                <a:t>通过管理者的活动结果（产品、产物）来考察管理者的一种方法</a:t>
              </a:r>
              <a:endParaRPr lang="zh-CN" altLang="en-US" sz="1600" dirty="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4</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）生存</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关系</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成长（成就）需要理论</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4483602"/>
            <a:ext cx="8208912" cy="2031325"/>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图中职工的需要可分为三类，各人有不同的需要。各人不同的需要会导致他们工作中的不同行为表现，最终也决定了他们不同的工作结果。这些结果可能满足他们的需要，也可能不能满足他们的需要。</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管理人员想要控制下属的工作行为或工作表现，首先要了解他们的真实需要，同时，通过控制工作结果（使之成为能满足下属需要的资源和报酬）来控制他们的工作行为。如果管理人员不能控制那些对下属人员的需要起作用的工作结果，那么，他们也就不能影响下属的工作行为。</a:t>
            </a:r>
            <a:endParaRPr lang="zh-CN" altLang="en-US" dirty="0" smtClean="0">
              <a:latin typeface="微软雅黑" panose="020B0503020204020204" pitchFamily="34" charset="-122"/>
              <a:ea typeface="微软雅黑" panose="020B0503020204020204" pitchFamily="34" charset="-122"/>
            </a:endParaRPr>
          </a:p>
        </p:txBody>
      </p:sp>
      <p:grpSp>
        <p:nvGrpSpPr>
          <p:cNvPr id="41986" name="Group 2"/>
          <p:cNvGrpSpPr/>
          <p:nvPr/>
        </p:nvGrpSpPr>
        <p:grpSpPr bwMode="auto">
          <a:xfrm>
            <a:off x="584200" y="2376488"/>
            <a:ext cx="7948240" cy="1700584"/>
            <a:chOff x="2578" y="10813"/>
            <a:chExt cx="6279" cy="1658"/>
          </a:xfrm>
        </p:grpSpPr>
        <p:sp>
          <p:nvSpPr>
            <p:cNvPr id="41987" name="Text Box 3"/>
            <p:cNvSpPr txBox="1">
              <a:spLocks noChangeArrowheads="1"/>
            </p:cNvSpPr>
            <p:nvPr/>
          </p:nvSpPr>
          <p:spPr bwMode="auto">
            <a:xfrm>
              <a:off x="2578" y="11141"/>
              <a:ext cx="1657" cy="133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职工需要：</a:t>
              </a:r>
              <a:endPar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生存</a:t>
              </a:r>
              <a:endPar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相互关系</a:t>
              </a:r>
              <a:endPar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成长</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1988" name="Text Box 4"/>
            <p:cNvSpPr txBox="1">
              <a:spLocks noChangeArrowheads="1"/>
            </p:cNvSpPr>
            <p:nvPr/>
          </p:nvSpPr>
          <p:spPr bwMode="auto">
            <a:xfrm>
              <a:off x="5025" y="11406"/>
              <a:ext cx="727" cy="84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工作</a:t>
              </a:r>
              <a:endPar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行为</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1989" name="Text Box 5"/>
            <p:cNvSpPr txBox="1">
              <a:spLocks noChangeArrowheads="1"/>
            </p:cNvSpPr>
            <p:nvPr/>
          </p:nvSpPr>
          <p:spPr bwMode="auto">
            <a:xfrm>
              <a:off x="6617" y="11406"/>
              <a:ext cx="725" cy="84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工作</a:t>
              </a:r>
              <a:endPar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结果</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1990" name="AutoShape 6"/>
            <p:cNvSpPr>
              <a:spLocks noChangeShapeType="1"/>
            </p:cNvSpPr>
            <p:nvPr/>
          </p:nvSpPr>
          <p:spPr bwMode="auto">
            <a:xfrm>
              <a:off x="4235" y="11781"/>
              <a:ext cx="79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41991" name="AutoShape 7"/>
            <p:cNvSpPr>
              <a:spLocks noChangeShapeType="1"/>
            </p:cNvSpPr>
            <p:nvPr/>
          </p:nvSpPr>
          <p:spPr bwMode="auto">
            <a:xfrm>
              <a:off x="5827" y="11781"/>
              <a:ext cx="79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41992" name="AutoShape 8"/>
            <p:cNvSpPr>
              <a:spLocks noChangeShapeType="1"/>
            </p:cNvSpPr>
            <p:nvPr/>
          </p:nvSpPr>
          <p:spPr bwMode="auto">
            <a:xfrm>
              <a:off x="7342" y="11781"/>
              <a:ext cx="79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41993" name="AutoShape 9"/>
            <p:cNvSpPr>
              <a:spLocks noChangeShapeType="1"/>
            </p:cNvSpPr>
            <p:nvPr/>
          </p:nvSpPr>
          <p:spPr bwMode="auto">
            <a:xfrm flipV="1">
              <a:off x="8512" y="10813"/>
              <a:ext cx="1" cy="593"/>
            </a:xfrm>
            <a:prstGeom prst="straightConnector1">
              <a:avLst/>
            </a:prstGeom>
            <a:noFill/>
            <a:ln w="9525">
              <a:solidFill>
                <a:srgbClr val="000000"/>
              </a:solidFill>
              <a:round/>
            </a:ln>
          </p:spPr>
          <p:txBody>
            <a:bodyPr vert="horz" wrap="square" lIns="91440" tIns="45720" rIns="91440" bIns="45720" numCol="1" anchor="t" anchorCtr="0" compatLnSpc="1"/>
            <a:lstStyle/>
            <a:p>
              <a:pPr algn="ct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41994" name="AutoShape 10"/>
            <p:cNvSpPr>
              <a:spLocks noChangeShapeType="1"/>
            </p:cNvSpPr>
            <p:nvPr/>
          </p:nvSpPr>
          <p:spPr bwMode="auto">
            <a:xfrm>
              <a:off x="3403" y="10813"/>
              <a:ext cx="5110" cy="0"/>
            </a:xfrm>
            <a:prstGeom prst="straightConnector1">
              <a:avLst/>
            </a:prstGeom>
            <a:noFill/>
            <a:ln w="9525">
              <a:solidFill>
                <a:srgbClr val="000000"/>
              </a:solidFill>
              <a:round/>
            </a:ln>
          </p:spPr>
          <p:txBody>
            <a:bodyPr vert="horz" wrap="square" lIns="91440" tIns="45720" rIns="91440" bIns="45720" numCol="1" anchor="t" anchorCtr="0" compatLnSpc="1"/>
            <a:lstStyle/>
            <a:p>
              <a:pPr algn="ct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41995" name="AutoShape 11"/>
            <p:cNvSpPr>
              <a:spLocks noChangeShapeType="1"/>
            </p:cNvSpPr>
            <p:nvPr/>
          </p:nvSpPr>
          <p:spPr bwMode="auto">
            <a:xfrm>
              <a:off x="3403" y="10813"/>
              <a:ext cx="0" cy="328"/>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gn="ct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41996" name="Text Box 12"/>
            <p:cNvSpPr txBox="1">
              <a:spLocks noChangeArrowheads="1"/>
            </p:cNvSpPr>
            <p:nvPr/>
          </p:nvSpPr>
          <p:spPr bwMode="auto">
            <a:xfrm>
              <a:off x="8132" y="11406"/>
              <a:ext cx="725" cy="84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需要</a:t>
              </a:r>
              <a:endPar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满足</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17" name="矩形 16"/>
          <p:cNvSpPr/>
          <p:nvPr/>
        </p:nvSpPr>
        <p:spPr>
          <a:xfrm>
            <a:off x="2644865" y="4145048"/>
            <a:ext cx="3788217"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5-9   </a:t>
            </a:r>
            <a:r>
              <a:rPr lang="zh-CN" altLang="en-US" sz="1600" b="1" dirty="0" smtClean="0">
                <a:latin typeface="微软雅黑" panose="020B0503020204020204" pitchFamily="34" charset="-122"/>
                <a:ea typeface="微软雅黑" panose="020B0503020204020204" pitchFamily="34" charset="-122"/>
              </a:rPr>
              <a:t>阿德弗的需要与工作成果的关系</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5</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）马斯洛理论与阿德弗理论的异同</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17755"/>
            <a:ext cx="8208912" cy="369332"/>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马斯洛理论与阿德弗理论之间有如表</a:t>
            </a:r>
            <a:r>
              <a:rPr lang="en-US" altLang="zh-CN" dirty="0" smtClean="0">
                <a:latin typeface="微软雅黑" panose="020B0503020204020204" pitchFamily="34" charset="-122"/>
                <a:ea typeface="微软雅黑" panose="020B0503020204020204" pitchFamily="34" charset="-122"/>
              </a:rPr>
              <a:t>5-2</a:t>
            </a:r>
            <a:r>
              <a:rPr lang="zh-CN" altLang="en-US" dirty="0" smtClean="0">
                <a:latin typeface="微软雅黑" panose="020B0503020204020204" pitchFamily="34" charset="-122"/>
                <a:ea typeface="微软雅黑" panose="020B0503020204020204" pitchFamily="34" charset="-122"/>
              </a:rPr>
              <a:t>所示的相同点和不同点。</a:t>
            </a:r>
            <a:endParaRPr lang="zh-CN" altLang="en-US" dirty="0" smtClean="0">
              <a:latin typeface="微软雅黑" panose="020B0503020204020204" pitchFamily="34" charset="-122"/>
              <a:ea typeface="微软雅黑" panose="020B0503020204020204" pitchFamily="34" charset="-122"/>
            </a:endParaRPr>
          </a:p>
        </p:txBody>
      </p:sp>
      <p:sp>
        <p:nvSpPr>
          <p:cNvPr id="9" name="矩形 8"/>
          <p:cNvSpPr/>
          <p:nvPr/>
        </p:nvSpPr>
        <p:spPr>
          <a:xfrm>
            <a:off x="2670678" y="2564904"/>
            <a:ext cx="3736920"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表</a:t>
            </a:r>
            <a:r>
              <a:rPr lang="en-US" altLang="zh-CN" sz="1600" b="1" dirty="0" smtClean="0">
                <a:latin typeface="微软雅黑" panose="020B0503020204020204" pitchFamily="34" charset="-122"/>
                <a:ea typeface="微软雅黑" panose="020B0503020204020204" pitchFamily="34" charset="-122"/>
              </a:rPr>
              <a:t>5-2                   </a:t>
            </a:r>
            <a:r>
              <a:rPr lang="zh-CN" altLang="en-US" sz="1600" b="1" dirty="0" smtClean="0">
                <a:latin typeface="微软雅黑" panose="020B0503020204020204" pitchFamily="34" charset="-122"/>
                <a:ea typeface="微软雅黑" panose="020B0503020204020204" pitchFamily="34" charset="-122"/>
              </a:rPr>
              <a:t>两种需要理论的异同</a:t>
            </a:r>
            <a:endParaRPr lang="zh-CN" altLang="en-US" sz="1600" b="1" dirty="0">
              <a:latin typeface="微软雅黑" panose="020B0503020204020204" pitchFamily="34" charset="-122"/>
              <a:ea typeface="微软雅黑" panose="020B0503020204020204" pitchFamily="34" charset="-122"/>
            </a:endParaRPr>
          </a:p>
        </p:txBody>
      </p:sp>
      <p:graphicFrame>
        <p:nvGraphicFramePr>
          <p:cNvPr id="10" name="表格 9"/>
          <p:cNvGraphicFramePr>
            <a:graphicFrameLocks noGrp="1"/>
          </p:cNvGraphicFramePr>
          <p:nvPr/>
        </p:nvGraphicFramePr>
        <p:xfrm>
          <a:off x="395536" y="3038430"/>
          <a:ext cx="8496944" cy="3630930"/>
        </p:xfrm>
        <a:graphic>
          <a:graphicData uri="http://schemas.openxmlformats.org/drawingml/2006/table">
            <a:tbl>
              <a:tblPr/>
              <a:tblGrid>
                <a:gridCol w="4248472"/>
                <a:gridCol w="4248472"/>
              </a:tblGrid>
              <a:tr h="267970">
                <a:tc gridSpan="2">
                  <a:txBody>
                    <a:bodyPr/>
                    <a:lstStyle/>
                    <a:p>
                      <a:pPr algn="ctr">
                        <a:spcAft>
                          <a:spcPts val="0"/>
                        </a:spcAft>
                      </a:pPr>
                      <a:r>
                        <a:rPr lang="zh-CN" sz="1200" kern="100" dirty="0">
                          <a:latin typeface="微软雅黑" panose="020B0503020204020204" pitchFamily="34" charset="-122"/>
                          <a:ea typeface="微软雅黑" panose="020B0503020204020204" pitchFamily="34" charset="-122"/>
                          <a:cs typeface="Times New Roman" panose="02020603050405020304"/>
                        </a:rPr>
                        <a:t>相同点</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267335">
                <a:tc>
                  <a:txBody>
                    <a:bodyPr/>
                    <a:lstStyle/>
                    <a:p>
                      <a:pPr algn="just">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马斯洛的需要理论</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阿德弗的需要理论</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255">
                <a:tc>
                  <a:txBody>
                    <a:bodyPr/>
                    <a:lstStyle/>
                    <a:p>
                      <a:pPr algn="just">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1.</a:t>
                      </a:r>
                      <a:r>
                        <a:rPr lang="zh-CN" sz="1200" kern="100">
                          <a:latin typeface="微软雅黑" panose="020B0503020204020204" pitchFamily="34" charset="-122"/>
                          <a:ea typeface="微软雅黑" panose="020B0503020204020204" pitchFamily="34" charset="-122"/>
                          <a:cs typeface="Times New Roman" panose="02020603050405020304"/>
                        </a:rPr>
                        <a:t>人的需要分为五个层次</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1.</a:t>
                      </a:r>
                      <a:r>
                        <a:rPr lang="zh-CN" sz="1200" kern="100">
                          <a:latin typeface="微软雅黑" panose="020B0503020204020204" pitchFamily="34" charset="-122"/>
                          <a:ea typeface="微软雅黑" panose="020B0503020204020204" pitchFamily="34" charset="-122"/>
                          <a:cs typeface="Times New Roman" panose="02020603050405020304"/>
                        </a:rPr>
                        <a:t>人的需要分为三种</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770">
                <a:tc>
                  <a:txBody>
                    <a:bodyPr/>
                    <a:lstStyle/>
                    <a:p>
                      <a:pPr algn="just">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2.</a:t>
                      </a:r>
                      <a:r>
                        <a:rPr lang="zh-CN" sz="1200" kern="100">
                          <a:latin typeface="微软雅黑" panose="020B0503020204020204" pitchFamily="34" charset="-122"/>
                          <a:ea typeface="微软雅黑" panose="020B0503020204020204" pitchFamily="34" charset="-122"/>
                          <a:cs typeface="Times New Roman" panose="02020603050405020304"/>
                        </a:rPr>
                        <a:t>这五个层次的需要由低到高逐步发展上升，同时也相互联系</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2.</a:t>
                      </a:r>
                      <a:r>
                        <a:rPr lang="zh-CN" sz="1200" kern="100">
                          <a:latin typeface="微软雅黑" panose="020B0503020204020204" pitchFamily="34" charset="-122"/>
                          <a:ea typeface="微软雅黑" panose="020B0503020204020204" pitchFamily="34" charset="-122"/>
                          <a:cs typeface="Times New Roman" panose="02020603050405020304"/>
                        </a:rPr>
                        <a:t>这三种需要一般来说由低到高逐步发展，同时这三种需要又是相互联系的</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635">
                <a:tc gridSpan="2">
                  <a:txBody>
                    <a:bodyPr/>
                    <a:lstStyle/>
                    <a:p>
                      <a:pPr algn="ctr">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不同点</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267335">
                <a:tc>
                  <a:txBody>
                    <a:bodyPr/>
                    <a:lstStyle/>
                    <a:p>
                      <a:pPr algn="just">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马斯洛的需要理论</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a:latin typeface="微软雅黑" panose="020B0503020204020204" pitchFamily="34" charset="-122"/>
                          <a:ea typeface="微软雅黑" panose="020B0503020204020204" pitchFamily="34" charset="-122"/>
                          <a:cs typeface="Times New Roman" panose="02020603050405020304"/>
                        </a:rPr>
                        <a:t>阿德弗的需要理论</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665">
                <a:tc>
                  <a:txBody>
                    <a:bodyPr/>
                    <a:lstStyle/>
                    <a:p>
                      <a:pPr algn="just">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1.</a:t>
                      </a:r>
                      <a:r>
                        <a:rPr lang="zh-CN" sz="1200" kern="100">
                          <a:latin typeface="微软雅黑" panose="020B0503020204020204" pitchFamily="34" charset="-122"/>
                          <a:ea typeface="微软雅黑" panose="020B0503020204020204" pitchFamily="34" charset="-122"/>
                          <a:cs typeface="Times New Roman" panose="02020603050405020304"/>
                        </a:rPr>
                        <a:t>人类有五个层次的需要，它们是生来就有的，是内在的、下意识的，即使小孩子也具有</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1.</a:t>
                      </a:r>
                      <a:r>
                        <a:rPr lang="zh-CN" sz="1200" kern="100">
                          <a:latin typeface="微软雅黑" panose="020B0503020204020204" pitchFamily="34" charset="-122"/>
                          <a:ea typeface="微软雅黑" panose="020B0503020204020204" pitchFamily="34" charset="-122"/>
                          <a:cs typeface="Times New Roman" panose="02020603050405020304"/>
                        </a:rPr>
                        <a:t>人类有三种需要，这些需要不完全都是生来就有的，有的需要是通过后天学习产生的</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665">
                <a:tc>
                  <a:txBody>
                    <a:bodyPr/>
                    <a:lstStyle/>
                    <a:p>
                      <a:pPr algn="just">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2.</a:t>
                      </a:r>
                      <a:r>
                        <a:rPr lang="zh-CN" sz="1200" kern="100">
                          <a:latin typeface="微软雅黑" panose="020B0503020204020204" pitchFamily="34" charset="-122"/>
                          <a:ea typeface="微软雅黑" panose="020B0503020204020204" pitchFamily="34" charset="-122"/>
                          <a:cs typeface="Times New Roman" panose="02020603050405020304"/>
                        </a:rPr>
                        <a:t>人的需要按照严格的层次，由低级到高级逐步上升，如果越级上升，那就是不正常的</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latin typeface="微软雅黑" panose="020B0503020204020204" pitchFamily="34" charset="-122"/>
                          <a:ea typeface="微软雅黑" panose="020B0503020204020204" pitchFamily="34" charset="-122"/>
                          <a:cs typeface="Times New Roman" panose="02020603050405020304"/>
                        </a:rPr>
                        <a:t>2.</a:t>
                      </a:r>
                      <a:r>
                        <a:rPr lang="zh-CN" sz="1200" kern="100">
                          <a:latin typeface="微软雅黑" panose="020B0503020204020204" pitchFamily="34" charset="-122"/>
                          <a:ea typeface="微软雅黑" panose="020B0503020204020204" pitchFamily="34" charset="-122"/>
                          <a:cs typeface="Times New Roman" panose="02020603050405020304"/>
                        </a:rPr>
                        <a:t>人的需要并不一定严格地按照由低到高逐级发展的顺序，可以越级，如人可能在没有归属的情况下，先产生自尊需要</a:t>
                      </a: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300">
                <a:tc>
                  <a:txBody>
                    <a:bodyPr/>
                    <a:lstStyle/>
                    <a:p>
                      <a:pPr algn="just">
                        <a:spcAft>
                          <a:spcPts val="0"/>
                        </a:spcAft>
                      </a:pPr>
                      <a:r>
                        <a:rPr lang="en-US" sz="1200" kern="100" dirty="0">
                          <a:latin typeface="微软雅黑" panose="020B0503020204020204" pitchFamily="34" charset="-122"/>
                          <a:ea typeface="微软雅黑" panose="020B0503020204020204" pitchFamily="34" charset="-122"/>
                          <a:cs typeface="Times New Roman" panose="02020603050405020304"/>
                        </a:rPr>
                        <a:t>3.</a:t>
                      </a:r>
                      <a:r>
                        <a:rPr lang="zh-CN" sz="1200" kern="100" dirty="0">
                          <a:latin typeface="微软雅黑" panose="020B0503020204020204" pitchFamily="34" charset="-122"/>
                          <a:ea typeface="微软雅黑" panose="020B0503020204020204" pitchFamily="34" charset="-122"/>
                          <a:cs typeface="Times New Roman" panose="02020603050405020304"/>
                        </a:rPr>
                        <a:t>人的需要只存在由低到高的上升情况，不存在由高级的需要后退到低级需要的问题</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dirty="0">
                          <a:latin typeface="微软雅黑" panose="020B0503020204020204" pitchFamily="34" charset="-122"/>
                          <a:ea typeface="微软雅黑" panose="020B0503020204020204" pitchFamily="34" charset="-122"/>
                          <a:cs typeface="Times New Roman" panose="02020603050405020304"/>
                        </a:rPr>
                        <a:t>3.</a:t>
                      </a:r>
                      <a:r>
                        <a:rPr lang="zh-CN" sz="1200" kern="100" dirty="0">
                          <a:latin typeface="微软雅黑" panose="020B0503020204020204" pitchFamily="34" charset="-122"/>
                          <a:ea typeface="微软雅黑" panose="020B0503020204020204" pitchFamily="34" charset="-122"/>
                          <a:cs typeface="Times New Roman" panose="02020603050405020304"/>
                        </a:rPr>
                        <a:t>人的三种需要既是由低到高向上发展的，也存在一旦遇到挫折就下降的情况，如人得不到好的相互关系，就下降为追求生存需要</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zh-CN" sz="2400"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6</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）对需要理论的评价</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17755"/>
            <a:ext cx="8208912" cy="2308324"/>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西方管理心理学对马斯洛的需要理论的评价是各不相同的。总的来说，既重视这一理论，又指出了这一理论的不足之处。美国管理心理学家列维特（</a:t>
            </a:r>
            <a:r>
              <a:rPr lang="en-US" altLang="zh-CN" dirty="0" smtClean="0">
                <a:latin typeface="微软雅黑" panose="020B0503020204020204" pitchFamily="34" charset="-122"/>
                <a:ea typeface="微软雅黑" panose="020B0503020204020204" pitchFamily="34" charset="-122"/>
              </a:rPr>
              <a:t>H.J. Leavitt</a:t>
            </a:r>
            <a:r>
              <a:rPr lang="zh-CN" altLang="en-US" dirty="0" smtClean="0">
                <a:latin typeface="微软雅黑" panose="020B0503020204020204" pitchFamily="34" charset="-122"/>
                <a:ea typeface="微软雅黑" panose="020B0503020204020204" pitchFamily="34" charset="-122"/>
              </a:rPr>
              <a:t>）认为，尽管人们对于马斯洛理论的有效性和科学性存在着经常性的争论，但它对于管理者而言仍可成为一种思考的工具，似乎其优点总是超过它存在的问题。</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为了正确评价马斯洛的需要理论，必须联系他的基本哲学观点和人本主义的心理学观点，这样才能客观、历史地考察一种理论产生的思想根源、历史背景，它在一定时期的进步作用及其局限性。</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en-US" sz="2400" b="1"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accent6">
                    <a:lumMod val="75000"/>
                  </a:schemeClr>
                </a:solidFill>
                <a:latin typeface="微软雅黑" panose="020B0503020204020204" pitchFamily="34" charset="-122"/>
                <a:ea typeface="微软雅黑" panose="020B0503020204020204" pitchFamily="34" charset="-122"/>
              </a:rPr>
              <a:t>1</a:t>
            </a: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）双因素理论的一般概念</a:t>
            </a:r>
            <a:endParaRPr lang="zh-CN" altLang="en-US" b="1" dirty="0" smtClean="0">
              <a:solidFill>
                <a:schemeClr val="accent6">
                  <a:lumMod val="7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17755"/>
            <a:ext cx="8208912" cy="3970318"/>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双因素理论是由美国心理学家弗雷德里克</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赫茨伯格（</a:t>
            </a:r>
            <a:r>
              <a:rPr lang="en-US" altLang="zh-CN" dirty="0" smtClean="0">
                <a:latin typeface="微软雅黑" panose="020B0503020204020204" pitchFamily="34" charset="-122"/>
                <a:ea typeface="微软雅黑" panose="020B0503020204020204" pitchFamily="34" charset="-122"/>
              </a:rPr>
              <a:t>Fredrick Herzberg</a:t>
            </a:r>
            <a:r>
              <a:rPr lang="zh-CN" altLang="en-US" dirty="0" smtClean="0">
                <a:latin typeface="微软雅黑" panose="020B0503020204020204" pitchFamily="34" charset="-122"/>
                <a:ea typeface="微软雅黑" panose="020B0503020204020204" pitchFamily="34" charset="-122"/>
              </a:rPr>
              <a:t>）提出的，他还是著名的管理理论家和行为科学家，其主要论著有：</a:t>
            </a:r>
            <a:r>
              <a:rPr lang="en-US" altLang="zh-CN" dirty="0" smtClean="0">
                <a:latin typeface="微软雅黑" panose="020B0503020204020204" pitchFamily="34" charset="-122"/>
                <a:ea typeface="微软雅黑" panose="020B0503020204020204" pitchFamily="34" charset="-122"/>
              </a:rPr>
              <a:t>1959</a:t>
            </a:r>
            <a:r>
              <a:rPr lang="zh-CN" altLang="en-US" dirty="0" smtClean="0">
                <a:latin typeface="微软雅黑" panose="020B0503020204020204" pitchFamily="34" charset="-122"/>
                <a:ea typeface="微软雅黑" panose="020B0503020204020204" pitchFamily="34" charset="-122"/>
              </a:rPr>
              <a:t>年出版的</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工业的激励</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1966</a:t>
            </a:r>
            <a:r>
              <a:rPr lang="zh-CN" altLang="en-US" dirty="0" smtClean="0">
                <a:latin typeface="微软雅黑" panose="020B0503020204020204" pitchFamily="34" charset="-122"/>
                <a:ea typeface="微软雅黑" panose="020B0503020204020204" pitchFamily="34" charset="-122"/>
              </a:rPr>
              <a:t>年出版的</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工作与人的本质</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1968</a:t>
            </a:r>
            <a:r>
              <a:rPr lang="zh-CN" altLang="en-US" dirty="0" smtClean="0">
                <a:latin typeface="微软雅黑" panose="020B0503020204020204" pitchFamily="34" charset="-122"/>
                <a:ea typeface="微软雅黑" panose="020B0503020204020204" pitchFamily="34" charset="-122"/>
              </a:rPr>
              <a:t>年在哈佛</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商业评论</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上发表的</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再一次：你怎样激励雇员</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，以及</a:t>
            </a:r>
            <a:r>
              <a:rPr lang="en-US" altLang="zh-CN" dirty="0" smtClean="0">
                <a:latin typeface="微软雅黑" panose="020B0503020204020204" pitchFamily="34" charset="-122"/>
                <a:ea typeface="微软雅黑" panose="020B0503020204020204" pitchFamily="34" charset="-122"/>
              </a:rPr>
              <a:t>1969</a:t>
            </a:r>
            <a:r>
              <a:rPr lang="zh-CN" altLang="en-US" dirty="0" smtClean="0">
                <a:latin typeface="微软雅黑" panose="020B0503020204020204" pitchFamily="34" charset="-122"/>
                <a:ea typeface="微软雅黑" panose="020B0503020204020204" pitchFamily="34" charset="-122"/>
              </a:rPr>
              <a:t>年在同一杂志上与他人共同发表的</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丰富工作内容大有好处</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等等，正是在这些论著中，赫氏阐述了双因素理论的基本观点。</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）双因素理论的实验基础</a:t>
            </a:r>
            <a:endParaRPr lang="zh-CN" altLang="en-US" dirty="0" smtClean="0">
              <a:latin typeface="微软雅黑" panose="020B0503020204020204" pitchFamily="34" charset="-122"/>
              <a:ea typeface="微软雅黑" panose="020B0503020204020204" pitchFamily="34" charset="-122"/>
            </a:endParaRPr>
          </a:p>
          <a:p>
            <a:pPr indent="457200"/>
            <a:r>
              <a:rPr lang="en-US" altLang="zh-CN" dirty="0" smtClean="0">
                <a:latin typeface="微软雅黑" panose="020B0503020204020204" pitchFamily="34" charset="-122"/>
                <a:ea typeface="微软雅黑" panose="020B0503020204020204" pitchFamily="34" charset="-122"/>
              </a:rPr>
              <a:t>20</a:t>
            </a:r>
            <a:r>
              <a:rPr lang="zh-CN" altLang="en-US" dirty="0" smtClean="0">
                <a:latin typeface="微软雅黑" panose="020B0503020204020204" pitchFamily="34" charset="-122"/>
                <a:ea typeface="微软雅黑" panose="020B0503020204020204" pitchFamily="34" charset="-122"/>
              </a:rPr>
              <a:t>世纪</a:t>
            </a:r>
            <a:r>
              <a:rPr lang="en-US" altLang="zh-CN" dirty="0" smtClean="0">
                <a:latin typeface="微软雅黑" panose="020B0503020204020204" pitchFamily="34" charset="-122"/>
                <a:ea typeface="微软雅黑" panose="020B0503020204020204" pitchFamily="34" charset="-122"/>
              </a:rPr>
              <a:t>50</a:t>
            </a:r>
            <a:r>
              <a:rPr lang="zh-CN" altLang="en-US" dirty="0" smtClean="0">
                <a:latin typeface="微软雅黑" panose="020B0503020204020204" pitchFamily="34" charset="-122"/>
                <a:ea typeface="微软雅黑" panose="020B0503020204020204" pitchFamily="34" charset="-122"/>
              </a:rPr>
              <a:t>年代后期，赫茨伯格在匹兹堡心理研究会与同事们对该地区的</a:t>
            </a:r>
            <a:r>
              <a:rPr lang="en-US" altLang="zh-CN" dirty="0" smtClean="0">
                <a:latin typeface="微软雅黑" panose="020B0503020204020204" pitchFamily="34" charset="-122"/>
                <a:ea typeface="微软雅黑" panose="020B0503020204020204" pitchFamily="34" charset="-122"/>
              </a:rPr>
              <a:t>11</a:t>
            </a:r>
            <a:r>
              <a:rPr lang="zh-CN" altLang="en-US" dirty="0" smtClean="0">
                <a:latin typeface="微软雅黑" panose="020B0503020204020204" pitchFamily="34" charset="-122"/>
                <a:ea typeface="微软雅黑" panose="020B0503020204020204" pitchFamily="34" charset="-122"/>
              </a:rPr>
              <a:t>个工商业机构中的</a:t>
            </a:r>
            <a:r>
              <a:rPr lang="en-US" altLang="zh-CN" dirty="0" smtClean="0">
                <a:latin typeface="微软雅黑" panose="020B0503020204020204" pitchFamily="34" charset="-122"/>
                <a:ea typeface="微软雅黑" panose="020B0503020204020204" pitchFamily="34" charset="-122"/>
              </a:rPr>
              <a:t>200</a:t>
            </a:r>
            <a:r>
              <a:rPr lang="zh-CN" altLang="en-US" dirty="0" smtClean="0">
                <a:latin typeface="微软雅黑" panose="020B0503020204020204" pitchFamily="34" charset="-122"/>
                <a:ea typeface="微软雅黑" panose="020B0503020204020204" pitchFamily="34" charset="-122"/>
              </a:rPr>
              <a:t>位工程师和会计师进行了一次调查。调查人员要求这些人回答：他们在工作上何时感到心情舒畅。调查人员探寻他们产生这种心情的原因，要求他们回答导致他们产生这种心情的事件发生的先后顺序。调查人员把他们的回答详细分类，以便考察导致对工作满意和不满意的事件的类型。</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赫茨伯格将调查的结果，按“满意”与“不满意”因素作了如图</a:t>
            </a:r>
            <a:r>
              <a:rPr lang="en-US" altLang="zh-CN" dirty="0" smtClean="0">
                <a:latin typeface="微软雅黑" panose="020B0503020204020204" pitchFamily="34" charset="-122"/>
                <a:ea typeface="微软雅黑" panose="020B0503020204020204" pitchFamily="34" charset="-122"/>
              </a:rPr>
              <a:t>5-11</a:t>
            </a:r>
            <a:r>
              <a:rPr lang="zh-CN" altLang="en-US" dirty="0" smtClean="0">
                <a:latin typeface="微软雅黑" panose="020B0503020204020204" pitchFamily="34" charset="-122"/>
                <a:ea typeface="微软雅黑" panose="020B0503020204020204" pitchFamily="34" charset="-122"/>
              </a:rPr>
              <a:t>所示的综合分析。</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en-US" sz="2400" b="1"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accent6">
                    <a:lumMod val="75000"/>
                  </a:schemeClr>
                </a:solidFill>
                <a:latin typeface="微软雅黑" panose="020B0503020204020204" pitchFamily="34" charset="-122"/>
                <a:ea typeface="微软雅黑" panose="020B0503020204020204" pitchFamily="34" charset="-122"/>
              </a:rPr>
              <a:t>1</a:t>
            </a: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）双因素理论的一般概念</a:t>
            </a:r>
            <a:endParaRPr lang="zh-CN" altLang="en-US" b="1" dirty="0" smtClean="0">
              <a:solidFill>
                <a:schemeClr val="accent6">
                  <a:lumMod val="7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17755"/>
            <a:ext cx="8208912" cy="338554"/>
          </a:xfrm>
          <a:prstGeom prst="rect">
            <a:avLst/>
          </a:prstGeom>
        </p:spPr>
        <p:txBody>
          <a:bodyPr wrap="square">
            <a:spAutoFit/>
          </a:bodyPr>
          <a:lstStyle/>
          <a:p>
            <a:pPr indent="457200" algn="ctr"/>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5-10  </a:t>
            </a:r>
            <a:r>
              <a:rPr lang="zh-CN" altLang="en-US" sz="1600" b="1" dirty="0" smtClean="0">
                <a:latin typeface="微软雅黑" panose="020B0503020204020204" pitchFamily="34" charset="-122"/>
                <a:ea typeface="微软雅黑" panose="020B0503020204020204" pitchFamily="34" charset="-122"/>
              </a:rPr>
              <a:t>满意因素与不满意因素的比较</a:t>
            </a:r>
            <a:endParaRPr lang="zh-CN" altLang="en-US" sz="1600" b="1" dirty="0" smtClean="0">
              <a:latin typeface="微软雅黑" panose="020B0503020204020204" pitchFamily="34" charset="-122"/>
              <a:ea typeface="微软雅黑" panose="020B0503020204020204" pitchFamily="34" charset="-122"/>
            </a:endParaRPr>
          </a:p>
        </p:txBody>
      </p:sp>
      <p:pic>
        <p:nvPicPr>
          <p:cNvPr id="46082" name="图片 3" descr="C:\Users\NS-2011005\Desktop\Desktop\2.jpg"/>
          <p:cNvPicPr>
            <a:picLocks noChangeAspect="1" noChangeArrowheads="1"/>
          </p:cNvPicPr>
          <p:nvPr/>
        </p:nvPicPr>
        <p:blipFill>
          <a:blip r:embed="rId1" cstate="print"/>
          <a:srcRect/>
          <a:stretch>
            <a:fillRect/>
          </a:stretch>
        </p:blipFill>
        <p:spPr bwMode="auto">
          <a:xfrm>
            <a:off x="683568" y="2564904"/>
            <a:ext cx="7776864" cy="36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929986"/>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en-US" sz="2400" b="1"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391651"/>
            <a:ext cx="8208912" cy="369332"/>
          </a:xfrm>
          <a:prstGeom prst="rect">
            <a:avLst/>
          </a:prstGeom>
        </p:spPr>
        <p:txBody>
          <a:bodyPr wrap="square">
            <a:spAutoFit/>
          </a:bodyPr>
          <a:lstStyle/>
          <a:p>
            <a:pPr indent="457200"/>
            <a:r>
              <a:rPr lang="en-US" altLang="zh-CN" b="1" dirty="0" smtClean="0">
                <a:solidFill>
                  <a:schemeClr val="accent6">
                    <a:lumMod val="75000"/>
                  </a:schemeClr>
                </a:solidFill>
                <a:latin typeface="微软雅黑" panose="020B0503020204020204" pitchFamily="34" charset="-122"/>
                <a:ea typeface="微软雅黑" panose="020B0503020204020204" pitchFamily="34" charset="-122"/>
              </a:rPr>
              <a:t>1</a:t>
            </a: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）双因素理论的一般概念</a:t>
            </a:r>
            <a:endParaRPr lang="zh-CN" altLang="en-US" b="1" dirty="0" smtClean="0">
              <a:solidFill>
                <a:schemeClr val="accent6">
                  <a:lumMod val="7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6737" y="1769057"/>
            <a:ext cx="8208912" cy="4801314"/>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研究的主要成果表明，带来与导致对工作满意与不满意的事件是截然不同的。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带来满意的主要因素有五个：成就，认可，工作本身的吸引力，责任，发展。</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导致不满意的主要因素有：企业政策与行政管理，监督，工资，人际关系以及工作条件等。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赫茨伯格把这些独特的、不相同的要素与对工作满意和不满意的事件联系起来，从而得出结论认为，这两种感觉彼此并不矛盾，只是它们分别代表了人的不同的需求。</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之后，赫茨伯格又对</a:t>
            </a:r>
            <a:r>
              <a:rPr lang="en-US" altLang="zh-CN" dirty="0" smtClean="0">
                <a:latin typeface="微软雅黑" panose="020B0503020204020204" pitchFamily="34" charset="-122"/>
                <a:ea typeface="微软雅黑" panose="020B0503020204020204" pitchFamily="34" charset="-122"/>
              </a:rPr>
              <a:t>1600</a:t>
            </a:r>
            <a:r>
              <a:rPr lang="zh-CN" altLang="en-US" dirty="0" smtClean="0">
                <a:latin typeface="微软雅黑" panose="020B0503020204020204" pitchFamily="34" charset="-122"/>
                <a:ea typeface="微软雅黑" panose="020B0503020204020204" pitchFamily="34" charset="-122"/>
              </a:rPr>
              <a:t>多名从属于不同单位、不同企业和组织的雇员进行了</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次不同的调查，进而得出结论认为，对工作满意起作用的主要因素是成长与发展，而对工作不满意起作用的主要因素是环境。</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）双因素理论的含义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双因素理论实为激励因素、保健因素理论，简称为“双因素理论。”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双因素理论认为，激发人的动机的因素有两类，一类为保健因素，另一类为激励因素。</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保健因素又称为维持因素，这些因素没有激励人的作用，但却带有预防性，起保持人的积极性、维持工作现状的作用。例如，上述的企业政策、工资水平、工作环境、福利和安全等等，皆属于此类因素。在工作中，保健因素能够防止人</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en-US" sz="2400" b="1"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accent6">
                    <a:lumMod val="75000"/>
                  </a:schemeClr>
                </a:solidFill>
                <a:latin typeface="微软雅黑" panose="020B0503020204020204" pitchFamily="34" charset="-122"/>
                <a:ea typeface="微软雅黑" panose="020B0503020204020204" pitchFamily="34" charset="-122"/>
              </a:rPr>
              <a:t>1</a:t>
            </a: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）双因素理论的一般概念</a:t>
            </a:r>
            <a:endParaRPr lang="zh-CN" altLang="en-US" b="1" dirty="0" smtClean="0">
              <a:solidFill>
                <a:schemeClr val="accent6">
                  <a:lumMod val="7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17755"/>
            <a:ext cx="8208912" cy="2585323"/>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们对工作产生不满情绪。</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激励因素是影响人们工作的内在因素，其本质是注重工作本身的内容，以此提高工作效率，增强人们的进取心，激发人们做出最大的努力。激励因素像人们锻炼身体一样，可以改变身体素质，增进人们的健康。如上述的成就、认可、责任、发展等因素的存在将给人们带来极大的满足。</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关于激励因素与保健因素的相互关系问题，赫茨伯格认为，传统的“满意</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不满意”的观点（认为满意的对立面是不满意）是不正确的。他认为，满意的对立面应该是没有满意，不满意的对立面应该是没有不满意。</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这种观点用图式来表示，即：</a:t>
            </a:r>
            <a:endParaRPr lang="zh-CN" altLang="en-US" dirty="0" smtClean="0">
              <a:latin typeface="微软雅黑" panose="020B0503020204020204" pitchFamily="34" charset="-122"/>
              <a:ea typeface="微软雅黑" panose="020B0503020204020204" pitchFamily="34" charset="-122"/>
            </a:endParaRPr>
          </a:p>
        </p:txBody>
      </p:sp>
      <p:grpSp>
        <p:nvGrpSpPr>
          <p:cNvPr id="47106" name="Group 2"/>
          <p:cNvGrpSpPr/>
          <p:nvPr/>
        </p:nvGrpSpPr>
        <p:grpSpPr bwMode="auto">
          <a:xfrm>
            <a:off x="827584" y="4848820"/>
            <a:ext cx="7704856" cy="1460500"/>
            <a:chOff x="2130" y="6447"/>
            <a:chExt cx="6465" cy="2298"/>
          </a:xfrm>
        </p:grpSpPr>
        <p:sp>
          <p:nvSpPr>
            <p:cNvPr id="47107" name="Text Box 3"/>
            <p:cNvSpPr txBox="1">
              <a:spLocks noChangeArrowheads="1"/>
            </p:cNvSpPr>
            <p:nvPr/>
          </p:nvSpPr>
          <p:spPr bwMode="auto">
            <a:xfrm>
              <a:off x="2743" y="7350"/>
              <a:ext cx="917" cy="423"/>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满意</a:t>
              </a:r>
              <a:r>
                <a:rPr kumimoji="0" lang="en-US"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endParaRPr kumimoji="0" lang="zh-CN"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08" name="AutoShape 4"/>
            <p:cNvSpPr>
              <a:spLocks noChangeShapeType="1"/>
            </p:cNvSpPr>
            <p:nvPr/>
          </p:nvSpPr>
          <p:spPr bwMode="auto">
            <a:xfrm>
              <a:off x="3585" y="7560"/>
              <a:ext cx="3795" cy="0"/>
            </a:xfrm>
            <a:prstGeom prst="straightConnector1">
              <a:avLst/>
            </a:prstGeom>
            <a:noFill/>
            <a:ln w="9525">
              <a:solidFill>
                <a:srgbClr val="000000"/>
              </a:solidFill>
              <a:round/>
            </a:ln>
          </p:spPr>
          <p:txBody>
            <a:bodyPr vert="horz" wrap="square" lIns="91440" tIns="45720" rIns="91440" bIns="45720" numCol="1" anchor="t" anchorCtr="0" compatLnSpc="1"/>
            <a:lstStyle/>
            <a:p>
              <a:pPr algn="ctr"/>
              <a:endParaRPr lang="zh-CN" altLang="en-US" sz="1400">
                <a:latin typeface="微软雅黑" panose="020B0503020204020204" pitchFamily="34" charset="-122"/>
                <a:ea typeface="微软雅黑" panose="020B0503020204020204" pitchFamily="34" charset="-122"/>
              </a:endParaRPr>
            </a:p>
          </p:txBody>
        </p:sp>
        <p:sp>
          <p:nvSpPr>
            <p:cNvPr id="47109" name="Text Box 5"/>
            <p:cNvSpPr txBox="1">
              <a:spLocks noChangeArrowheads="1"/>
            </p:cNvSpPr>
            <p:nvPr/>
          </p:nvSpPr>
          <p:spPr bwMode="auto">
            <a:xfrm>
              <a:off x="7275" y="7350"/>
              <a:ext cx="1320" cy="423"/>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没有满意</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10" name="Text Box 6"/>
            <p:cNvSpPr txBox="1">
              <a:spLocks noChangeArrowheads="1"/>
            </p:cNvSpPr>
            <p:nvPr/>
          </p:nvSpPr>
          <p:spPr bwMode="auto">
            <a:xfrm>
              <a:off x="2130" y="8085"/>
              <a:ext cx="1530" cy="423"/>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没有不满意</a:t>
              </a:r>
              <a:r>
                <a:rPr kumimoji="0" lang="en-US"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endParaRPr kumimoji="0" lang="zh-CN"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11" name="AutoShape 7"/>
            <p:cNvSpPr>
              <a:spLocks noChangeShapeType="1"/>
            </p:cNvSpPr>
            <p:nvPr/>
          </p:nvSpPr>
          <p:spPr bwMode="auto">
            <a:xfrm>
              <a:off x="3585" y="8295"/>
              <a:ext cx="3795" cy="0"/>
            </a:xfrm>
            <a:prstGeom prst="straightConnector1">
              <a:avLst/>
            </a:prstGeom>
            <a:noFill/>
            <a:ln w="9525">
              <a:solidFill>
                <a:srgbClr val="000000"/>
              </a:solidFill>
              <a:round/>
            </a:ln>
          </p:spPr>
          <p:txBody>
            <a:bodyPr vert="horz" wrap="square" lIns="91440" tIns="45720" rIns="91440" bIns="45720" numCol="1" anchor="t" anchorCtr="0" compatLnSpc="1"/>
            <a:lstStyle/>
            <a:p>
              <a:pPr algn="ctr"/>
              <a:endParaRPr lang="zh-CN" altLang="en-US" sz="1400">
                <a:latin typeface="微软雅黑" panose="020B0503020204020204" pitchFamily="34" charset="-122"/>
                <a:ea typeface="微软雅黑" panose="020B0503020204020204" pitchFamily="34" charset="-122"/>
              </a:endParaRPr>
            </a:p>
          </p:txBody>
        </p:sp>
        <p:sp>
          <p:nvSpPr>
            <p:cNvPr id="47112" name="Text Box 8"/>
            <p:cNvSpPr txBox="1">
              <a:spLocks noChangeArrowheads="1"/>
            </p:cNvSpPr>
            <p:nvPr/>
          </p:nvSpPr>
          <p:spPr bwMode="auto">
            <a:xfrm>
              <a:off x="7275" y="8085"/>
              <a:ext cx="1142" cy="423"/>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不满意</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47113" name="Group 9"/>
            <p:cNvGrpSpPr/>
            <p:nvPr/>
          </p:nvGrpSpPr>
          <p:grpSpPr bwMode="auto">
            <a:xfrm>
              <a:off x="2743" y="6447"/>
              <a:ext cx="5674" cy="663"/>
              <a:chOff x="2743" y="6345"/>
              <a:chExt cx="5674" cy="663"/>
            </a:xfrm>
          </p:grpSpPr>
          <p:sp>
            <p:nvSpPr>
              <p:cNvPr id="47114" name="Text Box 10"/>
              <p:cNvSpPr txBox="1">
                <a:spLocks noChangeArrowheads="1"/>
              </p:cNvSpPr>
              <p:nvPr/>
            </p:nvSpPr>
            <p:spPr bwMode="auto">
              <a:xfrm>
                <a:off x="4875" y="6345"/>
                <a:ext cx="1125" cy="450"/>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传统观点</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15" name="Text Box 11"/>
              <p:cNvSpPr txBox="1">
                <a:spLocks noChangeArrowheads="1"/>
              </p:cNvSpPr>
              <p:nvPr/>
            </p:nvSpPr>
            <p:spPr bwMode="auto">
              <a:xfrm>
                <a:off x="2743" y="6585"/>
                <a:ext cx="917" cy="423"/>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满意</a:t>
                </a:r>
                <a:r>
                  <a:rPr kumimoji="0" lang="en-US"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endParaRPr kumimoji="0" lang="zh-CN"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16" name="AutoShape 12"/>
              <p:cNvSpPr>
                <a:spLocks noChangeShapeType="1"/>
              </p:cNvSpPr>
              <p:nvPr/>
            </p:nvSpPr>
            <p:spPr bwMode="auto">
              <a:xfrm>
                <a:off x="3585" y="6795"/>
                <a:ext cx="3795" cy="0"/>
              </a:xfrm>
              <a:prstGeom prst="straightConnector1">
                <a:avLst/>
              </a:prstGeom>
              <a:noFill/>
              <a:ln w="9525">
                <a:solidFill>
                  <a:srgbClr val="000000"/>
                </a:solidFill>
                <a:round/>
              </a:ln>
            </p:spPr>
            <p:txBody>
              <a:bodyPr vert="horz" wrap="square" lIns="91440" tIns="45720" rIns="91440" bIns="45720" numCol="1" anchor="t" anchorCtr="0" compatLnSpc="1"/>
              <a:lstStyle/>
              <a:p>
                <a:pPr algn="ctr"/>
                <a:endParaRPr lang="zh-CN" altLang="en-US" sz="1400">
                  <a:latin typeface="微软雅黑" panose="020B0503020204020204" pitchFamily="34" charset="-122"/>
                  <a:ea typeface="微软雅黑" panose="020B0503020204020204" pitchFamily="34" charset="-122"/>
                </a:endParaRPr>
              </a:p>
            </p:txBody>
          </p:sp>
          <p:sp>
            <p:nvSpPr>
              <p:cNvPr id="47117" name="Text Box 13"/>
              <p:cNvSpPr txBox="1">
                <a:spLocks noChangeArrowheads="1"/>
              </p:cNvSpPr>
              <p:nvPr/>
            </p:nvSpPr>
            <p:spPr bwMode="auto">
              <a:xfrm>
                <a:off x="7275" y="6585"/>
                <a:ext cx="1142" cy="423"/>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不满意</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47118" name="Text Box 14"/>
            <p:cNvSpPr txBox="1">
              <a:spLocks noChangeArrowheads="1"/>
            </p:cNvSpPr>
            <p:nvPr/>
          </p:nvSpPr>
          <p:spPr bwMode="auto">
            <a:xfrm>
              <a:off x="4785" y="7110"/>
              <a:ext cx="1455" cy="450"/>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赫茨伯格观点</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19" name="Text Box 15"/>
            <p:cNvSpPr txBox="1">
              <a:spLocks noChangeArrowheads="1"/>
            </p:cNvSpPr>
            <p:nvPr/>
          </p:nvSpPr>
          <p:spPr bwMode="auto">
            <a:xfrm>
              <a:off x="4515" y="7845"/>
              <a:ext cx="2025" cy="450"/>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（以上为激励因素）</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20" name="Text Box 16"/>
            <p:cNvSpPr txBox="1">
              <a:spLocks noChangeArrowheads="1"/>
            </p:cNvSpPr>
            <p:nvPr/>
          </p:nvSpPr>
          <p:spPr bwMode="auto">
            <a:xfrm>
              <a:off x="4515" y="8295"/>
              <a:ext cx="2025" cy="450"/>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（以下为保健因素）</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图片 4" descr="C:\Users\NS-2011005\Desktop\Desktop\1.jpg"/>
          <p:cNvPicPr>
            <a:picLocks noChangeAspect="1" noChangeArrowheads="1"/>
          </p:cNvPicPr>
          <p:nvPr/>
        </p:nvPicPr>
        <p:blipFill>
          <a:blip r:embed="rId1" cstate="print"/>
          <a:srcRect/>
          <a:stretch>
            <a:fillRect/>
          </a:stretch>
        </p:blipFill>
        <p:spPr bwMode="auto">
          <a:xfrm>
            <a:off x="4521557" y="3645024"/>
            <a:ext cx="4442931" cy="3096344"/>
          </a:xfrm>
          <a:prstGeom prst="rect">
            <a:avLst/>
          </a:prstGeom>
          <a:noFill/>
          <a:ln w="9525">
            <a:noFill/>
            <a:miter lim="800000"/>
            <a:headEnd/>
            <a:tailEnd/>
          </a:ln>
        </p:spPr>
      </p:pic>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en-US" sz="2400" b="1"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accent6">
                    <a:lumMod val="75000"/>
                  </a:schemeClr>
                </a:solidFill>
                <a:latin typeface="微软雅黑" panose="020B0503020204020204" pitchFamily="34" charset="-122"/>
                <a:ea typeface="微软雅黑" panose="020B0503020204020204" pitchFamily="34" charset="-122"/>
              </a:rPr>
              <a:t>1</a:t>
            </a: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）双因素理论的一般概念</a:t>
            </a:r>
            <a:endParaRPr lang="zh-CN" altLang="en-US" b="1" dirty="0" smtClean="0">
              <a:solidFill>
                <a:schemeClr val="accent6">
                  <a:lumMod val="7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17755"/>
            <a:ext cx="8352928" cy="1477328"/>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这说明，保健因素与激励因素对于调动人的积极性来说都是起作用的，只是其影响的程度不同而已。</a:t>
            </a:r>
            <a:endParaRPr lang="zh-CN" altLang="en-US"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20</a:t>
            </a:r>
            <a:r>
              <a:rPr lang="zh-CN" altLang="en-US" dirty="0" smtClean="0">
                <a:latin typeface="微软雅黑" panose="020B0503020204020204" pitchFamily="34" charset="-122"/>
                <a:ea typeface="微软雅黑" panose="020B0503020204020204" pitchFamily="34" charset="-122"/>
              </a:rPr>
              <a:t>世纪</a:t>
            </a:r>
            <a:r>
              <a:rPr lang="en-US" altLang="zh-CN" dirty="0" smtClean="0">
                <a:latin typeface="微软雅黑" panose="020B0503020204020204" pitchFamily="34" charset="-122"/>
                <a:ea typeface="微软雅黑" panose="020B0503020204020204" pitchFamily="34" charset="-122"/>
              </a:rPr>
              <a:t>60</a:t>
            </a:r>
            <a:r>
              <a:rPr lang="zh-CN" altLang="en-US" dirty="0" smtClean="0">
                <a:latin typeface="微软雅黑" panose="020B0503020204020204" pitchFamily="34" charset="-122"/>
                <a:ea typeface="微软雅黑" panose="020B0503020204020204" pitchFamily="34" charset="-122"/>
              </a:rPr>
              <a:t>年代以来，双因素理论越来越受人关注。根据</a:t>
            </a:r>
            <a:r>
              <a:rPr lang="en-US" altLang="zh-CN" dirty="0" smtClean="0">
                <a:latin typeface="微软雅黑" panose="020B0503020204020204" pitchFamily="34" charset="-122"/>
                <a:ea typeface="微软雅黑" panose="020B0503020204020204" pitchFamily="34" charset="-122"/>
              </a:rPr>
              <a:t>1973—1974</a:t>
            </a:r>
            <a:r>
              <a:rPr lang="zh-CN" altLang="en-US" dirty="0" smtClean="0">
                <a:latin typeface="微软雅黑" panose="020B0503020204020204" pitchFamily="34" charset="-122"/>
                <a:ea typeface="微软雅黑" panose="020B0503020204020204" pitchFamily="34" charset="-122"/>
              </a:rPr>
              <a:t>年美国民意研究中心的调查，过半数的男工都认为工作的首要条件是能提供成就感。此外，把有意义的工作列为首位的人，要比把缩短工作时间列为首位的人数多</a:t>
            </a:r>
            <a:r>
              <a:rPr lang="en-US" altLang="zh-CN" dirty="0" smtClean="0">
                <a:latin typeface="微软雅黑" panose="020B0503020204020204" pitchFamily="34" charset="-122"/>
                <a:ea typeface="微软雅黑" panose="020B0503020204020204" pitchFamily="34" charset="-122"/>
              </a:rPr>
              <a:t>7</a:t>
            </a:r>
            <a:r>
              <a:rPr lang="zh-CN" altLang="en-US" dirty="0" smtClean="0">
                <a:latin typeface="微软雅黑" panose="020B0503020204020204" pitchFamily="34" charset="-122"/>
                <a:ea typeface="微软雅黑" panose="020B0503020204020204" pitchFamily="34" charset="-122"/>
              </a:rPr>
              <a:t>位。</a:t>
            </a:r>
            <a:endParaRPr lang="zh-CN" altLang="en-US" dirty="0" smtClean="0">
              <a:latin typeface="微软雅黑" panose="020B0503020204020204" pitchFamily="34" charset="-122"/>
              <a:ea typeface="微软雅黑" panose="020B0503020204020204" pitchFamily="34" charset="-122"/>
            </a:endParaRPr>
          </a:p>
        </p:txBody>
      </p:sp>
      <p:sp>
        <p:nvSpPr>
          <p:cNvPr id="22" name="矩形 21"/>
          <p:cNvSpPr/>
          <p:nvPr/>
        </p:nvSpPr>
        <p:spPr>
          <a:xfrm>
            <a:off x="432048" y="3856980"/>
            <a:ext cx="4572000" cy="2308324"/>
          </a:xfrm>
          <a:prstGeom prst="rect">
            <a:avLst/>
          </a:prstGeom>
        </p:spPr>
        <p:txBody>
          <a:bodyPr>
            <a:spAutoFit/>
          </a:bodyPr>
          <a:lstStyle/>
          <a:p>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）双因素理论在管理中的应用</a:t>
            </a:r>
            <a:endParaRPr lang="zh-CN" altLang="en-US"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右图为西方国家的职工的需要，分为两大类：一类是维持性的保健因素的需要，图中外圈所示即为追求的目标，其中包括物质、经济、安全、所处环境、地位、社会活动等多种多样的内容。另一类为激励性的高层次需要，图中内圈所示即为追求的目标，其中包括成长、成就、工作、职责、赏识等内容。</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69847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马斯洛的需要层次论与阿德弗的成就需要理论</a:t>
            </a:r>
            <a:endParaRPr lang="zh-CN" altLang="en-US" sz="2400" b="1"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accent6">
                    <a:lumMod val="75000"/>
                  </a:schemeClr>
                </a:solidFill>
                <a:latin typeface="微软雅黑" panose="020B0503020204020204" pitchFamily="34" charset="-122"/>
                <a:ea typeface="微软雅黑" panose="020B0503020204020204" pitchFamily="34" charset="-122"/>
              </a:rPr>
              <a:t>2</a:t>
            </a:r>
            <a:r>
              <a:rPr lang="zh-CN" altLang="en-US" b="1" dirty="0" smtClean="0">
                <a:solidFill>
                  <a:schemeClr val="accent6">
                    <a:lumMod val="75000"/>
                  </a:schemeClr>
                </a:solidFill>
                <a:latin typeface="微软雅黑" panose="020B0503020204020204" pitchFamily="34" charset="-122"/>
                <a:ea typeface="微软雅黑" panose="020B0503020204020204" pitchFamily="34" charset="-122"/>
              </a:rPr>
              <a:t>）双因素理论在我国应用应注意的问题</a:t>
            </a:r>
            <a:endParaRPr lang="zh-CN" altLang="en-US" b="1" dirty="0" smtClean="0">
              <a:solidFill>
                <a:schemeClr val="accent6">
                  <a:lumMod val="7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17755"/>
            <a:ext cx="8352928" cy="3139321"/>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我们要调动职工的积极性，首先得注意保健因素，使职工不致产生不满情绪，但是，更重要的是要利用激励因素去激发职工的工作热情，创造出第一流的工作业绩。因此，双因素理论在我国有着很高的应用价值。领导者是创业者、开拓者，如果只顾及保健因素，仅仅满足于职工没有什么意见，大家相安无事，这种企业的领导只能算是守业者。</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我们还应该强调指出，我们与国外的社会制度、国情、民族传统不同，因而在企业中，哪些因素属于保健因素，哪些因素属于激励因素，与国外的划分是会有差异的。就是同一因素，在不同时期也有可能划归于不同的范畴，在国外认为是保健因素的内容，在我国很可能仍是重要的激励因素，如工资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当前，对低保人员发放生活保证金，物价上涨时发放补助等都属于保健因素的范畴。</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3384376" cy="400110"/>
          </a:xfrm>
          <a:prstGeom prst="rect">
            <a:avLst/>
          </a:prstGeom>
          <a:noFill/>
        </p:spPr>
        <p:txBody>
          <a:bodyPr wrap="square" rtlCol="0">
            <a:spAutoFit/>
          </a:bodyPr>
          <a:lstStyle/>
          <a:p>
            <a:pPr algn="dist">
              <a:buFont typeface="Wingdings" panose="05000000000000000000" pitchFamily="2" charset="2"/>
              <a:buChar char="l"/>
            </a:pPr>
            <a:r>
              <a:rPr lang="zh-CN" altLang="en-US" sz="2000" b="1" dirty="0" smtClean="0">
                <a:latin typeface="微软雅黑" panose="020B0503020204020204" pitchFamily="34" charset="-122"/>
                <a:ea typeface="微软雅黑" panose="020B0503020204020204" pitchFamily="34" charset="-122"/>
              </a:rPr>
              <a:t>成就需要与管理</a:t>
            </a:r>
            <a:endParaRPr lang="zh-CN" altLang="en-US" sz="2000" b="1" dirty="0" smtClean="0">
              <a:latin typeface="微软雅黑" panose="020B0503020204020204" pitchFamily="34" charset="-122"/>
              <a:ea typeface="微软雅黑" panose="020B0503020204020204" pitchFamily="34" charset="-122"/>
            </a:endParaRPr>
          </a:p>
        </p:txBody>
      </p:sp>
      <p:sp>
        <p:nvSpPr>
          <p:cNvPr id="6" name="矩形 5"/>
          <p:cNvSpPr/>
          <p:nvPr/>
        </p:nvSpPr>
        <p:spPr>
          <a:xfrm>
            <a:off x="467544" y="1730425"/>
            <a:ext cx="8208912" cy="369332"/>
          </a:xfrm>
          <a:prstGeom prst="rect">
            <a:avLst/>
          </a:prstGeom>
        </p:spPr>
        <p:txBody>
          <a:bodyPr wrap="square">
            <a:spAutoFit/>
          </a:bodyPr>
          <a:lstStyle/>
          <a:p>
            <a:pPr indent="457200"/>
            <a:r>
              <a:rPr lang="en-US" altLang="zh-CN" b="1" dirty="0" smtClean="0">
                <a:solidFill>
                  <a:schemeClr val="accent3">
                    <a:lumMod val="75000"/>
                  </a:schemeClr>
                </a:solidFill>
                <a:latin typeface="微软雅黑" panose="020B0503020204020204" pitchFamily="34" charset="-122"/>
                <a:ea typeface="微软雅黑" panose="020B0503020204020204" pitchFamily="34" charset="-122"/>
              </a:rPr>
              <a:t>2</a:t>
            </a:r>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）成就需要与企业绩效的关系</a:t>
            </a:r>
            <a:endParaRPr lang="zh-CN" altLang="en-US" b="1" dirty="0" smtClean="0">
              <a:solidFill>
                <a:schemeClr val="accent3">
                  <a:lumMod val="7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2117755"/>
            <a:ext cx="8352928" cy="1754326"/>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威纳与鲁宾的试验结论是：</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）权力需要与企业的绩效完全没有关系。</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）归属需要与企业的绩效甚至会出现负相关。</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）在中等和高成就需要等级内，成就需要与企业绩效间有显著的正相关。</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由此可见，成就需要是一种更为内化了的需要，这种需要是促使国家、企业取得高绩效的主要动力。</a:t>
            </a:r>
            <a:endParaRPr lang="zh-CN" altLang="en-US" dirty="0" smtClean="0">
              <a:latin typeface="微软雅黑" panose="020B0503020204020204" pitchFamily="34" charset="-122"/>
              <a:ea typeface="微软雅黑" panose="020B0503020204020204" pitchFamily="34" charset="-122"/>
            </a:endParaRPr>
          </a:p>
        </p:txBody>
      </p:sp>
      <p:sp>
        <p:nvSpPr>
          <p:cNvPr id="9" name="矩形 8"/>
          <p:cNvSpPr/>
          <p:nvPr/>
        </p:nvSpPr>
        <p:spPr>
          <a:xfrm>
            <a:off x="467544" y="3879632"/>
            <a:ext cx="8208912" cy="369332"/>
          </a:xfrm>
          <a:prstGeom prst="rect">
            <a:avLst/>
          </a:prstGeom>
        </p:spPr>
        <p:txBody>
          <a:bodyPr wrap="square">
            <a:spAutoFit/>
          </a:bodyPr>
          <a:lstStyle/>
          <a:p>
            <a:pPr indent="457200"/>
            <a:r>
              <a:rPr lang="en-US" altLang="zh-CN" b="1" dirty="0" smtClean="0">
                <a:solidFill>
                  <a:schemeClr val="accent3">
                    <a:lumMod val="75000"/>
                  </a:schemeClr>
                </a:solidFill>
                <a:latin typeface="微软雅黑" panose="020B0503020204020204" pitchFamily="34" charset="-122"/>
                <a:ea typeface="微软雅黑" panose="020B0503020204020204" pitchFamily="34" charset="-122"/>
              </a:rPr>
              <a:t>3</a:t>
            </a:r>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）成就需要的培训</a:t>
            </a:r>
            <a:endParaRPr lang="zh-CN" altLang="en-US" b="1" dirty="0" smtClean="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467544" y="4266962"/>
            <a:ext cx="8352928" cy="1289905"/>
          </a:xfrm>
          <a:prstGeom prst="rect">
            <a:avLst/>
          </a:prstGeom>
        </p:spPr>
        <p:txBody>
          <a:bodyPr wrap="square">
            <a:spAutoFit/>
          </a:bodyPr>
          <a:lstStyle/>
          <a:p>
            <a:pPr indent="457200">
              <a:lnSpc>
                <a:spcPct val="150000"/>
              </a:lnSpc>
            </a:pP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）开设发展成就动机的训练班</a:t>
            </a:r>
            <a:endParaRPr lang="en-US" altLang="zh-CN" b="1" dirty="0" smtClean="0">
              <a:latin typeface="微软雅黑" panose="020B0503020204020204" pitchFamily="34" charset="-122"/>
              <a:ea typeface="微软雅黑" panose="020B0503020204020204" pitchFamily="34" charset="-122"/>
            </a:endParaRPr>
          </a:p>
          <a:p>
            <a:pPr indent="457200">
              <a:lnSpc>
                <a:spcPct val="150000"/>
              </a:lnSpc>
            </a:pP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2</a:t>
            </a:r>
            <a:r>
              <a:rPr lang="zh-CN" altLang="en-US" b="1" dirty="0" smtClean="0">
                <a:latin typeface="微软雅黑" panose="020B0503020204020204" pitchFamily="34" charset="-122"/>
                <a:ea typeface="微软雅黑" panose="020B0503020204020204" pitchFamily="34" charset="-122"/>
              </a:rPr>
              <a:t>）进行心理测验</a:t>
            </a:r>
            <a:endParaRPr lang="en-US" altLang="zh-CN" b="1" dirty="0" smtClean="0">
              <a:latin typeface="微软雅黑" panose="020B0503020204020204" pitchFamily="34" charset="-122"/>
              <a:ea typeface="微软雅黑" panose="020B0503020204020204" pitchFamily="34" charset="-122"/>
            </a:endParaRPr>
          </a:p>
          <a:p>
            <a:pPr indent="457200">
              <a:lnSpc>
                <a:spcPct val="150000"/>
              </a:lnSpc>
            </a:pP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）培训的效果</a:t>
            </a:r>
            <a:endParaRPr lang="en-US" altLang="zh-CN" b="1"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燕尾形 20"/>
          <p:cNvSpPr/>
          <p:nvPr/>
        </p:nvSpPr>
        <p:spPr>
          <a:xfrm rot="10800000">
            <a:off x="755576" y="3356992"/>
            <a:ext cx="792088" cy="864096"/>
          </a:xfrm>
          <a:prstGeom prst="chevron">
            <a:avLst>
              <a:gd name="adj" fmla="val 69842"/>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燕尾形 21"/>
          <p:cNvSpPr/>
          <p:nvPr/>
        </p:nvSpPr>
        <p:spPr>
          <a:xfrm rot="10800000">
            <a:off x="755577" y="4725144"/>
            <a:ext cx="792088" cy="864096"/>
          </a:xfrm>
          <a:prstGeom prst="chevron">
            <a:avLst>
              <a:gd name="adj" fmla="val 69842"/>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TextBox 1"/>
          <p:cNvSpPr txBox="1"/>
          <p:nvPr/>
        </p:nvSpPr>
        <p:spPr>
          <a:xfrm>
            <a:off x="179512" y="188640"/>
            <a:ext cx="442781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1.4 </a:t>
            </a:r>
            <a:r>
              <a:rPr lang="zh-CN" altLang="en-US" sz="2800" b="1" dirty="0" smtClean="0">
                <a:solidFill>
                  <a:schemeClr val="bg1"/>
                </a:solidFill>
                <a:latin typeface="微软雅黑" panose="020B0503020204020204" pitchFamily="34" charset="-122"/>
                <a:ea typeface="微软雅黑" panose="020B0503020204020204" pitchFamily="34" charset="-122"/>
              </a:rPr>
              <a:t>管理心理学的研究方法</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251520" y="1691516"/>
            <a:ext cx="8640960"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实证研究方法又可细分为以下三种：</a:t>
            </a:r>
            <a:endParaRPr lang="zh-CN" altLang="en-US"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179512" y="1124744"/>
            <a:ext cx="244827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实证研究方法</a:t>
            </a:r>
            <a:endParaRPr lang="zh-CN" altLang="zh-CN" sz="2400" dirty="0" smtClean="0">
              <a:latin typeface="微软雅黑" panose="020B0503020204020204" pitchFamily="34" charset="-122"/>
              <a:ea typeface="微软雅黑" panose="020B0503020204020204" pitchFamily="34" charset="-122"/>
            </a:endParaRPr>
          </a:p>
        </p:txBody>
      </p:sp>
      <p:sp>
        <p:nvSpPr>
          <p:cNvPr id="9" name="圆角矩形 8"/>
          <p:cNvSpPr/>
          <p:nvPr/>
        </p:nvSpPr>
        <p:spPr>
          <a:xfrm>
            <a:off x="1331640" y="5373216"/>
            <a:ext cx="1800000" cy="900000"/>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现场实验</a:t>
            </a:r>
            <a:endParaRPr lang="en-US" altLang="zh-CN" b="1" dirty="0" smtClean="0">
              <a:latin typeface="微软雅黑" panose="020B0503020204020204" pitchFamily="34" charset="-122"/>
              <a:ea typeface="微软雅黑" panose="020B0503020204020204" pitchFamily="34" charset="-122"/>
            </a:endParaRPr>
          </a:p>
          <a:p>
            <a:pPr algn="ctr"/>
            <a:r>
              <a:rPr lang="en-US" altLang="zh-CN" sz="1400" b="1" dirty="0" smtClean="0">
                <a:latin typeface="微软雅黑" panose="020B0503020204020204" pitchFamily="34" charset="-122"/>
                <a:ea typeface="微软雅黑" panose="020B0503020204020204" pitchFamily="34" charset="-122"/>
              </a:rPr>
              <a:t>(</a:t>
            </a:r>
            <a:r>
              <a:rPr lang="zh-CN" altLang="en-US" sz="1400" b="1" dirty="0" smtClean="0">
                <a:latin typeface="微软雅黑" panose="020B0503020204020204" pitchFamily="34" charset="-122"/>
                <a:ea typeface="微软雅黑" panose="020B0503020204020204" pitchFamily="34" charset="-122"/>
              </a:rPr>
              <a:t>自然实验研究法</a:t>
            </a:r>
            <a:r>
              <a:rPr lang="en-US" altLang="zh-CN" sz="1400" b="1" dirty="0" smtClean="0">
                <a:latin typeface="微软雅黑" panose="020B0503020204020204" pitchFamily="34" charset="-122"/>
                <a:ea typeface="微软雅黑" panose="020B0503020204020204" pitchFamily="34" charset="-122"/>
              </a:rPr>
              <a:t>)</a:t>
            </a:r>
            <a:endParaRPr lang="zh-CN" altLang="en-US" sz="1400" b="1" dirty="0">
              <a:latin typeface="微软雅黑" panose="020B0503020204020204" pitchFamily="34" charset="-122"/>
              <a:ea typeface="微软雅黑" panose="020B0503020204020204" pitchFamily="34" charset="-122"/>
            </a:endParaRPr>
          </a:p>
        </p:txBody>
      </p:sp>
      <p:sp>
        <p:nvSpPr>
          <p:cNvPr id="12" name="圆角矩形 11"/>
          <p:cNvSpPr/>
          <p:nvPr/>
        </p:nvSpPr>
        <p:spPr>
          <a:xfrm>
            <a:off x="1331640" y="2564904"/>
            <a:ext cx="1800000" cy="900000"/>
          </a:xfrm>
          <a:prstGeom prst="round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现场调查</a:t>
            </a:r>
            <a:endParaRPr lang="en-US" altLang="zh-CN" b="1" dirty="0" smtClean="0">
              <a:latin typeface="微软雅黑" panose="020B0503020204020204" pitchFamily="34" charset="-122"/>
              <a:ea typeface="微软雅黑" panose="020B0503020204020204" pitchFamily="34" charset="-122"/>
            </a:endParaRPr>
          </a:p>
          <a:p>
            <a:pPr algn="ctr"/>
            <a:r>
              <a:rPr lang="zh-CN" altLang="en-US" b="1" dirty="0" smtClean="0">
                <a:latin typeface="微软雅黑" panose="020B0503020204020204" pitchFamily="34" charset="-122"/>
                <a:ea typeface="微软雅黑" panose="020B0503020204020204" pitchFamily="34" charset="-122"/>
              </a:rPr>
              <a:t>研究</a:t>
            </a:r>
            <a:endParaRPr lang="zh-CN" altLang="en-US" b="1" dirty="0">
              <a:latin typeface="微软雅黑" panose="020B0503020204020204" pitchFamily="34" charset="-122"/>
              <a:ea typeface="微软雅黑" panose="020B0503020204020204" pitchFamily="34" charset="-122"/>
            </a:endParaRPr>
          </a:p>
        </p:txBody>
      </p:sp>
      <p:sp>
        <p:nvSpPr>
          <p:cNvPr id="14" name="矩形 13"/>
          <p:cNvSpPr/>
          <p:nvPr/>
        </p:nvSpPr>
        <p:spPr>
          <a:xfrm>
            <a:off x="3275856" y="2710661"/>
            <a:ext cx="4572000" cy="646331"/>
          </a:xfrm>
          <a:prstGeom prst="rect">
            <a:avLst/>
          </a:prstGeom>
        </p:spPr>
        <p:txBody>
          <a:bodyPr>
            <a:spAutoFit/>
          </a:bodyPr>
          <a:lstStyle/>
          <a:p>
            <a:r>
              <a:rPr lang="zh-CN" altLang="zh-CN" dirty="0" smtClean="0">
                <a:latin typeface="微软雅黑" panose="020B0503020204020204" pitchFamily="34" charset="-122"/>
                <a:ea typeface="微软雅黑" panose="020B0503020204020204" pitchFamily="34" charset="-122"/>
              </a:rPr>
              <a:t>现场调查研究是在现有组织的环境范围之内进行的研究</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16" name="圆角矩形 15"/>
          <p:cNvSpPr/>
          <p:nvPr/>
        </p:nvSpPr>
        <p:spPr>
          <a:xfrm>
            <a:off x="1331640" y="4005064"/>
            <a:ext cx="1800000" cy="900000"/>
          </a:xfrm>
          <a:prstGeom prst="roundRect">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实验室实验</a:t>
            </a:r>
            <a:endParaRPr lang="zh-CN" altLang="en-US" b="1" dirty="0">
              <a:latin typeface="微软雅黑" panose="020B0503020204020204" pitchFamily="34" charset="-122"/>
              <a:ea typeface="微软雅黑" panose="020B0503020204020204" pitchFamily="34" charset="-122"/>
            </a:endParaRPr>
          </a:p>
        </p:txBody>
      </p:sp>
      <p:sp>
        <p:nvSpPr>
          <p:cNvPr id="19" name="矩形 18"/>
          <p:cNvSpPr/>
          <p:nvPr/>
        </p:nvSpPr>
        <p:spPr>
          <a:xfrm>
            <a:off x="3275856" y="4078813"/>
            <a:ext cx="4572000" cy="646331"/>
          </a:xfrm>
          <a:prstGeom prst="rect">
            <a:avLst/>
          </a:prstGeom>
        </p:spPr>
        <p:txBody>
          <a:bodyPr>
            <a:spAutoFit/>
          </a:bodyPr>
          <a:lstStyle/>
          <a:p>
            <a:r>
              <a:rPr lang="zh-CN" altLang="zh-CN" dirty="0" smtClean="0">
                <a:latin typeface="微软雅黑" panose="020B0503020204020204" pitchFamily="34" charset="-122"/>
                <a:ea typeface="微软雅黑" panose="020B0503020204020204" pitchFamily="34" charset="-122"/>
              </a:rPr>
              <a:t>实验室实验的实质是操纵一个或几个自变量并观察他们对因变量的作用</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20" name="矩形 19"/>
          <p:cNvSpPr/>
          <p:nvPr/>
        </p:nvSpPr>
        <p:spPr>
          <a:xfrm>
            <a:off x="3275856" y="5446965"/>
            <a:ext cx="4572000" cy="923330"/>
          </a:xfrm>
          <a:prstGeom prst="rect">
            <a:avLst/>
          </a:prstGeom>
        </p:spPr>
        <p:txBody>
          <a:bodyPr>
            <a:spAutoFit/>
          </a:bodyPr>
          <a:lstStyle/>
          <a:p>
            <a:r>
              <a:rPr lang="zh-CN" altLang="en-US" dirty="0" smtClean="0">
                <a:latin typeface="微软雅黑" panose="020B0503020204020204" pitchFamily="34" charset="-122"/>
                <a:ea typeface="微软雅黑" panose="020B0503020204020204" pitchFamily="34" charset="-122"/>
              </a:rPr>
              <a:t>在日常生活的情境中，适当地控制条件，并结合经常性的业务工作，从而研究心理现象的规律性。</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0-#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500"/>
                                        <p:tgtEl>
                                          <p:spTgt spid="9"/>
                                        </p:tgtEl>
                                      </p:cBhvr>
                                    </p:animEffect>
                                  </p:childTnLst>
                                </p:cTn>
                              </p:par>
                              <p:par>
                                <p:cTn id="32" presetID="2" presetClass="entr" presetSubtype="8"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0-#ppt_w/2"/>
                                          </p:val>
                                        </p:tav>
                                        <p:tav tm="100000">
                                          <p:val>
                                            <p:strVal val="#ppt_x"/>
                                          </p:val>
                                        </p:tav>
                                      </p:tavLst>
                                    </p:anim>
                                    <p:anim calcmode="lin" valueType="num">
                                      <p:cBhvr additive="base">
                                        <p:cTn id="35"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 grpId="0" animBg="1"/>
      <p:bldP spid="12" grpId="0" animBg="1"/>
      <p:bldP spid="14" grpId="0"/>
      <p:bldP spid="16" grpId="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5.3 </a:t>
            </a:r>
            <a:r>
              <a:rPr lang="zh-CN" altLang="en-US" sz="2800" b="1" dirty="0" smtClean="0">
                <a:solidFill>
                  <a:schemeClr val="bg1"/>
                </a:solidFill>
                <a:latin typeface="微软雅黑" panose="020B0503020204020204" pitchFamily="34" charset="-122"/>
                <a:ea typeface="微软雅黑" panose="020B0503020204020204" pitchFamily="34" charset="-122"/>
              </a:rPr>
              <a:t>内容型激励理论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96752"/>
            <a:ext cx="4176464" cy="400110"/>
          </a:xfrm>
          <a:prstGeom prst="rect">
            <a:avLst/>
          </a:prstGeom>
          <a:noFill/>
        </p:spPr>
        <p:txBody>
          <a:bodyPr wrap="square" rtlCol="0">
            <a:spAutoFit/>
          </a:bodyPr>
          <a:lstStyle/>
          <a:p>
            <a:pPr algn="dist">
              <a:buFont typeface="Wingdings" panose="05000000000000000000" pitchFamily="2" charset="2"/>
              <a:buChar char="l"/>
            </a:pPr>
            <a:r>
              <a:rPr lang="zh-CN" altLang="en-US" sz="2000" b="1" dirty="0" smtClean="0">
                <a:latin typeface="微软雅黑" panose="020B0503020204020204" pitchFamily="34" charset="-122"/>
                <a:ea typeface="微软雅黑" panose="020B0503020204020204" pitchFamily="34" charset="-122"/>
              </a:rPr>
              <a:t>内容型激励理论间的相互关系</a:t>
            </a:r>
            <a:endParaRPr lang="zh-CN" altLang="en-US" sz="2000" b="1" dirty="0" smtClean="0">
              <a:latin typeface="微软雅黑" panose="020B0503020204020204" pitchFamily="34" charset="-122"/>
              <a:ea typeface="微软雅黑" panose="020B0503020204020204" pitchFamily="34" charset="-122"/>
            </a:endParaRPr>
          </a:p>
        </p:txBody>
      </p:sp>
      <p:sp>
        <p:nvSpPr>
          <p:cNvPr id="8" name="矩形 7"/>
          <p:cNvSpPr/>
          <p:nvPr/>
        </p:nvSpPr>
        <p:spPr>
          <a:xfrm>
            <a:off x="467544" y="1700808"/>
            <a:ext cx="8352928" cy="369332"/>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图</a:t>
            </a:r>
            <a:r>
              <a:rPr lang="en-US" altLang="zh-CN" dirty="0" smtClean="0">
                <a:latin typeface="微软雅黑" panose="020B0503020204020204" pitchFamily="34" charset="-122"/>
                <a:ea typeface="微软雅黑" panose="020B0503020204020204" pitchFamily="34" charset="-122"/>
              </a:rPr>
              <a:t>5-12</a:t>
            </a:r>
            <a:r>
              <a:rPr lang="zh-CN" altLang="en-US" dirty="0" smtClean="0">
                <a:latin typeface="微软雅黑" panose="020B0503020204020204" pitchFamily="34" charset="-122"/>
                <a:ea typeface="微软雅黑" panose="020B0503020204020204" pitchFamily="34" charset="-122"/>
              </a:rPr>
              <a:t>将四种内容型激励理论的相互关系进行了表述。</a:t>
            </a:r>
            <a:endParaRPr lang="zh-CN" altLang="en-US" dirty="0" smtClean="0">
              <a:latin typeface="微软雅黑" panose="020B0503020204020204" pitchFamily="34" charset="-122"/>
              <a:ea typeface="微软雅黑" panose="020B0503020204020204" pitchFamily="34" charset="-122"/>
            </a:endParaRPr>
          </a:p>
        </p:txBody>
      </p:sp>
      <p:grpSp>
        <p:nvGrpSpPr>
          <p:cNvPr id="59394" name="Group 2"/>
          <p:cNvGrpSpPr/>
          <p:nvPr/>
        </p:nvGrpSpPr>
        <p:grpSpPr bwMode="auto">
          <a:xfrm>
            <a:off x="827584" y="2348880"/>
            <a:ext cx="7560840" cy="4176464"/>
            <a:chOff x="2103" y="9222"/>
            <a:chExt cx="7535" cy="4389"/>
          </a:xfrm>
        </p:grpSpPr>
        <p:grpSp>
          <p:nvGrpSpPr>
            <p:cNvPr id="59395" name="Group 3"/>
            <p:cNvGrpSpPr/>
            <p:nvPr/>
          </p:nvGrpSpPr>
          <p:grpSpPr bwMode="auto">
            <a:xfrm>
              <a:off x="2103" y="9957"/>
              <a:ext cx="7327" cy="3118"/>
              <a:chOff x="2460" y="9692"/>
              <a:chExt cx="7327" cy="3118"/>
            </a:xfrm>
          </p:grpSpPr>
          <p:sp>
            <p:nvSpPr>
              <p:cNvPr id="59396" name="Text Box 4"/>
              <p:cNvSpPr txBox="1">
                <a:spLocks noChangeArrowheads="1"/>
              </p:cNvSpPr>
              <p:nvPr/>
            </p:nvSpPr>
            <p:spPr bwMode="auto">
              <a:xfrm>
                <a:off x="2460" y="9892"/>
                <a:ext cx="1185" cy="413"/>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自我实现</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397" name="Text Box 5"/>
              <p:cNvSpPr txBox="1">
                <a:spLocks noChangeArrowheads="1"/>
              </p:cNvSpPr>
              <p:nvPr/>
            </p:nvSpPr>
            <p:spPr bwMode="auto">
              <a:xfrm>
                <a:off x="2460" y="10545"/>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尊    重</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398" name="Text Box 6"/>
              <p:cNvSpPr txBox="1">
                <a:spLocks noChangeArrowheads="1"/>
              </p:cNvSpPr>
              <p:nvPr/>
            </p:nvSpPr>
            <p:spPr bwMode="auto">
              <a:xfrm>
                <a:off x="2460" y="11175"/>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归    属</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399" name="Text Box 7"/>
              <p:cNvSpPr txBox="1">
                <a:spLocks noChangeArrowheads="1"/>
              </p:cNvSpPr>
              <p:nvPr/>
            </p:nvSpPr>
            <p:spPr bwMode="auto">
              <a:xfrm>
                <a:off x="2460" y="11775"/>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安    全</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00" name="Text Box 8"/>
              <p:cNvSpPr txBox="1">
                <a:spLocks noChangeArrowheads="1"/>
              </p:cNvSpPr>
              <p:nvPr/>
            </p:nvSpPr>
            <p:spPr bwMode="auto">
              <a:xfrm>
                <a:off x="2460" y="12405"/>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生    理</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59401" name="Group 9"/>
              <p:cNvGrpSpPr/>
              <p:nvPr/>
            </p:nvGrpSpPr>
            <p:grpSpPr bwMode="auto">
              <a:xfrm>
                <a:off x="3645" y="10095"/>
                <a:ext cx="850" cy="661"/>
                <a:chOff x="3645" y="10095"/>
                <a:chExt cx="850" cy="661"/>
              </a:xfrm>
            </p:grpSpPr>
            <p:sp>
              <p:nvSpPr>
                <p:cNvPr id="59402" name="AutoShape 10"/>
                <p:cNvSpPr>
                  <a:spLocks noChangeShapeType="1"/>
                </p:cNvSpPr>
                <p:nvPr/>
              </p:nvSpPr>
              <p:spPr bwMode="auto">
                <a:xfrm>
                  <a:off x="3645" y="10095"/>
                  <a:ext cx="274"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03" name="AutoShape 11"/>
                <p:cNvSpPr>
                  <a:spLocks noChangeShapeType="1"/>
                </p:cNvSpPr>
                <p:nvPr/>
              </p:nvSpPr>
              <p:spPr bwMode="auto">
                <a:xfrm>
                  <a:off x="3645" y="10756"/>
                  <a:ext cx="274"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04" name="AutoShape 12"/>
                <p:cNvSpPr>
                  <a:spLocks noChangeShapeType="1"/>
                </p:cNvSpPr>
                <p:nvPr/>
              </p:nvSpPr>
              <p:spPr bwMode="auto">
                <a:xfrm>
                  <a:off x="3919" y="10095"/>
                  <a:ext cx="0" cy="661"/>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05" name="AutoShape 13"/>
                <p:cNvSpPr>
                  <a:spLocks noChangeShapeType="1"/>
                </p:cNvSpPr>
                <p:nvPr/>
              </p:nvSpPr>
              <p:spPr bwMode="auto">
                <a:xfrm>
                  <a:off x="3919" y="10431"/>
                  <a:ext cx="576"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grpSp>
          <p:grpSp>
            <p:nvGrpSpPr>
              <p:cNvPr id="59406" name="Group 14"/>
              <p:cNvGrpSpPr/>
              <p:nvPr/>
            </p:nvGrpSpPr>
            <p:grpSpPr bwMode="auto">
              <a:xfrm>
                <a:off x="3645" y="11938"/>
                <a:ext cx="850" cy="661"/>
                <a:chOff x="3645" y="10095"/>
                <a:chExt cx="850" cy="661"/>
              </a:xfrm>
            </p:grpSpPr>
            <p:sp>
              <p:nvSpPr>
                <p:cNvPr id="59407" name="AutoShape 15"/>
                <p:cNvSpPr>
                  <a:spLocks noChangeShapeType="1"/>
                </p:cNvSpPr>
                <p:nvPr/>
              </p:nvSpPr>
              <p:spPr bwMode="auto">
                <a:xfrm>
                  <a:off x="3645" y="10095"/>
                  <a:ext cx="274"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08" name="AutoShape 16"/>
                <p:cNvSpPr>
                  <a:spLocks noChangeShapeType="1"/>
                </p:cNvSpPr>
                <p:nvPr/>
              </p:nvSpPr>
              <p:spPr bwMode="auto">
                <a:xfrm>
                  <a:off x="3645" y="10756"/>
                  <a:ext cx="274"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09" name="AutoShape 17"/>
                <p:cNvSpPr>
                  <a:spLocks noChangeShapeType="1"/>
                </p:cNvSpPr>
                <p:nvPr/>
              </p:nvSpPr>
              <p:spPr bwMode="auto">
                <a:xfrm>
                  <a:off x="3919" y="10095"/>
                  <a:ext cx="0" cy="661"/>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10" name="AutoShape 18"/>
                <p:cNvSpPr>
                  <a:spLocks noChangeShapeType="1"/>
                </p:cNvSpPr>
                <p:nvPr/>
              </p:nvSpPr>
              <p:spPr bwMode="auto">
                <a:xfrm>
                  <a:off x="3919" y="10431"/>
                  <a:ext cx="576"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grpSp>
          <p:sp>
            <p:nvSpPr>
              <p:cNvPr id="59411" name="AutoShape 19"/>
              <p:cNvSpPr>
                <a:spLocks noChangeShapeType="1"/>
              </p:cNvSpPr>
              <p:nvPr/>
            </p:nvSpPr>
            <p:spPr bwMode="auto">
              <a:xfrm>
                <a:off x="3645" y="11357"/>
                <a:ext cx="85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12" name="Text Box 20"/>
              <p:cNvSpPr txBox="1">
                <a:spLocks noChangeArrowheads="1"/>
              </p:cNvSpPr>
              <p:nvPr/>
            </p:nvSpPr>
            <p:spPr bwMode="auto">
              <a:xfrm>
                <a:off x="4495" y="10205"/>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成    长</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13" name="Text Box 21"/>
              <p:cNvSpPr txBox="1">
                <a:spLocks noChangeArrowheads="1"/>
              </p:cNvSpPr>
              <p:nvPr/>
            </p:nvSpPr>
            <p:spPr bwMode="auto">
              <a:xfrm>
                <a:off x="4495" y="11175"/>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关    系</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14" name="Text Box 22"/>
              <p:cNvSpPr txBox="1">
                <a:spLocks noChangeArrowheads="1"/>
              </p:cNvSpPr>
              <p:nvPr/>
            </p:nvSpPr>
            <p:spPr bwMode="auto">
              <a:xfrm>
                <a:off x="4495" y="12071"/>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生    存</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15" name="AutoShape 23"/>
              <p:cNvSpPr>
                <a:spLocks noChangeShapeType="1"/>
              </p:cNvSpPr>
              <p:nvPr/>
            </p:nvSpPr>
            <p:spPr bwMode="auto">
              <a:xfrm>
                <a:off x="5680" y="10431"/>
                <a:ext cx="850"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16" name="AutoShape 24"/>
              <p:cNvSpPr>
                <a:spLocks noChangeShapeType="1"/>
              </p:cNvSpPr>
              <p:nvPr/>
            </p:nvSpPr>
            <p:spPr bwMode="auto">
              <a:xfrm>
                <a:off x="5680" y="11357"/>
                <a:ext cx="274"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17" name="AutoShape 25"/>
              <p:cNvSpPr>
                <a:spLocks noChangeShapeType="1"/>
              </p:cNvSpPr>
              <p:nvPr/>
            </p:nvSpPr>
            <p:spPr bwMode="auto">
              <a:xfrm>
                <a:off x="5680" y="12274"/>
                <a:ext cx="274"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18" name="AutoShape 26"/>
              <p:cNvSpPr>
                <a:spLocks noChangeShapeType="1"/>
              </p:cNvSpPr>
              <p:nvPr/>
            </p:nvSpPr>
            <p:spPr bwMode="auto">
              <a:xfrm>
                <a:off x="5954" y="11357"/>
                <a:ext cx="0" cy="917"/>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19" name="AutoShape 27"/>
              <p:cNvSpPr>
                <a:spLocks noChangeShapeType="1"/>
              </p:cNvSpPr>
              <p:nvPr/>
            </p:nvSpPr>
            <p:spPr bwMode="auto">
              <a:xfrm>
                <a:off x="5954" y="11871"/>
                <a:ext cx="576"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20" name="Text Box 28"/>
              <p:cNvSpPr txBox="1">
                <a:spLocks noChangeArrowheads="1"/>
              </p:cNvSpPr>
              <p:nvPr/>
            </p:nvSpPr>
            <p:spPr bwMode="auto">
              <a:xfrm>
                <a:off x="6530" y="9692"/>
                <a:ext cx="1471" cy="139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激励因素</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 进步</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 成长</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 成就</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21" name="Text Box 29"/>
              <p:cNvSpPr txBox="1">
                <a:spLocks noChangeArrowheads="1"/>
              </p:cNvSpPr>
              <p:nvPr/>
            </p:nvSpPr>
            <p:spPr bwMode="auto">
              <a:xfrm>
                <a:off x="6530" y="11209"/>
                <a:ext cx="1471" cy="139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保健因素</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 工作安定</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 工资</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 工作条件</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22" name="AutoShape 30"/>
              <p:cNvSpPr>
                <a:spLocks noChangeShapeType="1"/>
              </p:cNvSpPr>
              <p:nvPr/>
            </p:nvSpPr>
            <p:spPr bwMode="auto">
              <a:xfrm>
                <a:off x="8001" y="10431"/>
                <a:ext cx="213"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23" name="AutoShape 31"/>
              <p:cNvSpPr>
                <a:spLocks noChangeShapeType="1"/>
              </p:cNvSpPr>
              <p:nvPr/>
            </p:nvSpPr>
            <p:spPr bwMode="auto">
              <a:xfrm>
                <a:off x="8214" y="9957"/>
                <a:ext cx="0" cy="917"/>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24" name="AutoShape 32"/>
              <p:cNvSpPr>
                <a:spLocks noChangeShapeType="1"/>
              </p:cNvSpPr>
              <p:nvPr/>
            </p:nvSpPr>
            <p:spPr bwMode="auto">
              <a:xfrm>
                <a:off x="8214" y="9957"/>
                <a:ext cx="388"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25" name="AutoShape 33"/>
              <p:cNvSpPr>
                <a:spLocks noChangeShapeType="1"/>
              </p:cNvSpPr>
              <p:nvPr/>
            </p:nvSpPr>
            <p:spPr bwMode="auto">
              <a:xfrm>
                <a:off x="8214" y="10874"/>
                <a:ext cx="388"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26" name="AutoShape 34"/>
              <p:cNvSpPr>
                <a:spLocks noChangeShapeType="1"/>
              </p:cNvSpPr>
              <p:nvPr/>
            </p:nvSpPr>
            <p:spPr bwMode="auto">
              <a:xfrm>
                <a:off x="8001" y="11871"/>
                <a:ext cx="601" cy="0"/>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9427" name="Text Box 35"/>
              <p:cNvSpPr txBox="1">
                <a:spLocks noChangeArrowheads="1"/>
              </p:cNvSpPr>
              <p:nvPr/>
            </p:nvSpPr>
            <p:spPr bwMode="auto">
              <a:xfrm>
                <a:off x="8602" y="9800"/>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成就需要</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28" name="Text Box 36"/>
              <p:cNvSpPr txBox="1">
                <a:spLocks noChangeArrowheads="1"/>
              </p:cNvSpPr>
              <p:nvPr/>
            </p:nvSpPr>
            <p:spPr bwMode="auto">
              <a:xfrm>
                <a:off x="8602" y="10677"/>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权力需要</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29" name="Text Box 37"/>
              <p:cNvSpPr txBox="1">
                <a:spLocks noChangeArrowheads="1"/>
              </p:cNvSpPr>
              <p:nvPr/>
            </p:nvSpPr>
            <p:spPr bwMode="auto">
              <a:xfrm>
                <a:off x="8602" y="11666"/>
                <a:ext cx="1185" cy="40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社交需要</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59430" name="Text Box 38"/>
            <p:cNvSpPr txBox="1">
              <a:spLocks noChangeArrowheads="1"/>
            </p:cNvSpPr>
            <p:nvPr/>
          </p:nvSpPr>
          <p:spPr bwMode="auto">
            <a:xfrm>
              <a:off x="2103" y="9506"/>
              <a:ext cx="1459" cy="451"/>
            </a:xfrm>
            <a:prstGeom prst="rect">
              <a:avLst/>
            </a:prstGeom>
            <a:noFill/>
            <a:ln w="9525">
              <a:no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需要层次论</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31" name="Text Box 39"/>
            <p:cNvSpPr txBox="1">
              <a:spLocks noChangeArrowheads="1"/>
            </p:cNvSpPr>
            <p:nvPr/>
          </p:nvSpPr>
          <p:spPr bwMode="auto">
            <a:xfrm>
              <a:off x="3225" y="9222"/>
              <a:ext cx="2161" cy="843"/>
            </a:xfrm>
            <a:prstGeom prst="rect">
              <a:avLst/>
            </a:prstGeom>
            <a:no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需要理论</a:t>
              </a:r>
              <a:endParaRPr kumimoji="0" lang="zh-CN" altLang="en-US"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生存</a:t>
              </a:r>
              <a:r>
                <a:rPr kumimoji="0" lang="en-US" alt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关系</a:t>
              </a:r>
              <a:r>
                <a:rPr kumimoji="0" lang="en-US" alt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成长</a:t>
              </a:r>
              <a:endParaRPr kumimoji="0" lang="en-US" alt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defTabSz="914400" rtl="0" eaLnBrk="1" fontAlgn="base" latinLnBrk="0" hangingPunct="1">
                <a:lnSpc>
                  <a:spcPct val="100000"/>
                </a:lnSpc>
                <a:spcBef>
                  <a:spcPct val="0"/>
                </a:spcBef>
                <a:spcAft>
                  <a:spcPct val="0"/>
                </a:spcAft>
                <a:buClrTx/>
                <a:buSzTx/>
                <a:buFontTx/>
                <a:buNone/>
              </a:pPr>
              <a:r>
                <a:rPr lang="en-US" altLang="zh-CN" sz="1600" dirty="0" smtClean="0">
                  <a:latin typeface="微软雅黑" panose="020B0503020204020204" pitchFamily="34" charset="-122"/>
                  <a:ea typeface="微软雅黑" panose="020B0503020204020204" pitchFamily="34" charset="-122"/>
                  <a:cs typeface="宋体" panose="02010600030101010101" pitchFamily="2" charset="-122"/>
                </a:rPr>
                <a:t>                     </a:t>
              </a: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理论</a:t>
              </a:r>
              <a:endParaRPr kumimoji="0" 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32" name="Text Box 40"/>
            <p:cNvSpPr txBox="1">
              <a:spLocks noChangeArrowheads="1"/>
            </p:cNvSpPr>
            <p:nvPr/>
          </p:nvSpPr>
          <p:spPr bwMode="auto">
            <a:xfrm>
              <a:off x="6173" y="9366"/>
              <a:ext cx="1459" cy="451"/>
            </a:xfrm>
            <a:prstGeom prst="rect">
              <a:avLst/>
            </a:prstGeom>
            <a:noFill/>
            <a:ln w="9525">
              <a:no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双因素理论</a:t>
              </a:r>
              <a:endParaRPr kumimoji="0" lang="zh-CN"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33" name="Text Box 41"/>
            <p:cNvSpPr txBox="1">
              <a:spLocks noChangeArrowheads="1"/>
            </p:cNvSpPr>
            <p:nvPr/>
          </p:nvSpPr>
          <p:spPr bwMode="auto">
            <a:xfrm>
              <a:off x="8179" y="9366"/>
              <a:ext cx="1459" cy="451"/>
            </a:xfrm>
            <a:prstGeom prst="rect">
              <a:avLst/>
            </a:prstGeom>
            <a:noFill/>
            <a:ln w="9525">
              <a:no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成就激励论</a:t>
              </a:r>
              <a:endParaRPr kumimoji="0" lang="zh-CN" sz="16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9434" name="Text Box 42"/>
            <p:cNvSpPr txBox="1">
              <a:spLocks noChangeArrowheads="1"/>
            </p:cNvSpPr>
            <p:nvPr/>
          </p:nvSpPr>
          <p:spPr bwMode="auto">
            <a:xfrm>
              <a:off x="3842" y="13160"/>
              <a:ext cx="4527" cy="451"/>
            </a:xfrm>
            <a:prstGeom prst="rect">
              <a:avLst/>
            </a:prstGeom>
            <a:noFill/>
            <a:ln w="9525">
              <a:noFill/>
              <a:miter lim="800000"/>
            </a:ln>
          </p:spPr>
          <p:txBody>
            <a:bodyPr vert="horz" wrap="square" lIns="91440" tIns="45720" rIns="91440" bIns="45720" numCol="1" anchor="t" anchorCtr="0" compatLnSpc="1"/>
            <a:lstStyle/>
            <a:p>
              <a:pPr marL="0" marR="0" lvl="0" indent="0"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图</a:t>
              </a:r>
              <a:r>
                <a:rPr kumimoji="0" lang="en-US" altLang="zh-CN"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5-12   </a:t>
              </a: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内容型激励理论之间的相互关系</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6.1 </a:t>
            </a:r>
            <a:r>
              <a:rPr lang="zh-CN" altLang="en-US" sz="2800" b="1" dirty="0" smtClean="0">
                <a:solidFill>
                  <a:schemeClr val="bg1"/>
                </a:solidFill>
                <a:latin typeface="微软雅黑" panose="020B0503020204020204" pitchFamily="34" charset="-122"/>
                <a:ea typeface="微软雅黑" panose="020B0503020204020204" pitchFamily="34" charset="-122"/>
              </a:rPr>
              <a:t>期望理论与应用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期望理论的一般概念</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1477328"/>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期望理论是一种过程型的激励理论，它是由弗隆（</a:t>
            </a:r>
            <a:r>
              <a:rPr lang="en-US" altLang="zh-CN" dirty="0" smtClean="0">
                <a:latin typeface="微软雅黑" panose="020B0503020204020204" pitchFamily="34" charset="-122"/>
                <a:ea typeface="微软雅黑" panose="020B0503020204020204" pitchFamily="34" charset="-122"/>
              </a:rPr>
              <a:t>V.H. Vroom</a:t>
            </a:r>
            <a:r>
              <a:rPr lang="zh-CN" altLang="en-US" dirty="0" smtClean="0">
                <a:latin typeface="微软雅黑" panose="020B0503020204020204" pitchFamily="34" charset="-122"/>
                <a:ea typeface="微软雅黑" panose="020B0503020204020204" pitchFamily="34" charset="-122"/>
              </a:rPr>
              <a:t>）在其</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工作与激励</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一书（</a:t>
            </a:r>
            <a:r>
              <a:rPr lang="en-US" altLang="zh-CN" dirty="0" smtClean="0">
                <a:latin typeface="微软雅黑" panose="020B0503020204020204" pitchFamily="34" charset="-122"/>
                <a:ea typeface="微软雅黑" panose="020B0503020204020204" pitchFamily="34" charset="-122"/>
              </a:rPr>
              <a:t>1964</a:t>
            </a:r>
            <a:r>
              <a:rPr lang="zh-CN" altLang="en-US" dirty="0" smtClean="0">
                <a:latin typeface="微软雅黑" panose="020B0503020204020204" pitchFamily="34" charset="-122"/>
                <a:ea typeface="微软雅黑" panose="020B0503020204020204" pitchFamily="34" charset="-122"/>
              </a:rPr>
              <a:t>年出版）中首先提出来的。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这一理论认为，人的固定要求决定了他的行为、行为方式。工人的劳动是建立在一定的期望（对未来方向的某种期望）基础上的，这样就可以在个人活动与其结果之间建立某种联系。</a:t>
            </a:r>
            <a:endParaRPr lang="zh-CN" altLang="en-US" dirty="0" smtClean="0">
              <a:latin typeface="微软雅黑" panose="020B0503020204020204" pitchFamily="34" charset="-122"/>
              <a:ea typeface="微软雅黑" panose="020B0503020204020204" pitchFamily="34" charset="-122"/>
            </a:endParaRPr>
          </a:p>
        </p:txBody>
      </p:sp>
      <p:sp>
        <p:nvSpPr>
          <p:cNvPr id="5" name="TextBox 4"/>
          <p:cNvSpPr txBox="1"/>
          <p:nvPr/>
        </p:nvSpPr>
        <p:spPr>
          <a:xfrm>
            <a:off x="179512" y="3161292"/>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期望理论的表述</a:t>
            </a:r>
            <a:endParaRPr lang="zh-CN" altLang="zh-CN" sz="2400"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251520" y="3679864"/>
            <a:ext cx="8640960" cy="2862322"/>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期望理论中的期望是指一个人对其努力将产生绩效的信心，期望中的努力与绩效之间有着紧密的联系。工具性（</a:t>
            </a:r>
            <a:r>
              <a:rPr lang="en-US" altLang="zh-CN" dirty="0" smtClean="0">
                <a:latin typeface="微软雅黑" panose="020B0503020204020204" pitchFamily="34" charset="-122"/>
                <a:ea typeface="微软雅黑" panose="020B0503020204020204" pitchFamily="34" charset="-122"/>
              </a:rPr>
              <a:t>Instrumentality</a:t>
            </a:r>
            <a:r>
              <a:rPr lang="zh-CN" altLang="en-US" dirty="0" smtClean="0">
                <a:latin typeface="微软雅黑" panose="020B0503020204020204" pitchFamily="34" charset="-122"/>
                <a:ea typeface="微软雅黑" panose="020B0503020204020204" pitchFamily="34" charset="-122"/>
              </a:rPr>
              <a:t>）是指取得绩效后期望得到回报。效价（</a:t>
            </a:r>
            <a:r>
              <a:rPr lang="en-US" altLang="zh-CN" dirty="0" smtClean="0">
                <a:latin typeface="微软雅黑" panose="020B0503020204020204" pitchFamily="34" charset="-122"/>
                <a:ea typeface="微软雅黑" panose="020B0503020204020204" pitchFamily="34" charset="-122"/>
              </a:rPr>
              <a:t>Valence</a:t>
            </a:r>
            <a:r>
              <a:rPr lang="zh-CN" altLang="en-US" dirty="0" smtClean="0">
                <a:latin typeface="微软雅黑" panose="020B0503020204020204" pitchFamily="34" charset="-122"/>
                <a:ea typeface="微软雅黑" panose="020B0503020204020204" pitchFamily="34" charset="-122"/>
              </a:rPr>
              <a:t>）是指取得报酬对个人的价值。</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根据期望理论，激励是三种要素的乘法函数，只有当三因素都高时，才能产生更高的绩效效果，若其中有一因素为零时，则整个激励水平将会归零。</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期望理论产生于对三种类型的信念的期望。期望理论（</a:t>
            </a:r>
            <a:r>
              <a:rPr lang="en-US" altLang="zh-CN" dirty="0" smtClean="0">
                <a:latin typeface="微软雅黑" panose="020B0503020204020204" pitchFamily="34" charset="-122"/>
                <a:ea typeface="微软雅黑" panose="020B0503020204020204" pitchFamily="34" charset="-122"/>
              </a:rPr>
              <a:t>Expectancy Theory</a:t>
            </a:r>
            <a:r>
              <a:rPr lang="zh-CN" altLang="en-US" dirty="0" smtClean="0">
                <a:latin typeface="微软雅黑" panose="020B0503020204020204" pitchFamily="34" charset="-122"/>
                <a:ea typeface="微软雅黑" panose="020B0503020204020204" pitchFamily="34" charset="-122"/>
              </a:rPr>
              <a:t>）解释奖励是如何通过聚集于激发动机的内部认知状态而引发的。期望理论的基本观点是，只有当人们相信他们的行为会得到想要的奖励或结果时，动机才会被激发。如果认为奖励不是基于行为的，就不会受到激励去促使行为发生。如果不想要这种基于行为的奖励，就不会受到激励去促使行为发生。</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6.1 </a:t>
            </a:r>
            <a:r>
              <a:rPr lang="zh-CN" altLang="en-US" sz="2800" b="1" dirty="0" smtClean="0">
                <a:solidFill>
                  <a:schemeClr val="bg1"/>
                </a:solidFill>
                <a:latin typeface="微软雅黑" panose="020B0503020204020204" pitchFamily="34" charset="-122"/>
                <a:ea typeface="微软雅黑" panose="020B0503020204020204" pitchFamily="34" charset="-122"/>
              </a:rPr>
              <a:t>期望理论与应用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052736"/>
            <a:ext cx="367240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期望理论的表述</a:t>
            </a:r>
            <a:endParaRPr lang="zh-CN" altLang="zh-CN" sz="2400"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251520" y="1571308"/>
            <a:ext cx="8568952" cy="2585323"/>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期望理论可用以下公式表示：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激励力</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期望</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（效价</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工具性）</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激励力（</a:t>
            </a:r>
            <a:r>
              <a:rPr lang="en-US" altLang="zh-CN" dirty="0" smtClean="0">
                <a:latin typeface="微软雅黑" panose="020B0503020204020204" pitchFamily="34" charset="-122"/>
                <a:ea typeface="微软雅黑" panose="020B0503020204020204" pitchFamily="34" charset="-122"/>
              </a:rPr>
              <a:t>Force</a:t>
            </a:r>
            <a:r>
              <a:rPr lang="zh-CN" altLang="en-US" dirty="0" smtClean="0">
                <a:latin typeface="微软雅黑" panose="020B0503020204020204" pitchFamily="34" charset="-122"/>
                <a:ea typeface="微软雅黑" panose="020B0503020204020204" pitchFamily="34" charset="-122"/>
              </a:rPr>
              <a:t>）是表示个体不得不投入与工作绩效相关的一种特定行为或一系列行为的动机程度，表现为动机。</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期望（</a:t>
            </a:r>
            <a:r>
              <a:rPr lang="en-US" altLang="zh-CN" dirty="0" smtClean="0">
                <a:latin typeface="微软雅黑" panose="020B0503020204020204" pitchFamily="34" charset="-122"/>
                <a:ea typeface="微软雅黑" panose="020B0503020204020204" pitchFamily="34" charset="-122"/>
              </a:rPr>
              <a:t>Expectancy</a:t>
            </a:r>
            <a:r>
              <a:rPr lang="zh-CN" altLang="en-US" dirty="0" smtClean="0">
                <a:latin typeface="微软雅黑" panose="020B0503020204020204" pitchFamily="34" charset="-122"/>
                <a:ea typeface="微软雅黑" panose="020B0503020204020204" pitchFamily="34" charset="-122"/>
              </a:rPr>
              <a:t>）是个体对自己能够达到某种表现的可能性的主观判断，其值可为</a:t>
            </a:r>
            <a:r>
              <a:rPr lang="en-US" altLang="zh-CN" dirty="0" smtClean="0">
                <a:latin typeface="微软雅黑" panose="020B0503020204020204" pitchFamily="34" charset="-122"/>
                <a:ea typeface="微软雅黑" panose="020B0503020204020204" pitchFamily="34" charset="-122"/>
              </a:rPr>
              <a:t>0</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1.0</a:t>
            </a:r>
            <a:r>
              <a:rPr lang="zh-CN" altLang="en-US" dirty="0" smtClean="0">
                <a:latin typeface="微软雅黑" panose="020B0503020204020204" pitchFamily="34" charset="-122"/>
                <a:ea typeface="微软雅黑" panose="020B0503020204020204" pitchFamily="34" charset="-122"/>
              </a:rPr>
              <a:t>，或</a:t>
            </a:r>
            <a:r>
              <a:rPr lang="en-US" altLang="zh-CN" dirty="0" smtClean="0">
                <a:latin typeface="微软雅黑" panose="020B0503020204020204" pitchFamily="34" charset="-122"/>
                <a:ea typeface="微软雅黑" panose="020B0503020204020204" pitchFamily="34" charset="-122"/>
              </a:rPr>
              <a:t>0.5</a:t>
            </a:r>
            <a:r>
              <a:rPr lang="zh-CN" altLang="en-US" dirty="0" smtClean="0">
                <a:latin typeface="微软雅黑" panose="020B0503020204020204" pitchFamily="34" charset="-122"/>
                <a:ea typeface="微软雅黑" panose="020B0503020204020204" pitchFamily="34" charset="-122"/>
              </a:rPr>
              <a:t>。这是一种自信、自尊程度的表现。</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效价（</a:t>
            </a:r>
            <a:r>
              <a:rPr lang="en-US" altLang="zh-CN" dirty="0" smtClean="0">
                <a:latin typeface="微软雅黑" panose="020B0503020204020204" pitchFamily="34" charset="-122"/>
                <a:ea typeface="微软雅黑" panose="020B0503020204020204" pitchFamily="34" charset="-122"/>
              </a:rPr>
              <a:t>Valence</a:t>
            </a:r>
            <a:r>
              <a:rPr lang="zh-CN" altLang="en-US" dirty="0" smtClean="0">
                <a:latin typeface="微软雅黑" panose="020B0503020204020204" pitchFamily="34" charset="-122"/>
                <a:ea typeface="微软雅黑" panose="020B0503020204020204" pitchFamily="34" charset="-122"/>
              </a:rPr>
              <a:t>）指的是结果奖励对一个人的价值，是一个人想要或渴望某些事物的程度。尽管人们渴望金钱，但金钱对不同人的效价水平是不同的。</a:t>
            </a:r>
            <a:endParaRPr lang="zh-CN" altLang="en-US" dirty="0" smtClean="0">
              <a:latin typeface="微软雅黑" panose="020B0503020204020204" pitchFamily="34" charset="-122"/>
              <a:ea typeface="微软雅黑" panose="020B0503020204020204" pitchFamily="34" charset="-122"/>
            </a:endParaRPr>
          </a:p>
          <a:p>
            <a:pPr indent="457200"/>
            <a:endParaRPr lang="zh-CN" altLang="en-US" dirty="0" smtClean="0">
              <a:latin typeface="微软雅黑" panose="020B0503020204020204" pitchFamily="34" charset="-122"/>
              <a:ea typeface="微软雅黑" panose="020B0503020204020204" pitchFamily="34" charset="-122"/>
            </a:endParaRPr>
          </a:p>
        </p:txBody>
      </p:sp>
      <p:sp>
        <p:nvSpPr>
          <p:cNvPr id="8" name="矩形 7"/>
          <p:cNvSpPr/>
          <p:nvPr/>
        </p:nvSpPr>
        <p:spPr>
          <a:xfrm>
            <a:off x="251520" y="3868013"/>
            <a:ext cx="4572000" cy="2585323"/>
          </a:xfrm>
          <a:prstGeom prst="rect">
            <a:avLst/>
          </a:prstGeom>
        </p:spPr>
        <p:txBody>
          <a:bodyPr>
            <a:spAutoFit/>
          </a:bodyPr>
          <a:lstStyle/>
          <a:p>
            <a:pPr indent="457200"/>
            <a:r>
              <a:rPr lang="zh-CN" altLang="en-US" dirty="0" smtClean="0">
                <a:latin typeface="微软雅黑" panose="020B0503020204020204" pitchFamily="34" charset="-122"/>
                <a:ea typeface="微软雅黑" panose="020B0503020204020204" pitchFamily="34" charset="-122"/>
              </a:rPr>
              <a:t>工具性（</a:t>
            </a:r>
            <a:r>
              <a:rPr lang="en-US" altLang="zh-CN" dirty="0" smtClean="0">
                <a:latin typeface="微软雅黑" panose="020B0503020204020204" pitchFamily="34" charset="-122"/>
                <a:ea typeface="微软雅黑" panose="020B0503020204020204" pitchFamily="34" charset="-122"/>
              </a:rPr>
              <a:t>Instrumentality</a:t>
            </a:r>
            <a:r>
              <a:rPr lang="zh-CN" altLang="en-US" dirty="0" smtClean="0">
                <a:latin typeface="微软雅黑" panose="020B0503020204020204" pitchFamily="34" charset="-122"/>
                <a:ea typeface="微软雅黑" panose="020B0503020204020204" pitchFamily="34" charset="-122"/>
              </a:rPr>
              <a:t>）是指个体对特定行为将会得到特定奖励的可能性的主观判断。</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期望、效价、工具性和激励力的关系见表</a:t>
            </a:r>
            <a:r>
              <a:rPr lang="en-US" altLang="zh-CN" dirty="0" smtClean="0">
                <a:latin typeface="微软雅黑" panose="020B0503020204020204" pitchFamily="34" charset="-122"/>
                <a:ea typeface="微软雅黑" panose="020B0503020204020204" pitchFamily="34" charset="-122"/>
              </a:rPr>
              <a:t>6-1</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从表</a:t>
            </a:r>
            <a:r>
              <a:rPr lang="en-US" altLang="zh-CN" dirty="0" smtClean="0">
                <a:latin typeface="微软雅黑" panose="020B0503020204020204" pitchFamily="34" charset="-122"/>
                <a:ea typeface="微软雅黑" panose="020B0503020204020204" pitchFamily="34" charset="-122"/>
              </a:rPr>
              <a:t>6-1</a:t>
            </a:r>
            <a:r>
              <a:rPr lang="zh-CN" altLang="en-US" dirty="0" smtClean="0">
                <a:latin typeface="微软雅黑" panose="020B0503020204020204" pitchFamily="34" charset="-122"/>
                <a:ea typeface="微软雅黑" panose="020B0503020204020204" pitchFamily="34" charset="-122"/>
              </a:rPr>
              <a:t>可见，在三种因素</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期望值、效价、工具性中出现一个低值，则激励力就会变成低值。只有在三种因素的值皆高时激励力才会最高。</a:t>
            </a:r>
            <a:endParaRPr lang="zh-CN" altLang="en-US" dirty="0" smtClean="0">
              <a:latin typeface="微软雅黑" panose="020B0503020204020204" pitchFamily="34" charset="-122"/>
              <a:ea typeface="微软雅黑" panose="020B0503020204020204" pitchFamily="34" charset="-122"/>
            </a:endParaRPr>
          </a:p>
        </p:txBody>
      </p:sp>
      <p:graphicFrame>
        <p:nvGraphicFramePr>
          <p:cNvPr id="9" name="表格 8"/>
          <p:cNvGraphicFramePr>
            <a:graphicFrameLocks noGrp="1"/>
          </p:cNvGraphicFramePr>
          <p:nvPr/>
        </p:nvGraphicFramePr>
        <p:xfrm>
          <a:off x="4788024" y="4077072"/>
          <a:ext cx="4248472" cy="2194560"/>
        </p:xfrm>
        <a:graphic>
          <a:graphicData uri="http://schemas.openxmlformats.org/drawingml/2006/table">
            <a:tbl>
              <a:tblPr/>
              <a:tblGrid>
                <a:gridCol w="1061868"/>
                <a:gridCol w="1061868"/>
                <a:gridCol w="1062368"/>
                <a:gridCol w="1062368"/>
              </a:tblGrid>
              <a:tr h="224025">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期望值</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效价</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工具性</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激励力</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很低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高</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很低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高</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很低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低</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低</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很低</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矩形 9"/>
          <p:cNvSpPr/>
          <p:nvPr/>
        </p:nvSpPr>
        <p:spPr>
          <a:xfrm>
            <a:off x="5240646" y="6372036"/>
            <a:ext cx="3579826" cy="307777"/>
          </a:xfrm>
          <a:prstGeom prst="rect">
            <a:avLst/>
          </a:prstGeom>
        </p:spPr>
        <p:txBody>
          <a:bodyPr wrap="none">
            <a:spAutoFit/>
          </a:bodyPr>
          <a:lstStyle/>
          <a:p>
            <a:r>
              <a:rPr lang="zh-CN" altLang="en-US" sz="1400" b="1" dirty="0" smtClean="0">
                <a:latin typeface="微软雅黑" panose="020B0503020204020204" pitchFamily="34" charset="-122"/>
                <a:ea typeface="微软雅黑" panose="020B0503020204020204" pitchFamily="34" charset="-122"/>
              </a:rPr>
              <a:t>表</a:t>
            </a:r>
            <a:r>
              <a:rPr lang="en-US" altLang="zh-CN" sz="1400" b="1" dirty="0" smtClean="0">
                <a:latin typeface="微软雅黑" panose="020B0503020204020204" pitchFamily="34" charset="-122"/>
                <a:ea typeface="微软雅黑" panose="020B0503020204020204" pitchFamily="34" charset="-122"/>
              </a:rPr>
              <a:t>6-1           </a:t>
            </a:r>
            <a:r>
              <a:rPr lang="zh-CN" altLang="en-US" sz="1400" b="1" dirty="0" smtClean="0">
                <a:latin typeface="微软雅黑" panose="020B0503020204020204" pitchFamily="34" charset="-122"/>
                <a:ea typeface="微软雅黑" panose="020B0503020204020204" pitchFamily="34" charset="-122"/>
              </a:rPr>
              <a:t>期望、效价、工具性和激励力</a:t>
            </a:r>
            <a:endParaRPr lang="zh-CN" altLang="en-US" sz="1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17" descr="C:\Users\NS-2011005\Desktop\Desktop\1.jpg"/>
          <p:cNvPicPr>
            <a:picLocks noChangeAspect="1" noChangeArrowheads="1"/>
          </p:cNvPicPr>
          <p:nvPr/>
        </p:nvPicPr>
        <p:blipFill>
          <a:blip r:embed="rId1" cstate="print"/>
          <a:srcRect/>
          <a:stretch>
            <a:fillRect/>
          </a:stretch>
        </p:blipFill>
        <p:spPr bwMode="auto">
          <a:xfrm>
            <a:off x="4788024" y="2924944"/>
            <a:ext cx="4392488" cy="2162175"/>
          </a:xfrm>
          <a:prstGeom prst="rect">
            <a:avLst/>
          </a:prstGeom>
          <a:noFill/>
          <a:ln w="9525">
            <a:noFill/>
            <a:miter lim="800000"/>
            <a:headEnd/>
            <a:tailEnd/>
          </a:ln>
        </p:spPr>
      </p:pic>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6.3 </a:t>
            </a:r>
            <a:r>
              <a:rPr lang="zh-CN" altLang="en-US" sz="2800" b="1" dirty="0" smtClean="0">
                <a:solidFill>
                  <a:schemeClr val="bg1"/>
                </a:solidFill>
                <a:latin typeface="微软雅黑" panose="020B0503020204020204" pitchFamily="34" charset="-122"/>
                <a:ea typeface="微软雅黑" panose="020B0503020204020204" pitchFamily="34" charset="-122"/>
              </a:rPr>
              <a:t>公平理论与应用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052736"/>
            <a:ext cx="360040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公平理论的一般概念</a:t>
            </a:r>
            <a:endParaRPr lang="zh-CN" altLang="zh-CN" sz="2400"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251520" y="1571308"/>
            <a:ext cx="8568952" cy="1231106"/>
          </a:xfrm>
          <a:prstGeom prst="rect">
            <a:avLst/>
          </a:prstGeom>
          <a:noFill/>
        </p:spPr>
        <p:txBody>
          <a:bodyPr wrap="square" rtlCol="0">
            <a:spAutoFit/>
          </a:bodyPr>
          <a:lstStyle/>
          <a:p>
            <a:pPr indent="457200"/>
            <a:r>
              <a:rPr lang="en-US" altLang="zh-CN" sz="2000" b="1" dirty="0" smtClean="0">
                <a:solidFill>
                  <a:schemeClr val="accent3">
                    <a:lumMod val="75000"/>
                  </a:schemeClr>
                </a:solidFill>
                <a:latin typeface="微软雅黑" panose="020B0503020204020204" pitchFamily="34" charset="-122"/>
                <a:ea typeface="微软雅黑" panose="020B0503020204020204" pitchFamily="34" charset="-122"/>
              </a:rPr>
              <a:t>1</a:t>
            </a:r>
            <a:r>
              <a:rPr lang="zh-CN" altLang="en-US" sz="2000" b="1" dirty="0" smtClean="0">
                <a:solidFill>
                  <a:schemeClr val="accent3">
                    <a:lumMod val="75000"/>
                  </a:schemeClr>
                </a:solidFill>
                <a:latin typeface="微软雅黑" panose="020B0503020204020204" pitchFamily="34" charset="-122"/>
                <a:ea typeface="微软雅黑" panose="020B0503020204020204" pitchFamily="34" charset="-122"/>
              </a:rPr>
              <a:t>）	公平理论的一般概念</a:t>
            </a:r>
            <a:endParaRPr lang="zh-CN" altLang="en-US" sz="2000" b="1" dirty="0" smtClean="0">
              <a:solidFill>
                <a:schemeClr val="accent3">
                  <a:lumMod val="75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公平理论是指，人们总是要将自己所作的贡献和所得的报酬，与一个和自己条件相同的人的贡献与报酬进行比较，如果这两者之间的比值相等，双方就都有公平感。</a:t>
            </a:r>
            <a:endParaRPr lang="zh-CN" altLang="en-US"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23528" y="2793117"/>
            <a:ext cx="4824536" cy="3970318"/>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亚当斯提出了公平关系的下述关系式：</a:t>
            </a:r>
            <a:endParaRPr lang="zh-CN" altLang="en-US" dirty="0" smtClean="0">
              <a:latin typeface="微软雅黑" panose="020B0503020204020204" pitchFamily="34" charset="-122"/>
              <a:ea typeface="微软雅黑" panose="020B0503020204020204" pitchFamily="34" charset="-122"/>
            </a:endParaRPr>
          </a:p>
          <a:p>
            <a:pPr indent="457200"/>
            <a:r>
              <a:rPr lang="en-US" altLang="zh-CN" dirty="0" err="1" smtClean="0">
                <a:latin typeface="微软雅黑" panose="020B0503020204020204" pitchFamily="34" charset="-122"/>
                <a:ea typeface="微软雅黑" panose="020B0503020204020204" pitchFamily="34" charset="-122"/>
              </a:rPr>
              <a:t>OpIp</a:t>
            </a:r>
            <a:r>
              <a:rPr lang="en-US" altLang="zh-CN" dirty="0" smtClean="0">
                <a:latin typeface="微软雅黑" panose="020B0503020204020204" pitchFamily="34" charset="-122"/>
                <a:ea typeface="微软雅黑" panose="020B0503020204020204" pitchFamily="34" charset="-122"/>
              </a:rPr>
              <a:t> =</a:t>
            </a:r>
            <a:r>
              <a:rPr lang="en-US" altLang="zh-CN" dirty="0" err="1" smtClean="0">
                <a:latin typeface="微软雅黑" panose="020B0503020204020204" pitchFamily="34" charset="-122"/>
                <a:ea typeface="微软雅黑" panose="020B0503020204020204" pitchFamily="34" charset="-122"/>
              </a:rPr>
              <a:t>OoIo</a:t>
            </a:r>
            <a:r>
              <a:rPr lang="en-US" altLang="zh-CN" dirty="0" smtClean="0">
                <a:latin typeface="微软雅黑" panose="020B0503020204020204" pitchFamily="34" charset="-122"/>
                <a:ea typeface="微软雅黑" panose="020B0503020204020204" pitchFamily="34" charset="-122"/>
              </a:rPr>
              <a:t> </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其中：</a:t>
            </a:r>
            <a:r>
              <a:rPr lang="en-US" altLang="zh-CN" dirty="0" smtClean="0">
                <a:latin typeface="微软雅黑" panose="020B0503020204020204" pitchFamily="34" charset="-122"/>
                <a:ea typeface="微软雅黑" panose="020B0503020204020204" pitchFamily="34" charset="-122"/>
              </a:rPr>
              <a:t>Op</a:t>
            </a:r>
            <a:r>
              <a:rPr lang="zh-CN" altLang="en-US" dirty="0" smtClean="0">
                <a:latin typeface="微软雅黑" panose="020B0503020204020204" pitchFamily="34" charset="-122"/>
                <a:ea typeface="微软雅黑" panose="020B0503020204020204" pitchFamily="34" charset="-122"/>
              </a:rPr>
              <a:t>代表一个人对他自己的所获报酬的感觉；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a:t>
            </a:r>
            <a:r>
              <a:rPr lang="en-US" altLang="zh-CN" dirty="0" err="1" smtClean="0">
                <a:latin typeface="微软雅黑" panose="020B0503020204020204" pitchFamily="34" charset="-122"/>
                <a:ea typeface="微软雅黑" panose="020B0503020204020204" pitchFamily="34" charset="-122"/>
              </a:rPr>
              <a:t>Ip</a:t>
            </a:r>
            <a:r>
              <a:rPr lang="zh-CN" altLang="en-US" dirty="0" smtClean="0">
                <a:latin typeface="微软雅黑" panose="020B0503020204020204" pitchFamily="34" charset="-122"/>
                <a:ea typeface="微软雅黑" panose="020B0503020204020204" pitchFamily="34" charset="-122"/>
              </a:rPr>
              <a:t>代表一个人对他自己所作贡献的感觉；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a:t>
            </a:r>
            <a:r>
              <a:rPr lang="en-US" altLang="zh-CN" dirty="0" err="1" smtClean="0">
                <a:latin typeface="微软雅黑" panose="020B0503020204020204" pitchFamily="34" charset="-122"/>
                <a:ea typeface="微软雅黑" panose="020B0503020204020204" pitchFamily="34" charset="-122"/>
              </a:rPr>
              <a:t>Oo</a:t>
            </a:r>
            <a:r>
              <a:rPr lang="zh-CN" altLang="en-US" dirty="0" smtClean="0">
                <a:latin typeface="微软雅黑" panose="020B0503020204020204" pitchFamily="34" charset="-122"/>
                <a:ea typeface="微软雅黑" panose="020B0503020204020204" pitchFamily="34" charset="-122"/>
              </a:rPr>
              <a:t>代表一个人对他人所获报酬的感觉；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Io</a:t>
            </a:r>
            <a:r>
              <a:rPr lang="zh-CN" altLang="en-US" dirty="0" smtClean="0">
                <a:latin typeface="微软雅黑" panose="020B0503020204020204" pitchFamily="34" charset="-122"/>
                <a:ea typeface="微软雅黑" panose="020B0503020204020204" pitchFamily="34" charset="-122"/>
              </a:rPr>
              <a:t>代表一个人对他人所作贡献的感觉。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这个等式说明，当一个人感到他的所获与他所投入的比值，与作为比较对象的别人的这项比值相等时，就有了公平感。</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如果这两者之间的比值不相等，一方的比值大于另一方，另一方就会产生不公平感，反之亦然。这种情况可以用图</a:t>
            </a:r>
            <a:r>
              <a:rPr lang="en-US" altLang="zh-CN" dirty="0" smtClean="0">
                <a:latin typeface="微软雅黑" panose="020B0503020204020204" pitchFamily="34" charset="-122"/>
                <a:ea typeface="微软雅黑" panose="020B0503020204020204" pitchFamily="34" charset="-122"/>
              </a:rPr>
              <a:t>6-2</a:t>
            </a:r>
            <a:r>
              <a:rPr lang="zh-CN" altLang="en-US" dirty="0" smtClean="0">
                <a:latin typeface="微软雅黑" panose="020B0503020204020204" pitchFamily="34" charset="-122"/>
                <a:ea typeface="微软雅黑" panose="020B0503020204020204" pitchFamily="34" charset="-122"/>
              </a:rPr>
              <a:t>表示。</a:t>
            </a:r>
            <a:endParaRPr lang="zh-CN" altLang="en-US" dirty="0" smtClean="0">
              <a:latin typeface="微软雅黑" panose="020B0503020204020204" pitchFamily="34" charset="-122"/>
              <a:ea typeface="微软雅黑" panose="020B0503020204020204" pitchFamily="34" charset="-122"/>
            </a:endParaRPr>
          </a:p>
        </p:txBody>
      </p:sp>
      <p:sp>
        <p:nvSpPr>
          <p:cNvPr id="13" name="矩形 12"/>
          <p:cNvSpPr/>
          <p:nvPr/>
        </p:nvSpPr>
        <p:spPr>
          <a:xfrm>
            <a:off x="5868144" y="5147900"/>
            <a:ext cx="2276585"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6-2  </a:t>
            </a:r>
            <a:r>
              <a:rPr lang="zh-CN" altLang="en-US" sz="1600" b="1" dirty="0" smtClean="0">
                <a:latin typeface="微软雅黑" panose="020B0503020204020204" pitchFamily="34" charset="-122"/>
                <a:ea typeface="微软雅黑" panose="020B0503020204020204" pitchFamily="34" charset="-122"/>
              </a:rPr>
              <a:t>公平理论示意图</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6.3 </a:t>
            </a:r>
            <a:r>
              <a:rPr lang="zh-CN" altLang="en-US" sz="2800" b="1" dirty="0" smtClean="0">
                <a:solidFill>
                  <a:schemeClr val="bg1"/>
                </a:solidFill>
                <a:latin typeface="微软雅黑" panose="020B0503020204020204" pitchFamily="34" charset="-122"/>
                <a:ea typeface="微软雅黑" panose="020B0503020204020204" pitchFamily="34" charset="-122"/>
              </a:rPr>
              <a:t>公平理论与应用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052736"/>
            <a:ext cx="360040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公平理论的一般概念</a:t>
            </a:r>
            <a:endParaRPr lang="zh-CN" altLang="zh-CN" sz="2400"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251520" y="1571308"/>
            <a:ext cx="8568952" cy="2616101"/>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由此可见，公平理论认为：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）职工对报酬的满足程度是一个社会比较过程。</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）一个人对自己的工作报酬是否满足，不仅受到报酬的绝对值的影响，而且也受到报酬的相对值的影响（个人与别人的横向比较，以及个人的历史收入作纵向比较）。</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）需要保持分配上的公平感，只有产生公平感时才会心情舒畅，努力工作；而在产生不公平感时会满腔怨气，大发牢骚，甚至放弃工作，破坏生产。</a:t>
            </a:r>
            <a:endParaRPr lang="en-US" altLang="zh-CN" dirty="0" smtClean="0">
              <a:latin typeface="微软雅黑" panose="020B0503020204020204" pitchFamily="34" charset="-122"/>
              <a:ea typeface="微软雅黑" panose="020B0503020204020204" pitchFamily="34" charset="-122"/>
            </a:endParaRPr>
          </a:p>
          <a:p>
            <a:pPr indent="457200"/>
            <a:r>
              <a:rPr lang="en-US" altLang="zh-CN" sz="2000" b="1" dirty="0" smtClean="0">
                <a:solidFill>
                  <a:schemeClr val="accent3">
                    <a:lumMod val="75000"/>
                  </a:schemeClr>
                </a:solidFill>
                <a:latin typeface="微软雅黑" panose="020B0503020204020204" pitchFamily="34" charset="-122"/>
                <a:ea typeface="微软雅黑" panose="020B0503020204020204" pitchFamily="34" charset="-122"/>
              </a:rPr>
              <a:t>2</a:t>
            </a:r>
            <a:r>
              <a:rPr lang="zh-CN" altLang="en-US" sz="2000" b="1" dirty="0" smtClean="0">
                <a:solidFill>
                  <a:schemeClr val="accent3">
                    <a:lumMod val="75000"/>
                  </a:schemeClr>
                </a:solidFill>
                <a:latin typeface="微软雅黑" panose="020B0503020204020204" pitchFamily="34" charset="-122"/>
                <a:ea typeface="微软雅黑" panose="020B0503020204020204" pitchFamily="34" charset="-122"/>
              </a:rPr>
              <a:t>）组织中的投入与产出</a:t>
            </a:r>
            <a:endParaRPr lang="en-US" altLang="zh-CN" sz="2000" b="1" dirty="0" smtClean="0">
              <a:solidFill>
                <a:schemeClr val="accent3">
                  <a:lumMod val="75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表</a:t>
            </a:r>
            <a:r>
              <a:rPr lang="en-US" altLang="zh-CN" dirty="0" smtClean="0">
                <a:latin typeface="微软雅黑" panose="020B0503020204020204" pitchFamily="34" charset="-122"/>
                <a:ea typeface="微软雅黑" panose="020B0503020204020204" pitchFamily="34" charset="-122"/>
              </a:rPr>
              <a:t>6-2</a:t>
            </a:r>
            <a:r>
              <a:rPr lang="zh-CN" altLang="en-US" dirty="0" smtClean="0">
                <a:latin typeface="微软雅黑" panose="020B0503020204020204" pitchFamily="34" charset="-122"/>
                <a:ea typeface="微软雅黑" panose="020B0503020204020204" pitchFamily="34" charset="-122"/>
              </a:rPr>
              <a:t>为组织中投入与产出的事例。</a:t>
            </a:r>
            <a:endParaRPr lang="en-US" altLang="zh-CN"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6.3 </a:t>
            </a:r>
            <a:r>
              <a:rPr lang="zh-CN" altLang="en-US" sz="2800" b="1" dirty="0" smtClean="0">
                <a:solidFill>
                  <a:schemeClr val="bg1"/>
                </a:solidFill>
                <a:latin typeface="微软雅黑" panose="020B0503020204020204" pitchFamily="34" charset="-122"/>
                <a:ea typeface="微软雅黑" panose="020B0503020204020204" pitchFamily="34" charset="-122"/>
              </a:rPr>
              <a:t>公平理论与应用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052736"/>
            <a:ext cx="360040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公平理论的一般概念</a:t>
            </a:r>
            <a:endParaRPr lang="zh-CN" altLang="zh-CN" sz="2400"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251520" y="1571308"/>
            <a:ext cx="8568952" cy="2031325"/>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由此可见，公平理论认为：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	职工对报酬的满足程度是一个社会比较过程。</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）一个人对自己的工作报酬是否满足，不仅受到报酬的绝对值的影响，而且也受到报酬的相对值的影响（个人与别人的横向比较，以及个人的历史收入作纵向比较）。</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）需要保持分配上的公平感，只有产生公平感时才会心情舒畅，努力工作；而在产生不公平感时会满腔怨气，大发牢骚，甚至放弃工作，破坏生产。</a:t>
            </a:r>
            <a:endParaRPr lang="zh-CN" altLang="en-US" dirty="0" smtClean="0">
              <a:latin typeface="微软雅黑" panose="020B0503020204020204" pitchFamily="34" charset="-122"/>
              <a:ea typeface="微软雅黑" panose="020B0503020204020204" pitchFamily="34" charset="-122"/>
            </a:endParaRPr>
          </a:p>
        </p:txBody>
      </p:sp>
      <p:graphicFrame>
        <p:nvGraphicFramePr>
          <p:cNvPr id="10" name="表格 9"/>
          <p:cNvGraphicFramePr>
            <a:graphicFrameLocks noGrp="1"/>
          </p:cNvGraphicFramePr>
          <p:nvPr/>
        </p:nvGraphicFramePr>
        <p:xfrm>
          <a:off x="3635896" y="3645023"/>
          <a:ext cx="4968552" cy="2773680"/>
        </p:xfrm>
        <a:graphic>
          <a:graphicData uri="http://schemas.openxmlformats.org/drawingml/2006/table">
            <a:tbl>
              <a:tblPr/>
              <a:tblGrid>
                <a:gridCol w="2484276"/>
                <a:gridCol w="2484276"/>
              </a:tblGrid>
              <a:tr h="210485">
                <a:tc>
                  <a:txBody>
                    <a:bodyPr/>
                    <a:lstStyle/>
                    <a:p>
                      <a:pPr algn="ctr">
                        <a:spcAft>
                          <a:spcPts val="0"/>
                        </a:spcAft>
                        <a:tabLst>
                          <a:tab pos="685800" algn="l"/>
                        </a:tabLst>
                      </a:pPr>
                      <a:r>
                        <a:rPr lang="zh-CN" sz="1400" b="1" kern="100" dirty="0">
                          <a:latin typeface="微软雅黑" panose="020B0503020204020204" pitchFamily="34" charset="-122"/>
                          <a:ea typeface="微软雅黑" panose="020B0503020204020204" pitchFamily="34" charset="-122"/>
                          <a:cs typeface="Times New Roman" panose="02020603050405020304"/>
                        </a:rPr>
                        <a:t>投</a:t>
                      </a:r>
                      <a:r>
                        <a:rPr lang="en-US" sz="1400" b="1" kern="100" dirty="0">
                          <a:latin typeface="微软雅黑" panose="020B0503020204020204" pitchFamily="34" charset="-122"/>
                          <a:ea typeface="微软雅黑" panose="020B0503020204020204" pitchFamily="34" charset="-122"/>
                          <a:cs typeface="Times New Roman" panose="02020603050405020304"/>
                        </a:rPr>
                        <a:t>      </a:t>
                      </a:r>
                      <a:r>
                        <a:rPr lang="zh-CN" sz="1400" b="1" kern="100" dirty="0">
                          <a:latin typeface="微软雅黑" panose="020B0503020204020204" pitchFamily="34" charset="-122"/>
                          <a:ea typeface="微软雅黑" panose="020B0503020204020204" pitchFamily="34" charset="-122"/>
                          <a:cs typeface="Times New Roman" panose="02020603050405020304"/>
                        </a:rPr>
                        <a:t>入</a:t>
                      </a:r>
                      <a:endParaRPr lang="zh-CN" sz="14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a:latin typeface="微软雅黑" panose="020B0503020204020204" pitchFamily="34" charset="-122"/>
                          <a:ea typeface="微软雅黑" panose="020B0503020204020204" pitchFamily="34" charset="-122"/>
                          <a:cs typeface="Times New Roman" panose="02020603050405020304"/>
                        </a:rPr>
                        <a:t>产</a:t>
                      </a:r>
                      <a:r>
                        <a:rPr lang="en-US" sz="1400" b="1" kern="100">
                          <a:latin typeface="微软雅黑" panose="020B0503020204020204" pitchFamily="34" charset="-122"/>
                          <a:ea typeface="微软雅黑" panose="020B0503020204020204" pitchFamily="34" charset="-122"/>
                          <a:cs typeface="Times New Roman" panose="02020603050405020304"/>
                        </a:rPr>
                        <a:t>      </a:t>
                      </a:r>
                      <a:r>
                        <a:rPr lang="zh-CN" sz="1400" b="1" kern="100">
                          <a:latin typeface="微软雅黑" panose="020B0503020204020204" pitchFamily="34" charset="-122"/>
                          <a:ea typeface="微软雅黑" panose="020B0503020204020204" pitchFamily="34" charset="-122"/>
                          <a:cs typeface="Times New Roman" panose="02020603050405020304"/>
                        </a:rPr>
                        <a:t>出</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年龄</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挑战性的工作</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出勤</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奖金</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人际沟通技巧</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工作津贴（车位与办公室）</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工作努力（长期）</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工作保障</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教育水平</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工作单调乏味</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dirty="0">
                          <a:latin typeface="微软雅黑" panose="020B0503020204020204" pitchFamily="34" charset="-122"/>
                          <a:ea typeface="微软雅黑" panose="020B0503020204020204" pitchFamily="34" charset="-122"/>
                          <a:cs typeface="Times New Roman" panose="02020603050405020304"/>
                        </a:rPr>
                        <a:t>工作经历</a:t>
                      </a:r>
                      <a:endParaRPr lang="zh-CN" sz="14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升职</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工作业绩</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认可</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个人表现</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责任</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业务经验</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工资</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社会地位</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资历</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技能</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地位的标志</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210485">
                <a:tc>
                  <a:txBody>
                    <a:bodyPr/>
                    <a:lstStyle/>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培训</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a:noFill/>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dirty="0">
                          <a:latin typeface="微软雅黑" panose="020B0503020204020204" pitchFamily="34" charset="-122"/>
                          <a:ea typeface="微软雅黑" panose="020B0503020204020204" pitchFamily="34" charset="-122"/>
                          <a:cs typeface="Times New Roman" panose="02020603050405020304"/>
                        </a:rPr>
                        <a:t>工作条件</a:t>
                      </a:r>
                      <a:endParaRPr lang="zh-CN" sz="14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7" name="矩形 6"/>
          <p:cNvSpPr/>
          <p:nvPr/>
        </p:nvSpPr>
        <p:spPr>
          <a:xfrm>
            <a:off x="251520" y="3648506"/>
            <a:ext cx="3096344" cy="2492990"/>
          </a:xfrm>
          <a:prstGeom prst="rect">
            <a:avLst/>
          </a:prstGeom>
        </p:spPr>
        <p:txBody>
          <a:bodyPr wrap="square">
            <a:spAutoFit/>
          </a:bodyPr>
          <a:lstStyle/>
          <a:p>
            <a:pPr indent="457200"/>
            <a:r>
              <a:rPr lang="en-US" altLang="zh-CN" sz="2400" b="1" dirty="0" smtClean="0">
                <a:solidFill>
                  <a:schemeClr val="accent3">
                    <a:lumMod val="75000"/>
                  </a:schemeClr>
                </a:solidFill>
                <a:latin typeface="微软雅黑" panose="020B0503020204020204" pitchFamily="34" charset="-122"/>
                <a:ea typeface="微软雅黑" panose="020B0503020204020204" pitchFamily="34" charset="-122"/>
              </a:rPr>
              <a:t>2</a:t>
            </a:r>
            <a:r>
              <a:rPr lang="zh-CN" altLang="en-US" sz="2400" b="1" dirty="0" smtClean="0">
                <a:solidFill>
                  <a:schemeClr val="accent3">
                    <a:lumMod val="75000"/>
                  </a:schemeClr>
                </a:solidFill>
                <a:latin typeface="微软雅黑" panose="020B0503020204020204" pitchFamily="34" charset="-122"/>
                <a:ea typeface="微软雅黑" panose="020B0503020204020204" pitchFamily="34" charset="-122"/>
              </a:rPr>
              <a:t>）组织中的投入与产出</a:t>
            </a:r>
            <a:endParaRPr lang="en-US" altLang="zh-CN" sz="2400" b="1" dirty="0" smtClean="0">
              <a:solidFill>
                <a:schemeClr val="accent3">
                  <a:lumMod val="75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表</a:t>
            </a:r>
            <a:r>
              <a:rPr lang="en-US" altLang="zh-CN" dirty="0" smtClean="0">
                <a:latin typeface="微软雅黑" panose="020B0503020204020204" pitchFamily="34" charset="-122"/>
                <a:ea typeface="微软雅黑" panose="020B0503020204020204" pitchFamily="34" charset="-122"/>
              </a:rPr>
              <a:t>6-2</a:t>
            </a:r>
            <a:r>
              <a:rPr lang="zh-CN" altLang="en-US" dirty="0" smtClean="0">
                <a:latin typeface="微软雅黑" panose="020B0503020204020204" pitchFamily="34" charset="-122"/>
                <a:ea typeface="微软雅黑" panose="020B0503020204020204" pitchFamily="34" charset="-122"/>
              </a:rPr>
              <a:t>为组织中投入与产出的事例。</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有表可见，作为投入的项目包括出勤、工作业绩等，而作为产出的项目也是很多的，其中包括奖金、升职等。</a:t>
            </a:r>
            <a:endParaRPr lang="en-US" altLang="zh-CN" dirty="0" smtClean="0">
              <a:latin typeface="微软雅黑" panose="020B0503020204020204" pitchFamily="34" charset="-122"/>
              <a:ea typeface="微软雅黑" panose="020B0503020204020204" pitchFamily="34" charset="-122"/>
            </a:endParaRPr>
          </a:p>
        </p:txBody>
      </p:sp>
      <p:sp>
        <p:nvSpPr>
          <p:cNvPr id="8" name="矩形 7"/>
          <p:cNvSpPr/>
          <p:nvPr/>
        </p:nvSpPr>
        <p:spPr>
          <a:xfrm>
            <a:off x="4032448" y="6453336"/>
            <a:ext cx="4572000" cy="307777"/>
          </a:xfrm>
          <a:prstGeom prst="rect">
            <a:avLst/>
          </a:prstGeom>
        </p:spPr>
        <p:txBody>
          <a:bodyPr>
            <a:spAutoFit/>
          </a:bodyPr>
          <a:lstStyle/>
          <a:p>
            <a:pPr indent="457200" algn="ctr"/>
            <a:r>
              <a:rPr lang="zh-CN" altLang="zh-CN" sz="1400" b="1" dirty="0" smtClean="0">
                <a:latin typeface="微软雅黑" panose="020B0503020204020204" pitchFamily="34" charset="-122"/>
                <a:ea typeface="微软雅黑" panose="020B0503020204020204" pitchFamily="34" charset="-122"/>
              </a:rPr>
              <a:t>表</a:t>
            </a:r>
            <a:r>
              <a:rPr lang="en-US" altLang="zh-CN" sz="1400" b="1" dirty="0" smtClean="0">
                <a:latin typeface="微软雅黑" panose="020B0503020204020204" pitchFamily="34" charset="-122"/>
                <a:ea typeface="微软雅黑" panose="020B0503020204020204" pitchFamily="34" charset="-122"/>
              </a:rPr>
              <a:t>6-2      </a:t>
            </a:r>
            <a:r>
              <a:rPr lang="zh-CN" altLang="zh-CN" sz="1400" b="1" dirty="0" smtClean="0">
                <a:latin typeface="微软雅黑" panose="020B0503020204020204" pitchFamily="34" charset="-122"/>
                <a:ea typeface="微软雅黑" panose="020B0503020204020204" pitchFamily="34" charset="-122"/>
              </a:rPr>
              <a:t>组织中投入与产出的事例</a:t>
            </a:r>
            <a:endParaRPr lang="zh-CN" altLang="zh-CN" sz="1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6.3 </a:t>
            </a:r>
            <a:r>
              <a:rPr lang="zh-CN" altLang="en-US" sz="2800" b="1" dirty="0" smtClean="0">
                <a:solidFill>
                  <a:schemeClr val="bg1"/>
                </a:solidFill>
                <a:latin typeface="微软雅黑" panose="020B0503020204020204" pitchFamily="34" charset="-122"/>
                <a:ea typeface="微软雅黑" panose="020B0503020204020204" pitchFamily="34" charset="-122"/>
              </a:rPr>
              <a:t>公平理论与应用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052736"/>
            <a:ext cx="360040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公平理论的一般概念</a:t>
            </a:r>
            <a:endParaRPr lang="zh-CN" altLang="zh-CN" sz="2400"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251520" y="1571308"/>
            <a:ext cx="8568952" cy="1508105"/>
          </a:xfrm>
          <a:prstGeom prst="rect">
            <a:avLst/>
          </a:prstGeom>
          <a:noFill/>
        </p:spPr>
        <p:txBody>
          <a:bodyPr wrap="square" rtlCol="0">
            <a:spAutoFit/>
          </a:bodyPr>
          <a:lstStyle/>
          <a:p>
            <a:pPr indent="457200"/>
            <a:r>
              <a:rPr lang="en-US" altLang="zh-CN" sz="2000" b="1" dirty="0" smtClean="0">
                <a:solidFill>
                  <a:schemeClr val="accent3">
                    <a:lumMod val="75000"/>
                  </a:schemeClr>
                </a:solidFill>
                <a:latin typeface="微软雅黑" panose="020B0503020204020204" pitchFamily="34" charset="-122"/>
                <a:ea typeface="微软雅黑" panose="020B0503020204020204" pitchFamily="34" charset="-122"/>
              </a:rPr>
              <a:t>3</a:t>
            </a:r>
            <a:r>
              <a:rPr lang="zh-CN" altLang="en-US" sz="2000" b="1" dirty="0" smtClean="0">
                <a:solidFill>
                  <a:schemeClr val="accent3">
                    <a:lumMod val="75000"/>
                  </a:schemeClr>
                </a:solidFill>
                <a:latin typeface="微软雅黑" panose="020B0503020204020204" pitchFamily="34" charset="-122"/>
                <a:ea typeface="微软雅黑" panose="020B0503020204020204" pitchFamily="34" charset="-122"/>
              </a:rPr>
              <a:t>）组织中的投入与产出</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不公平会引起个体以及个体之间的紧张焦虑。由于紧张焦虑是一种不愉快的情绪体验，因而人们会力图将其减弱至不可容忍的水平。为了削弱所感受到的不公平及其相应的紧张焦虑水平，个体会从下列六种方式中选择若干项目采取行动，具体的焦虑</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弱化过程见图</a:t>
            </a:r>
            <a:r>
              <a:rPr lang="en-US" altLang="zh-CN" dirty="0" smtClean="0">
                <a:latin typeface="微软雅黑" panose="020B0503020204020204" pitchFamily="34" charset="-122"/>
                <a:ea typeface="微软雅黑" panose="020B0503020204020204" pitchFamily="34" charset="-122"/>
              </a:rPr>
              <a:t>6-3</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grpSp>
        <p:nvGrpSpPr>
          <p:cNvPr id="33794" name="Group 2"/>
          <p:cNvGrpSpPr/>
          <p:nvPr/>
        </p:nvGrpSpPr>
        <p:grpSpPr bwMode="auto">
          <a:xfrm>
            <a:off x="827584" y="3328789"/>
            <a:ext cx="7200800" cy="1252339"/>
            <a:chOff x="2235" y="9855"/>
            <a:chExt cx="6645" cy="1065"/>
          </a:xfrm>
        </p:grpSpPr>
        <p:sp>
          <p:nvSpPr>
            <p:cNvPr id="33795" name="AutoShape 3"/>
            <p:cNvSpPr>
              <a:spLocks noChangeArrowheads="1"/>
            </p:cNvSpPr>
            <p:nvPr/>
          </p:nvSpPr>
          <p:spPr bwMode="auto">
            <a:xfrm>
              <a:off x="2235" y="9855"/>
              <a:ext cx="1635" cy="1065"/>
            </a:xfrm>
            <a:prstGeom prst="rightArrowCallout">
              <a:avLst>
                <a:gd name="adj1" fmla="val 25000"/>
                <a:gd name="adj2" fmla="val 25000"/>
                <a:gd name="adj3" fmla="val 25587"/>
                <a:gd name="adj4" fmla="val 66667"/>
              </a:avLst>
            </a:prstGeom>
            <a:solidFill>
              <a:srgbClr val="A5A5A5"/>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个体察觉到不公平</a:t>
              </a:r>
              <a:endParaRPr kumimoji="0" lang="zh-CN"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3796" name="AutoShape 4"/>
            <p:cNvSpPr>
              <a:spLocks noChangeArrowheads="1"/>
            </p:cNvSpPr>
            <p:nvPr/>
          </p:nvSpPr>
          <p:spPr bwMode="auto">
            <a:xfrm>
              <a:off x="4155" y="9855"/>
              <a:ext cx="1635" cy="1065"/>
            </a:xfrm>
            <a:prstGeom prst="rightArrowCallout">
              <a:avLst>
                <a:gd name="adj1" fmla="val 25000"/>
                <a:gd name="adj2" fmla="val 25000"/>
                <a:gd name="adj3" fmla="val 25587"/>
                <a:gd name="adj4" fmla="val 66667"/>
              </a:avLst>
            </a:prstGeom>
            <a:solidFill>
              <a:srgbClr val="A5A5A5"/>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人体</a:t>
              </a:r>
              <a:endPar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体验</a:t>
              </a:r>
              <a:endPar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焦虑</a:t>
              </a:r>
              <a:endParaRPr kumimoji="0" lang="zh-CN"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3797" name="AutoShape 5"/>
            <p:cNvSpPr>
              <a:spLocks noChangeArrowheads="1"/>
            </p:cNvSpPr>
            <p:nvPr/>
          </p:nvSpPr>
          <p:spPr bwMode="auto">
            <a:xfrm>
              <a:off x="5955" y="9855"/>
              <a:ext cx="1635" cy="1065"/>
            </a:xfrm>
            <a:prstGeom prst="rightArrowCallout">
              <a:avLst>
                <a:gd name="adj1" fmla="val 25000"/>
                <a:gd name="adj2" fmla="val 25000"/>
                <a:gd name="adj3" fmla="val 25587"/>
                <a:gd name="adj4" fmla="val 66667"/>
              </a:avLst>
            </a:prstGeom>
            <a:solidFill>
              <a:srgbClr val="A5A5A5"/>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个体力图减弱焦虑</a:t>
              </a:r>
              <a:endParaRPr kumimoji="0" lang="zh-CN"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3798" name="Rectangle 6"/>
            <p:cNvSpPr>
              <a:spLocks noChangeArrowheads="1"/>
            </p:cNvSpPr>
            <p:nvPr/>
          </p:nvSpPr>
          <p:spPr bwMode="auto">
            <a:xfrm>
              <a:off x="7815" y="9855"/>
              <a:ext cx="1065" cy="1065"/>
            </a:xfrm>
            <a:prstGeom prst="rect">
              <a:avLst/>
            </a:prstGeom>
            <a:solidFill>
              <a:srgbClr val="A5A5A5"/>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个体</a:t>
              </a:r>
              <a:endPar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采取</a:t>
              </a:r>
              <a:endPar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行动</a:t>
              </a:r>
              <a:endParaRPr kumimoji="0" lang="zh-CN"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33799" name="Text Box 7"/>
          <p:cNvSpPr txBox="1">
            <a:spLocks noChangeArrowheads="1"/>
          </p:cNvSpPr>
          <p:nvPr/>
        </p:nvSpPr>
        <p:spPr bwMode="auto">
          <a:xfrm>
            <a:off x="1906240" y="4797152"/>
            <a:ext cx="4826000" cy="215444"/>
          </a:xfrm>
          <a:prstGeom prst="rect">
            <a:avLst/>
          </a:prstGeom>
          <a:solidFill>
            <a:srgbClr val="FFFFFF"/>
          </a:solidFill>
          <a:ln w="9525">
            <a:noFill/>
            <a:miter lim="800000"/>
          </a:ln>
        </p:spPr>
        <p:txBody>
          <a:bodyPr vert="horz" wrap="square" lIns="0" tIns="0" rIns="0" bIns="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图</a:t>
            </a:r>
            <a:r>
              <a:rPr kumimoji="0" lang="en-US" altLang="zh-CN" sz="1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6-3  </a:t>
            </a:r>
            <a:r>
              <a:rPr kumimoji="0" lang="zh-CN" altLang="en-US" sz="1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不公平所产生的焦虑</a:t>
            </a:r>
            <a:r>
              <a:rPr kumimoji="0" lang="en-US" altLang="zh-CN" sz="1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sz="1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弱化的过程</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350597"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6.3 </a:t>
            </a:r>
            <a:r>
              <a:rPr lang="zh-CN" altLang="en-US" sz="2800" b="1" dirty="0" smtClean="0">
                <a:solidFill>
                  <a:schemeClr val="bg1"/>
                </a:solidFill>
                <a:latin typeface="微软雅黑" panose="020B0503020204020204" pitchFamily="34" charset="-122"/>
                <a:ea typeface="微软雅黑" panose="020B0503020204020204" pitchFamily="34" charset="-122"/>
              </a:rPr>
              <a:t>公平理论与应用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052736"/>
            <a:ext cx="360040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公平理论的一般概念</a:t>
            </a:r>
            <a:endParaRPr lang="zh-CN" altLang="zh-CN" sz="2400"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251520" y="1571308"/>
            <a:ext cx="8568952" cy="2536400"/>
          </a:xfrm>
          <a:prstGeom prst="rect">
            <a:avLst/>
          </a:prstGeom>
          <a:noFill/>
        </p:spPr>
        <p:txBody>
          <a:bodyPr wrap="square" rtlCol="0">
            <a:spAutoFit/>
          </a:bodyPr>
          <a:lstStyle/>
          <a:p>
            <a:pPr indent="457200">
              <a:lnSpc>
                <a:spcPct val="150000"/>
              </a:lnSpc>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）个体可以采用增加或减少投入以达到其所认为的公平水平。</a:t>
            </a:r>
            <a:endParaRPr lang="en-US" altLang="zh-CN" dirty="0" smtClean="0">
              <a:latin typeface="微软雅黑" panose="020B0503020204020204" pitchFamily="34" charset="-122"/>
              <a:ea typeface="微软雅黑" panose="020B0503020204020204" pitchFamily="34" charset="-122"/>
            </a:endParaRPr>
          </a:p>
          <a:p>
            <a:pPr indent="457200">
              <a:lnSpc>
                <a:spcPct val="150000"/>
              </a:lnSpc>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）个体可以通过改变其产出以恢复公平感。</a:t>
            </a:r>
            <a:endParaRPr lang="en-US" altLang="zh-CN" dirty="0" smtClean="0">
              <a:latin typeface="微软雅黑" panose="020B0503020204020204" pitchFamily="34" charset="-122"/>
              <a:ea typeface="微软雅黑" panose="020B0503020204020204" pitchFamily="34" charset="-122"/>
            </a:endParaRPr>
          </a:p>
          <a:p>
            <a:pPr indent="457200">
              <a:lnSpc>
                <a:spcPct val="150000"/>
              </a:lnSpc>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）个体可以对其投入与产出进行心理曲解。</a:t>
            </a:r>
            <a:endParaRPr lang="en-US" altLang="zh-CN" dirty="0" smtClean="0">
              <a:latin typeface="微软雅黑" panose="020B0503020204020204" pitchFamily="34" charset="-122"/>
              <a:ea typeface="微软雅黑" panose="020B0503020204020204" pitchFamily="34" charset="-122"/>
            </a:endParaRPr>
          </a:p>
          <a:p>
            <a:pPr indent="457200">
              <a:lnSpc>
                <a:spcPct val="150000"/>
              </a:lnSpc>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）个体可以离职或者要求调到其他部门工作。</a:t>
            </a:r>
            <a:endParaRPr lang="en-US" altLang="zh-CN" dirty="0" smtClean="0">
              <a:latin typeface="微软雅黑" panose="020B0503020204020204" pitchFamily="34" charset="-122"/>
              <a:ea typeface="微软雅黑" panose="020B0503020204020204" pitchFamily="34" charset="-122"/>
            </a:endParaRPr>
          </a:p>
          <a:p>
            <a:pPr indent="457200">
              <a:lnSpc>
                <a:spcPct val="150000"/>
              </a:lnSpc>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5</a:t>
            </a:r>
            <a:r>
              <a:rPr lang="zh-CN" altLang="en-US" dirty="0" smtClean="0">
                <a:latin typeface="微软雅黑" panose="020B0503020204020204" pitchFamily="34" charset="-122"/>
                <a:ea typeface="微软雅黑" panose="020B0503020204020204" pitchFamily="34" charset="-122"/>
              </a:rPr>
              <a:t>）个体可以通过更换参照对象以减弱不公平感。</a:t>
            </a:r>
            <a:endParaRPr lang="en-US" altLang="zh-CN" dirty="0" smtClean="0">
              <a:latin typeface="微软雅黑" panose="020B0503020204020204" pitchFamily="34" charset="-122"/>
              <a:ea typeface="微软雅黑" panose="020B0503020204020204" pitchFamily="34" charset="-122"/>
            </a:endParaRPr>
          </a:p>
          <a:p>
            <a:pPr indent="457200">
              <a:lnSpc>
                <a:spcPct val="150000"/>
              </a:lnSpc>
            </a:pP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）个体可以对他人的投入与产出进行心理曲解。</a:t>
            </a:r>
            <a:endParaRPr lang="en-US" altLang="zh-CN"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5618141"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6.6</a:t>
            </a:r>
            <a:r>
              <a:rPr lang="zh-CN" altLang="en-US" sz="2800" b="1" dirty="0" smtClean="0">
                <a:solidFill>
                  <a:schemeClr val="bg1"/>
                </a:solidFill>
                <a:latin typeface="微软雅黑" panose="020B0503020204020204" pitchFamily="34" charset="-122"/>
                <a:ea typeface="微软雅黑" panose="020B0503020204020204" pitchFamily="34" charset="-122"/>
              </a:rPr>
              <a:t>控制理论（</a:t>
            </a:r>
            <a:r>
              <a:rPr lang="en-US" altLang="zh-CN" sz="2800" b="1" dirty="0" smtClean="0">
                <a:solidFill>
                  <a:schemeClr val="bg1"/>
                </a:solidFill>
                <a:latin typeface="微软雅黑" panose="020B0503020204020204" pitchFamily="34" charset="-122"/>
                <a:ea typeface="微软雅黑" panose="020B0503020204020204" pitchFamily="34" charset="-122"/>
              </a:rPr>
              <a:t>Control Theory</a:t>
            </a:r>
            <a:r>
              <a:rPr lang="zh-CN" altLang="en-US" sz="2800" b="1" dirty="0" smtClean="0">
                <a:solidFill>
                  <a:schemeClr val="bg1"/>
                </a:solidFill>
                <a:latin typeface="微软雅黑" panose="020B0503020204020204" pitchFamily="34" charset="-122"/>
                <a:ea typeface="微软雅黑" panose="020B0503020204020204" pitchFamily="34" charset="-122"/>
              </a:rPr>
              <a: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251520" y="1137518"/>
            <a:ext cx="8640960" cy="923330"/>
          </a:xfrm>
          <a:prstGeom prst="rect">
            <a:avLst/>
          </a:prstGeom>
          <a:noFill/>
        </p:spPr>
        <p:txBody>
          <a:bodyPr wrap="square" rtlCol="0">
            <a:spAutoFit/>
          </a:bodyPr>
          <a:lstStyle/>
          <a:p>
            <a:pPr indent="457200"/>
            <a:r>
              <a:rPr lang="en-US" altLang="zh-CN" dirty="0" smtClean="0">
                <a:latin typeface="微软雅黑" panose="020B0503020204020204" pitchFamily="34" charset="-122"/>
                <a:ea typeface="微软雅黑" panose="020B0503020204020204" pitchFamily="34" charset="-122"/>
              </a:rPr>
              <a:t>1981</a:t>
            </a:r>
            <a:r>
              <a:rPr lang="zh-CN" altLang="en-US" dirty="0" smtClean="0">
                <a:latin typeface="微软雅黑" panose="020B0503020204020204" pitchFamily="34" charset="-122"/>
                <a:ea typeface="微软雅黑" panose="020B0503020204020204" pitchFamily="34" charset="-122"/>
              </a:rPr>
              <a:t>年，管理心理学家</a:t>
            </a:r>
            <a:r>
              <a:rPr lang="en-US" altLang="zh-CN" dirty="0" smtClean="0">
                <a:latin typeface="微软雅黑" panose="020B0503020204020204" pitchFamily="34" charset="-122"/>
                <a:ea typeface="微软雅黑" panose="020B0503020204020204" pitchFamily="34" charset="-122"/>
              </a:rPr>
              <a:t>Klein</a:t>
            </a:r>
            <a:r>
              <a:rPr lang="zh-CN" altLang="en-US" dirty="0" smtClean="0">
                <a:latin typeface="微软雅黑" panose="020B0503020204020204" pitchFamily="34" charset="-122"/>
                <a:ea typeface="微软雅黑" panose="020B0503020204020204" pitchFamily="34" charset="-122"/>
              </a:rPr>
              <a:t>基于目标设置理论提出控制理论。该理论认为人们设置目标，然后对目标达成程度进行反馈与评估，反馈与目标的差异能激励人们修正自己的行为或目标。反馈确实会引起对目标的调整（见图</a:t>
            </a:r>
            <a:r>
              <a:rPr lang="en-US" altLang="zh-CN" dirty="0" smtClean="0">
                <a:latin typeface="微软雅黑" panose="020B0503020204020204" pitchFamily="34" charset="-122"/>
                <a:ea typeface="微软雅黑" panose="020B0503020204020204" pitchFamily="34" charset="-122"/>
              </a:rPr>
              <a:t>6-8</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p:txBody>
      </p:sp>
      <p:sp>
        <p:nvSpPr>
          <p:cNvPr id="49167" name="Rectangle 15"/>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49153" name="Group 1"/>
          <p:cNvGrpSpPr>
            <a:grpSpLocks noChangeAspect="1"/>
          </p:cNvGrpSpPr>
          <p:nvPr/>
        </p:nvGrpSpPr>
        <p:grpSpPr bwMode="auto">
          <a:xfrm>
            <a:off x="827584" y="2242491"/>
            <a:ext cx="7416824" cy="2681399"/>
            <a:chOff x="2362" y="1344"/>
            <a:chExt cx="7200" cy="2602"/>
          </a:xfrm>
        </p:grpSpPr>
        <p:sp>
          <p:nvSpPr>
            <p:cNvPr id="49166" name="AutoShape 14"/>
            <p:cNvSpPr>
              <a:spLocks noChangeAspect="1" noChangeArrowheads="1" noTextEdit="1"/>
            </p:cNvSpPr>
            <p:nvPr/>
          </p:nvSpPr>
          <p:spPr bwMode="auto">
            <a:xfrm>
              <a:off x="2362" y="1344"/>
              <a:ext cx="7200" cy="2602"/>
            </a:xfrm>
            <a:prstGeom prst="rect">
              <a:avLst/>
            </a:prstGeom>
            <a:noFill/>
          </p:spPr>
          <p:txBody>
            <a:bodyPr vert="horz" wrap="square" lIns="91440" tIns="45720" rIns="91440" bIns="45720" numCol="1" anchor="t" anchorCtr="0" compatLnSpc="1"/>
            <a:lstStyle/>
            <a:p>
              <a:pPr>
                <a:lnSpc>
                  <a:spcPct val="150000"/>
                </a:lnSpc>
              </a:pPr>
              <a:endParaRPr lang="zh-CN" altLang="en-US" sz="1600">
                <a:latin typeface="微软雅黑" panose="020B0503020204020204" pitchFamily="34" charset="-122"/>
                <a:ea typeface="微软雅黑" panose="020B0503020204020204" pitchFamily="34" charset="-122"/>
              </a:endParaRPr>
            </a:p>
          </p:txBody>
        </p:sp>
        <p:grpSp>
          <p:nvGrpSpPr>
            <p:cNvPr id="49155" name="Group 3"/>
            <p:cNvGrpSpPr/>
            <p:nvPr/>
          </p:nvGrpSpPr>
          <p:grpSpPr bwMode="auto">
            <a:xfrm>
              <a:off x="2453" y="1928"/>
              <a:ext cx="6553" cy="1677"/>
              <a:chOff x="2453" y="1928"/>
              <a:chExt cx="6553" cy="1677"/>
            </a:xfrm>
          </p:grpSpPr>
          <p:sp>
            <p:nvSpPr>
              <p:cNvPr id="49165" name="Rectangle 13"/>
              <p:cNvSpPr>
                <a:spLocks noChangeArrowheads="1"/>
              </p:cNvSpPr>
              <p:nvPr/>
            </p:nvSpPr>
            <p:spPr bwMode="auto">
              <a:xfrm>
                <a:off x="2453" y="2578"/>
                <a:ext cx="1287" cy="429"/>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设定目标</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9164" name="Rectangle 12"/>
              <p:cNvSpPr>
                <a:spLocks noChangeArrowheads="1"/>
              </p:cNvSpPr>
              <p:nvPr/>
            </p:nvSpPr>
            <p:spPr bwMode="auto">
              <a:xfrm>
                <a:off x="4144" y="2578"/>
                <a:ext cx="1040" cy="429"/>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反馈</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9163" name="Rectangle 11"/>
              <p:cNvSpPr>
                <a:spLocks noChangeArrowheads="1"/>
              </p:cNvSpPr>
              <p:nvPr/>
            </p:nvSpPr>
            <p:spPr bwMode="auto">
              <a:xfrm>
                <a:off x="5652" y="2370"/>
                <a:ext cx="1313" cy="871"/>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比较绩效</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0" fontAlgn="base" latinLnBrk="0" hangingPunct="0">
                  <a:lnSpc>
                    <a:spcPct val="15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反馈和目标</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9162" name="Rectangle 10"/>
              <p:cNvSpPr>
                <a:spLocks noChangeArrowheads="1"/>
              </p:cNvSpPr>
              <p:nvPr/>
            </p:nvSpPr>
            <p:spPr bwMode="auto">
              <a:xfrm>
                <a:off x="7576" y="1928"/>
                <a:ext cx="1430" cy="44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修正行为</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9161" name="Rectangle 9"/>
              <p:cNvSpPr>
                <a:spLocks noChangeArrowheads="1"/>
              </p:cNvSpPr>
              <p:nvPr/>
            </p:nvSpPr>
            <p:spPr bwMode="auto">
              <a:xfrm>
                <a:off x="7576" y="3163"/>
                <a:ext cx="1430" cy="44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修正目标</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9160" name="AutoShape 8"/>
              <p:cNvSpPr>
                <a:spLocks noChangeShapeType="1"/>
              </p:cNvSpPr>
              <p:nvPr/>
            </p:nvSpPr>
            <p:spPr bwMode="auto">
              <a:xfrm>
                <a:off x="3740" y="2793"/>
                <a:ext cx="404" cy="1"/>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9159" name="AutoShape 7"/>
              <p:cNvSpPr>
                <a:spLocks noChangeShapeType="1"/>
              </p:cNvSpPr>
              <p:nvPr/>
            </p:nvSpPr>
            <p:spPr bwMode="auto">
              <a:xfrm>
                <a:off x="5184" y="2793"/>
                <a:ext cx="468" cy="13"/>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9158" name="AutoShape 6"/>
              <p:cNvSpPr>
                <a:spLocks noChangeShapeType="1"/>
              </p:cNvSpPr>
              <p:nvPr/>
            </p:nvSpPr>
            <p:spPr bwMode="auto">
              <a:xfrm flipV="1">
                <a:off x="6965" y="2149"/>
                <a:ext cx="611" cy="657"/>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9157" name="AutoShape 5"/>
              <p:cNvSpPr>
                <a:spLocks noChangeShapeType="1"/>
              </p:cNvSpPr>
              <p:nvPr/>
            </p:nvSpPr>
            <p:spPr bwMode="auto">
              <a:xfrm>
                <a:off x="6965" y="2806"/>
                <a:ext cx="611" cy="578"/>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9156" name="AutoShape 4"/>
              <p:cNvSpPr>
                <a:spLocks noChangeShapeType="1"/>
              </p:cNvSpPr>
              <p:nvPr/>
            </p:nvSpPr>
            <p:spPr bwMode="auto">
              <a:xfrm rot="10800000" flipV="1">
                <a:off x="4599" y="2110"/>
                <a:ext cx="2977" cy="468"/>
              </a:xfrm>
              <a:prstGeom prst="bentConnector2">
                <a:avLst/>
              </a:prstGeom>
              <a:noFill/>
              <a:ln w="9525">
                <a:solidFill>
                  <a:srgbClr val="000000"/>
                </a:solidFill>
                <a:miter lim="800000"/>
                <a:tailEnd type="triangle" w="med" len="med"/>
              </a:ln>
            </p:spPr>
            <p:txBody>
              <a:bodyPr vert="horz" wrap="square" lIns="91440" tIns="45720" rIns="91440" bIns="45720" numCol="1" anchor="t" anchorCtr="0" compatLnSpc="1"/>
              <a:lstStyle/>
              <a:p>
                <a:pPr>
                  <a:lnSpc>
                    <a:spcPct val="150000"/>
                  </a:lnSpc>
                </a:pPr>
                <a:endParaRPr lang="zh-CN" altLang="en-US" sz="1600">
                  <a:latin typeface="微软雅黑" panose="020B0503020204020204" pitchFamily="34" charset="-122"/>
                  <a:ea typeface="微软雅黑" panose="020B0503020204020204" pitchFamily="34" charset="-122"/>
                </a:endParaRPr>
              </a:p>
            </p:txBody>
          </p:sp>
        </p:grpSp>
        <p:sp>
          <p:nvSpPr>
            <p:cNvPr id="49154" name="Text Box 2"/>
            <p:cNvSpPr txBox="1">
              <a:spLocks noChangeArrowheads="1"/>
            </p:cNvSpPr>
            <p:nvPr/>
          </p:nvSpPr>
          <p:spPr bwMode="auto">
            <a:xfrm>
              <a:off x="2362" y="3642"/>
              <a:ext cx="7200" cy="304"/>
            </a:xfrm>
            <a:prstGeom prst="rect">
              <a:avLst/>
            </a:prstGeom>
            <a:solidFill>
              <a:srgbClr val="FFFFFF"/>
            </a:solidFill>
            <a:ln w="9525">
              <a:noFill/>
              <a:miter lim="800000"/>
            </a:ln>
          </p:spPr>
          <p:txBody>
            <a:bodyPr vert="horz" wrap="square" lIns="0" tIns="0" rIns="0" bIns="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图</a:t>
              </a:r>
              <a:r>
                <a:rPr kumimoji="0" lang="en-US" altLang="zh-CN"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6-8</a:t>
              </a:r>
              <a:r>
                <a:rPr kumimoji="0" lang="zh-CN" altLang="en-US" sz="16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控制理论模型</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20" name="矩形 19"/>
          <p:cNvSpPr/>
          <p:nvPr/>
        </p:nvSpPr>
        <p:spPr>
          <a:xfrm>
            <a:off x="467544" y="5518973"/>
            <a:ext cx="8064896" cy="646331"/>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这种通过反馈影响指向目标的动机，或修正行为或修正目标的理论，被称为控制理论。</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5038559"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6.8</a:t>
            </a:r>
            <a:r>
              <a:rPr lang="zh-CN" altLang="en-US" sz="2800" b="1" dirty="0" smtClean="0">
                <a:solidFill>
                  <a:schemeClr val="bg1"/>
                </a:solidFill>
                <a:latin typeface="微软雅黑" panose="020B0503020204020204" pitchFamily="34" charset="-122"/>
                <a:ea typeface="微软雅黑" panose="020B0503020204020204" pitchFamily="34" charset="-122"/>
              </a:rPr>
              <a:t>工作再设计与工作特征模型</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251520" y="1124744"/>
            <a:ext cx="8640960" cy="1754326"/>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工作再设计（</a:t>
            </a:r>
            <a:r>
              <a:rPr lang="en-US" altLang="zh-CN" dirty="0" smtClean="0">
                <a:latin typeface="微软雅黑" panose="020B0503020204020204" pitchFamily="34" charset="-122"/>
                <a:ea typeface="微软雅黑" panose="020B0503020204020204" pitchFamily="34" charset="-122"/>
              </a:rPr>
              <a:t>Job Design</a:t>
            </a:r>
            <a:r>
              <a:rPr lang="zh-CN" altLang="en-US" dirty="0" smtClean="0">
                <a:latin typeface="微软雅黑" panose="020B0503020204020204" pitchFamily="34" charset="-122"/>
                <a:ea typeface="微软雅黑" panose="020B0503020204020204" pitchFamily="34" charset="-122"/>
              </a:rPr>
              <a:t>）是指改变工作结构以使工作变得更有趣。</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工作再设计的内容包括工作扩大化（</a:t>
            </a:r>
            <a:r>
              <a:rPr lang="en-US" altLang="zh-CN" dirty="0" smtClean="0">
                <a:latin typeface="微软雅黑" panose="020B0503020204020204" pitchFamily="34" charset="-122"/>
                <a:ea typeface="微软雅黑" panose="020B0503020204020204" pitchFamily="34" charset="-122"/>
              </a:rPr>
              <a:t>Job Enlargement</a:t>
            </a:r>
            <a:r>
              <a:rPr lang="zh-CN" altLang="en-US" dirty="0" smtClean="0">
                <a:latin typeface="微软雅黑" panose="020B0503020204020204" pitchFamily="34" charset="-122"/>
                <a:ea typeface="微软雅黑" panose="020B0503020204020204" pitchFamily="34" charset="-122"/>
              </a:rPr>
              <a:t>）与工作丰富化（</a:t>
            </a:r>
            <a:r>
              <a:rPr lang="en-US" altLang="zh-CN" dirty="0" smtClean="0">
                <a:latin typeface="微软雅黑" panose="020B0503020204020204" pitchFamily="34" charset="-122"/>
                <a:ea typeface="微软雅黑" panose="020B0503020204020204" pitchFamily="34" charset="-122"/>
              </a:rPr>
              <a:t>Job Enrichment</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工作扩大化是指在相同水平上增加执行任务的数量的工作再设计（水平工作量）。</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工作丰富化是指增加员工的责任和控制水平的工作再设计（垂直工作量）。</a:t>
            </a:r>
            <a:endParaRPr lang="zh-CN" altLang="en-US" dirty="0" smtClean="0">
              <a:latin typeface="微软雅黑" panose="020B0503020204020204" pitchFamily="34" charset="-122"/>
              <a:ea typeface="微软雅黑" panose="020B0503020204020204" pitchFamily="34" charset="-122"/>
            </a:endParaRPr>
          </a:p>
        </p:txBody>
      </p:sp>
      <p:sp>
        <p:nvSpPr>
          <p:cNvPr id="48146"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4" name="矩形 23"/>
          <p:cNvSpPr/>
          <p:nvPr/>
        </p:nvSpPr>
        <p:spPr>
          <a:xfrm>
            <a:off x="251520" y="2924944"/>
            <a:ext cx="3600400" cy="3416320"/>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这是一种激励员工的技巧，工作扩大化是以相同水平完成更多任务，工作丰富化是使工作具有更大的责任感与控制权。</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另一种工作再设计是提出工作特征模型（</a:t>
            </a:r>
            <a:r>
              <a:rPr lang="en-US" altLang="zh-CN" dirty="0" smtClean="0">
                <a:latin typeface="微软雅黑" panose="020B0503020204020204" pitchFamily="34" charset="-122"/>
                <a:ea typeface="微软雅黑" panose="020B0503020204020204" pitchFamily="34" charset="-122"/>
              </a:rPr>
              <a:t>Job Characteristics Model</a:t>
            </a:r>
            <a:r>
              <a:rPr lang="zh-CN" altLang="en-US" dirty="0" smtClean="0">
                <a:latin typeface="微软雅黑" panose="020B0503020204020204" pitchFamily="34" charset="-122"/>
                <a:ea typeface="微软雅黑" panose="020B0503020204020204" pitchFamily="34" charset="-122"/>
              </a:rPr>
              <a:t>），其中使工作能被设计成能够帮助人们从中获得快乐并让人们感到他们正在从事有意义有价值的事。</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工作特征模型可以用图示来加以说明（见图</a:t>
            </a:r>
            <a:r>
              <a:rPr lang="en-US" altLang="zh-CN" dirty="0" smtClean="0">
                <a:latin typeface="微软雅黑" panose="020B0503020204020204" pitchFamily="34" charset="-122"/>
                <a:ea typeface="微软雅黑" panose="020B0503020204020204" pitchFamily="34" charset="-122"/>
              </a:rPr>
              <a:t>6-10</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p:txBody>
      </p:sp>
      <p:sp>
        <p:nvSpPr>
          <p:cNvPr id="48176" name="Rectangle 4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48153" name="Group 25"/>
          <p:cNvGrpSpPr>
            <a:grpSpLocks noChangeAspect="1"/>
          </p:cNvGrpSpPr>
          <p:nvPr/>
        </p:nvGrpSpPr>
        <p:grpSpPr bwMode="auto">
          <a:xfrm>
            <a:off x="3690813" y="2867099"/>
            <a:ext cx="5057651" cy="3874269"/>
            <a:chOff x="1800" y="5640"/>
            <a:chExt cx="8306" cy="6894"/>
          </a:xfrm>
        </p:grpSpPr>
        <p:sp>
          <p:nvSpPr>
            <p:cNvPr id="48175" name="AutoShape 47"/>
            <p:cNvSpPr>
              <a:spLocks noChangeAspect="1" noChangeArrowheads="1" noTextEdit="1"/>
            </p:cNvSpPr>
            <p:nvPr/>
          </p:nvSpPr>
          <p:spPr bwMode="auto">
            <a:xfrm>
              <a:off x="1800" y="5640"/>
              <a:ext cx="8306" cy="6894"/>
            </a:xfrm>
            <a:prstGeom prst="rect">
              <a:avLst/>
            </a:prstGeom>
            <a:noFill/>
          </p:spPr>
          <p:txBody>
            <a:bodyPr vert="horz" wrap="square" lIns="91440" tIns="45720" rIns="91440" bIns="45720" numCol="1" anchor="t" anchorCtr="0" compatLnSpc="1"/>
            <a:lstStyle/>
            <a:p>
              <a:endParaRPr lang="zh-CN" altLang="en-US" sz="1200">
                <a:latin typeface="微软雅黑" panose="020B0503020204020204" pitchFamily="34" charset="-122"/>
                <a:ea typeface="微软雅黑" panose="020B0503020204020204" pitchFamily="34" charset="-122"/>
              </a:endParaRPr>
            </a:p>
          </p:txBody>
        </p:sp>
        <p:grpSp>
          <p:nvGrpSpPr>
            <p:cNvPr id="48155" name="Group 27"/>
            <p:cNvGrpSpPr/>
            <p:nvPr/>
          </p:nvGrpSpPr>
          <p:grpSpPr bwMode="auto">
            <a:xfrm>
              <a:off x="2340" y="5952"/>
              <a:ext cx="7380" cy="5856"/>
              <a:chOff x="2354" y="5920"/>
              <a:chExt cx="7427" cy="5856"/>
            </a:xfrm>
          </p:grpSpPr>
          <p:sp>
            <p:nvSpPr>
              <p:cNvPr id="48174" name="Rectangle 46"/>
              <p:cNvSpPr>
                <a:spLocks noChangeArrowheads="1"/>
              </p:cNvSpPr>
              <p:nvPr/>
            </p:nvSpPr>
            <p:spPr bwMode="auto">
              <a:xfrm>
                <a:off x="4710" y="5920"/>
                <a:ext cx="1741" cy="67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关键心理状态</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73" name="Rectangle 45"/>
              <p:cNvSpPr>
                <a:spLocks noChangeArrowheads="1"/>
              </p:cNvSpPr>
              <p:nvPr/>
            </p:nvSpPr>
            <p:spPr bwMode="auto">
              <a:xfrm>
                <a:off x="2355" y="5920"/>
                <a:ext cx="1740" cy="67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核心工作维度</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72" name="Rectangle 44"/>
              <p:cNvSpPr>
                <a:spLocks noChangeArrowheads="1"/>
              </p:cNvSpPr>
              <p:nvPr/>
            </p:nvSpPr>
            <p:spPr bwMode="auto">
              <a:xfrm>
                <a:off x="7725" y="5920"/>
                <a:ext cx="2056" cy="67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个人与组织产出</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71" name="Rectangle 43"/>
              <p:cNvSpPr>
                <a:spLocks noChangeArrowheads="1"/>
              </p:cNvSpPr>
              <p:nvPr/>
            </p:nvSpPr>
            <p:spPr bwMode="auto">
              <a:xfrm>
                <a:off x="2355" y="7000"/>
                <a:ext cx="1740" cy="138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技能多样性</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任务同一性</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任务重要性</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70" name="Rectangle 42"/>
              <p:cNvSpPr>
                <a:spLocks noChangeArrowheads="1"/>
              </p:cNvSpPr>
              <p:nvPr/>
            </p:nvSpPr>
            <p:spPr bwMode="auto">
              <a:xfrm>
                <a:off x="4710" y="7347"/>
                <a:ext cx="2008" cy="67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工作的经验意义</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69" name="Rectangle 41"/>
              <p:cNvSpPr>
                <a:spLocks noChangeArrowheads="1"/>
              </p:cNvSpPr>
              <p:nvPr/>
            </p:nvSpPr>
            <p:spPr bwMode="auto">
              <a:xfrm>
                <a:off x="2354" y="8785"/>
                <a:ext cx="1741" cy="67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自 主 性</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68" name="Rectangle 40"/>
              <p:cNvSpPr>
                <a:spLocks noChangeArrowheads="1"/>
              </p:cNvSpPr>
              <p:nvPr/>
            </p:nvSpPr>
            <p:spPr bwMode="auto">
              <a:xfrm>
                <a:off x="2354" y="9983"/>
                <a:ext cx="1741" cy="676"/>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反 馈</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67" name="Rectangle 39"/>
              <p:cNvSpPr>
                <a:spLocks noChangeArrowheads="1"/>
              </p:cNvSpPr>
              <p:nvPr/>
            </p:nvSpPr>
            <p:spPr bwMode="auto">
              <a:xfrm>
                <a:off x="4710" y="8785"/>
                <a:ext cx="2008" cy="67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对工作结果的责任</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66" name="Rectangle 38"/>
              <p:cNvSpPr>
                <a:spLocks noChangeArrowheads="1"/>
              </p:cNvSpPr>
              <p:nvPr/>
            </p:nvSpPr>
            <p:spPr bwMode="auto">
              <a:xfrm>
                <a:off x="4710" y="9953"/>
                <a:ext cx="2008" cy="706"/>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对工作活动结果的了解</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65" name="Rectangle 37"/>
              <p:cNvSpPr>
                <a:spLocks noChangeArrowheads="1"/>
              </p:cNvSpPr>
              <p:nvPr/>
            </p:nvSpPr>
            <p:spPr bwMode="auto">
              <a:xfrm>
                <a:off x="4710" y="11051"/>
                <a:ext cx="2008" cy="725"/>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员工成长需求强度</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64" name="Rectangle 36"/>
              <p:cNvSpPr>
                <a:spLocks noChangeArrowheads="1"/>
              </p:cNvSpPr>
              <p:nvPr/>
            </p:nvSpPr>
            <p:spPr bwMode="auto">
              <a:xfrm>
                <a:off x="7725" y="7690"/>
                <a:ext cx="1920" cy="2969"/>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高的内在动机</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高质量的工作绩效</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高满意度，低旷工率</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与离职率</a:t>
                </a:r>
                <a:endParaRPr kumimoji="0" lang="zh-CN"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8163" name="AutoShape 35"/>
              <p:cNvSpPr>
                <a:spLocks noChangeShapeType="1"/>
              </p:cNvSpPr>
              <p:nvPr/>
            </p:nvSpPr>
            <p:spPr bwMode="auto">
              <a:xfrm>
                <a:off x="4095" y="6258"/>
                <a:ext cx="615" cy="1"/>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200">
                  <a:latin typeface="微软雅黑" panose="020B0503020204020204" pitchFamily="34" charset="-122"/>
                  <a:ea typeface="微软雅黑" panose="020B0503020204020204" pitchFamily="34" charset="-122"/>
                </a:endParaRPr>
              </a:p>
            </p:txBody>
          </p:sp>
          <p:sp>
            <p:nvSpPr>
              <p:cNvPr id="48162" name="AutoShape 34"/>
              <p:cNvSpPr>
                <a:spLocks noChangeShapeType="1"/>
              </p:cNvSpPr>
              <p:nvPr/>
            </p:nvSpPr>
            <p:spPr bwMode="auto">
              <a:xfrm flipV="1">
                <a:off x="4095" y="7685"/>
                <a:ext cx="615" cy="5"/>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200">
                  <a:latin typeface="微软雅黑" panose="020B0503020204020204" pitchFamily="34" charset="-122"/>
                  <a:ea typeface="微软雅黑" panose="020B0503020204020204" pitchFamily="34" charset="-122"/>
                </a:endParaRPr>
              </a:p>
            </p:txBody>
          </p:sp>
          <p:sp>
            <p:nvSpPr>
              <p:cNvPr id="48161" name="AutoShape 33"/>
              <p:cNvSpPr>
                <a:spLocks noChangeShapeType="1"/>
              </p:cNvSpPr>
              <p:nvPr/>
            </p:nvSpPr>
            <p:spPr bwMode="auto">
              <a:xfrm>
                <a:off x="4095" y="9123"/>
                <a:ext cx="615" cy="1"/>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200">
                  <a:latin typeface="微软雅黑" panose="020B0503020204020204" pitchFamily="34" charset="-122"/>
                  <a:ea typeface="微软雅黑" panose="020B0503020204020204" pitchFamily="34" charset="-122"/>
                </a:endParaRPr>
              </a:p>
            </p:txBody>
          </p:sp>
          <p:sp>
            <p:nvSpPr>
              <p:cNvPr id="48160" name="AutoShape 32"/>
              <p:cNvSpPr>
                <a:spLocks noChangeShapeType="1"/>
              </p:cNvSpPr>
              <p:nvPr/>
            </p:nvSpPr>
            <p:spPr bwMode="auto">
              <a:xfrm flipV="1">
                <a:off x="4095" y="10306"/>
                <a:ext cx="615" cy="15"/>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200">
                  <a:latin typeface="微软雅黑" panose="020B0503020204020204" pitchFamily="34" charset="-122"/>
                  <a:ea typeface="微软雅黑" panose="020B0503020204020204" pitchFamily="34" charset="-122"/>
                </a:endParaRPr>
              </a:p>
            </p:txBody>
          </p:sp>
          <p:sp>
            <p:nvSpPr>
              <p:cNvPr id="48159" name="AutoShape 31"/>
              <p:cNvSpPr>
                <a:spLocks noChangeShapeType="1"/>
              </p:cNvSpPr>
              <p:nvPr/>
            </p:nvSpPr>
            <p:spPr bwMode="auto">
              <a:xfrm>
                <a:off x="6718" y="7685"/>
                <a:ext cx="1" cy="2621"/>
              </a:xfrm>
              <a:prstGeom prst="bentConnector3">
                <a:avLst>
                  <a:gd name="adj1" fmla="val 35900000"/>
                </a:avLst>
              </a:prstGeom>
              <a:noFill/>
              <a:ln w="9525">
                <a:solidFill>
                  <a:srgbClr val="000000"/>
                </a:solidFill>
                <a:miter lim="800000"/>
              </a:ln>
            </p:spPr>
            <p:txBody>
              <a:bodyPr vert="horz" wrap="square" lIns="91440" tIns="45720" rIns="91440" bIns="45720" numCol="1" anchor="t" anchorCtr="0" compatLnSpc="1"/>
              <a:lstStyle/>
              <a:p>
                <a:endParaRPr lang="zh-CN" altLang="en-US" sz="1200">
                  <a:latin typeface="微软雅黑" panose="020B0503020204020204" pitchFamily="34" charset="-122"/>
                  <a:ea typeface="微软雅黑" panose="020B0503020204020204" pitchFamily="34" charset="-122"/>
                </a:endParaRPr>
              </a:p>
            </p:txBody>
          </p:sp>
          <p:sp>
            <p:nvSpPr>
              <p:cNvPr id="48158" name="AutoShape 30"/>
              <p:cNvSpPr>
                <a:spLocks noChangeShapeType="1"/>
              </p:cNvSpPr>
              <p:nvPr/>
            </p:nvSpPr>
            <p:spPr bwMode="auto">
              <a:xfrm>
                <a:off x="7019" y="9162"/>
                <a:ext cx="706" cy="13"/>
              </a:xfrm>
              <a:prstGeom prst="straightConnector1">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sz="1200">
                  <a:latin typeface="微软雅黑" panose="020B0503020204020204" pitchFamily="34" charset="-122"/>
                  <a:ea typeface="微软雅黑" panose="020B0503020204020204" pitchFamily="34" charset="-122"/>
                </a:endParaRPr>
              </a:p>
            </p:txBody>
          </p:sp>
          <p:sp>
            <p:nvSpPr>
              <p:cNvPr id="48157" name="AutoShape 29"/>
              <p:cNvSpPr>
                <a:spLocks noChangeShapeType="1"/>
              </p:cNvSpPr>
              <p:nvPr/>
            </p:nvSpPr>
            <p:spPr bwMode="auto">
              <a:xfrm rot="10800000">
                <a:off x="4350" y="10328"/>
                <a:ext cx="360" cy="1086"/>
              </a:xfrm>
              <a:prstGeom prst="bentConnector2">
                <a:avLst/>
              </a:prstGeom>
              <a:noFill/>
              <a:ln w="9525">
                <a:solidFill>
                  <a:srgbClr val="000000"/>
                </a:solidFill>
                <a:miter lim="800000"/>
                <a:tailEnd type="triangle" w="med" len="med"/>
              </a:ln>
            </p:spPr>
            <p:txBody>
              <a:bodyPr vert="horz" wrap="square" lIns="91440" tIns="45720" rIns="91440" bIns="45720" numCol="1" anchor="t" anchorCtr="0" compatLnSpc="1"/>
              <a:lstStyle/>
              <a:p>
                <a:endParaRPr lang="zh-CN" altLang="en-US" sz="1200">
                  <a:latin typeface="微软雅黑" panose="020B0503020204020204" pitchFamily="34" charset="-122"/>
                  <a:ea typeface="微软雅黑" panose="020B0503020204020204" pitchFamily="34" charset="-122"/>
                </a:endParaRPr>
              </a:p>
            </p:txBody>
          </p:sp>
          <p:sp>
            <p:nvSpPr>
              <p:cNvPr id="48156" name="AutoShape 28"/>
              <p:cNvSpPr>
                <a:spLocks noChangeShapeType="1"/>
              </p:cNvSpPr>
              <p:nvPr/>
            </p:nvSpPr>
            <p:spPr bwMode="auto">
              <a:xfrm flipV="1">
                <a:off x="6718" y="10321"/>
                <a:ext cx="182" cy="1093"/>
              </a:xfrm>
              <a:prstGeom prst="bentConnector2">
                <a:avLst/>
              </a:prstGeom>
              <a:noFill/>
              <a:ln w="9525">
                <a:solidFill>
                  <a:srgbClr val="000000"/>
                </a:solidFill>
                <a:miter lim="800000"/>
                <a:tailEnd type="triangle" w="med" len="med"/>
              </a:ln>
            </p:spPr>
            <p:txBody>
              <a:bodyPr vert="horz" wrap="square" lIns="91440" tIns="45720" rIns="91440" bIns="45720" numCol="1" anchor="t" anchorCtr="0" compatLnSpc="1"/>
              <a:lstStyle/>
              <a:p>
                <a:endParaRPr lang="zh-CN" altLang="en-US" sz="1200">
                  <a:latin typeface="微软雅黑" panose="020B0503020204020204" pitchFamily="34" charset="-122"/>
                  <a:ea typeface="微软雅黑" panose="020B0503020204020204" pitchFamily="34" charset="-122"/>
                </a:endParaRPr>
              </a:p>
            </p:txBody>
          </p:sp>
        </p:grpSp>
        <p:sp>
          <p:nvSpPr>
            <p:cNvPr id="48154" name="Text Box 26"/>
            <p:cNvSpPr txBox="1">
              <a:spLocks noChangeArrowheads="1"/>
            </p:cNvSpPr>
            <p:nvPr/>
          </p:nvSpPr>
          <p:spPr bwMode="auto">
            <a:xfrm>
              <a:off x="1800" y="12069"/>
              <a:ext cx="8306" cy="329"/>
            </a:xfrm>
            <a:prstGeom prst="rect">
              <a:avLst/>
            </a:prstGeom>
            <a:solidFill>
              <a:srgbClr val="FFFFFF"/>
            </a:solidFill>
            <a:ln w="9525">
              <a:noFill/>
              <a:miter lim="800000"/>
            </a:ln>
          </p:spPr>
          <p:txBody>
            <a:bodyPr vert="horz" wrap="square" lIns="0" tIns="0" rIns="0" bIns="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2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图</a:t>
              </a:r>
              <a:r>
                <a:rPr kumimoji="0" lang="en-US" altLang="zh-CN" sz="12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6-10</a:t>
              </a:r>
              <a:r>
                <a:rPr kumimoji="0" lang="zh-CN" altLang="en-US" sz="12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工作特征模型</a:t>
              </a:r>
              <a:endParaRPr kumimoji="0" lang="zh-CN" altLang="en-US" sz="12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478688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2.1 </a:t>
            </a:r>
            <a:r>
              <a:rPr lang="zh-CN" altLang="en-US" sz="2800" b="1" dirty="0" smtClean="0">
                <a:solidFill>
                  <a:schemeClr val="bg1"/>
                </a:solidFill>
                <a:latin typeface="微软雅黑" panose="020B0503020204020204" pitchFamily="34" charset="-122"/>
                <a:ea typeface="微软雅黑" panose="020B0503020204020204" pitchFamily="34" charset="-122"/>
              </a:rPr>
              <a:t>管理心理学的产生与发展</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396044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霍桑试验与人际关系学派</a:t>
            </a:r>
            <a:endParaRPr lang="zh-CN" altLang="zh-CN" sz="2400" dirty="0" smtClean="0">
              <a:latin typeface="微软雅黑" panose="020B0503020204020204" pitchFamily="34" charset="-122"/>
              <a:ea typeface="微软雅黑" panose="020B0503020204020204" pitchFamily="34" charset="-122"/>
            </a:endParaRPr>
          </a:p>
        </p:txBody>
      </p:sp>
      <p:sp>
        <p:nvSpPr>
          <p:cNvPr id="7" name="TextBox 6"/>
          <p:cNvSpPr txBox="1"/>
          <p:nvPr/>
        </p:nvSpPr>
        <p:spPr>
          <a:xfrm>
            <a:off x="251520" y="1643316"/>
            <a:ext cx="8640960" cy="3693319"/>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）对群氓假设的否定</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经济学家大卫</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李嘉图是“群氓假设”的倡导者，这一假设认为：</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①自然的社会由一群无组织的个人所组成；</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②每一个人，都按着能达到自我生存和实现自我利益的方式来行事；</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③每一个人都尽力按逻辑进行思考，为达到一定的目标而努力。</a:t>
            </a:r>
            <a:endParaRPr lang="zh-CN" altLang="en-US" dirty="0" smtClean="0">
              <a:latin typeface="微软雅黑" panose="020B0503020204020204" pitchFamily="34" charset="-122"/>
              <a:ea typeface="微软雅黑" panose="020B0503020204020204" pitchFamily="34" charset="-122"/>
            </a:endParaRPr>
          </a:p>
          <a:p>
            <a:pPr indent="457200"/>
            <a:r>
              <a:rPr lang="zh-CN" altLang="en-US" b="1" dirty="0" smtClean="0">
                <a:latin typeface="微软雅黑" panose="020B0503020204020204" pitchFamily="34" charset="-122"/>
                <a:ea typeface="微软雅黑" panose="020B0503020204020204" pitchFamily="34" charset="-122"/>
              </a:rPr>
              <a:t>    梅奥反对与驳斥了这种群氓假设，提出：</a:t>
            </a:r>
            <a:endParaRPr lang="en-US" altLang="zh-CN" b="1"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①重要的是同其他人协作，而不是一群无组织的乌合之众互相进行竞争；</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②所有的人都为保卫自己在团体中的地位，而不是为自己的个人 利益而行动；</a:t>
            </a:r>
            <a:endParaRPr lang="en-US" altLang="zh-CN"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③思维受感情的指导较受逻辑指导更多。</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）人际关系学说的主要观点</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梅奥认为，影响组织生产力的最重要的因素，是在工作中发展起来的人际关系，而不只是待遇和工作环境。这说明，劳动生产率不仅受物理的和生理的因素的影响，而且也受到社会的和心理的因素的影响。这就是“人群关系论”的主要论点。</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5038559"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6.8</a:t>
            </a:r>
            <a:r>
              <a:rPr lang="zh-CN" altLang="en-US" sz="2800" b="1" dirty="0" smtClean="0">
                <a:solidFill>
                  <a:schemeClr val="bg1"/>
                </a:solidFill>
                <a:latin typeface="微软雅黑" panose="020B0503020204020204" pitchFamily="34" charset="-122"/>
                <a:ea typeface="微软雅黑" panose="020B0503020204020204" pitchFamily="34" charset="-122"/>
              </a:rPr>
              <a:t>工作再设计与工作特征模型</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251520" y="1124744"/>
            <a:ext cx="8640960" cy="2585323"/>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由图可见，如果工作中的核心维度能设计得满足员工的关键心理状态，那么个人与组织的绩效就会提高（高质量的工作绩效与满足度），从而带来低的旷工率与离职率。</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工作特征模型是重新设计工作，这有利于提高激励水平。其中以丰富化的工作维度（技能多样性、任务同一性、任务重要性、自主性反馈），同时将维度与关键心理状态联系起来，导致员工个人（工作满意度）与整个组织（减少矿工与离职）有益的产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由此，可联合任务、开放反馈渠道、建立与顾客联系、加大垂直工作量（提高一个人的责任感），以此理念来设计工作以提高激励水平。</a:t>
            </a:r>
            <a:endParaRPr lang="zh-CN" altLang="en-US" dirty="0" smtClean="0">
              <a:latin typeface="微软雅黑" panose="020B0503020204020204" pitchFamily="34" charset="-122"/>
              <a:ea typeface="微软雅黑" panose="020B0503020204020204" pitchFamily="34" charset="-122"/>
            </a:endParaRPr>
          </a:p>
        </p:txBody>
      </p:sp>
      <p:sp>
        <p:nvSpPr>
          <p:cNvPr id="48146"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48176" name="Rectangle 4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6.9</a:t>
            </a:r>
            <a:r>
              <a:rPr lang="zh-CN" altLang="en-US" sz="2800" b="1" dirty="0" smtClean="0">
                <a:solidFill>
                  <a:schemeClr val="bg1"/>
                </a:solidFill>
                <a:latin typeface="微软雅黑" panose="020B0503020204020204" pitchFamily="34" charset="-122"/>
                <a:ea typeface="微软雅黑" panose="020B0503020204020204" pitchFamily="34" charset="-122"/>
              </a:rPr>
              <a:t>现代激励理论总评</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251520" y="1124744"/>
            <a:ext cx="8640960" cy="4247317"/>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现代激励理论五花八门、种类繁多，不同的理论都有其独特的视角。</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如强化理论是从情境角度看待动机，强调行为是个体强化经验的产物。</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期望理论强调要通过努力提高绩效最后才能取得奖励，这样人们就会去努力。</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自我效能感理论强调对自身能力的信仰是动机的重要成分，高水平的自我效能感是对自身能力的信任，是工作动机，后续工作绩效的必要成分。</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目标设置理论强调有意识的目标、目的引导，其中目标承诺、进展反馈、目标难度、目标具体性四因素会影响绩效。</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以上期望理论、自我效能感理论、目标设置理论间可以相互整合，因为这三种理论的特点是一致的，自我效能感就是目标承诺的一个重要调解因素。</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公平与公正理论，强调组织要给予成员公正公平的待遇，既要关注分配公正，又要关注分配的程序公正。</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控制理论实质是目标理论的延伸，预期进展与实际进展差异激励个体重新评估目标，修正目标，取得进展。</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行动理论强调目标与行为的联系被描述为行动过程。目标产生计划，计划执行包括行动、反馈，反馈是对行动的反应，引发对先前步骤的修改。</a:t>
            </a:r>
            <a:endParaRPr lang="zh-CN" altLang="en-US" dirty="0" smtClean="0">
              <a:latin typeface="微软雅黑" panose="020B0503020204020204" pitchFamily="34" charset="-122"/>
              <a:ea typeface="微软雅黑" panose="020B0503020204020204" pitchFamily="34" charset="-122"/>
            </a:endParaRPr>
          </a:p>
        </p:txBody>
      </p:sp>
      <p:sp>
        <p:nvSpPr>
          <p:cNvPr id="48146"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48176" name="Rectangle 4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412776"/>
            <a:ext cx="7776864" cy="4801314"/>
          </a:xfrm>
          <a:prstGeom prst="rect">
            <a:avLst/>
          </a:prstGeom>
          <a:noFill/>
        </p:spPr>
        <p:txBody>
          <a:bodyPr wrap="square" rtlCol="0">
            <a:spAutoFit/>
          </a:bodyPr>
          <a:lstStyle/>
          <a:p>
            <a:r>
              <a:rPr lang="en-US" altLang="zh-CN" dirty="0" smtClean="0"/>
              <a:t>1.</a:t>
            </a:r>
            <a:r>
              <a:rPr lang="zh-CN" altLang="zh-CN" dirty="0" smtClean="0"/>
              <a:t>期望理论尝试理解奖励如何引发行为，如果人们相信自己的努力会产生绩效，绩效会获得奖励，奖励是人们想要的，那么人们就会去努力。</a:t>
            </a:r>
            <a:endParaRPr lang="zh-CN" altLang="zh-CN" dirty="0" smtClean="0"/>
          </a:p>
          <a:p>
            <a:r>
              <a:rPr lang="zh-CN" altLang="zh-CN" dirty="0" smtClean="0"/>
              <a:t>期望理论认识到激励是一个人的期望（为努力导致绩效产生）工具性（绩效导致报酬的多少）与效价（对报酬的价值）的产物。当激励与技能、能力、角色认知、机会相结合时，它会对工作绩效产生积极的作用。</a:t>
            </a:r>
            <a:endParaRPr lang="zh-CN" altLang="zh-CN" dirty="0" smtClean="0"/>
          </a:p>
          <a:p>
            <a:r>
              <a:rPr lang="en-US" altLang="zh-CN" dirty="0" smtClean="0"/>
              <a:t>2.</a:t>
            </a:r>
            <a:r>
              <a:rPr lang="zh-CN" altLang="zh-CN" dirty="0" smtClean="0"/>
              <a:t>明确目标设置理论能提高工作绩效。一个设定好的目标能够影响一个人完成任务的信心（称为自我效能感）与个人目标，转而影响绩效。设置具体有难度的目标，提供任务绩效的反馈，人们将会提高绩效。允许员工参与目标设置，员工接受目标任务将更容易。目标设置理论认为，人们的行为受意识的目标和目的的引导。</a:t>
            </a:r>
            <a:endParaRPr lang="zh-CN" altLang="zh-CN" dirty="0" smtClean="0"/>
          </a:p>
          <a:p>
            <a:r>
              <a:rPr lang="zh-CN" altLang="zh-CN" dirty="0" smtClean="0"/>
              <a:t>有四个重要因素决定了目标设置对工作绩效的影响程度。这四个因素为：目标承诺、对目标活动进展的反馈、目标难度以及目标具体性。</a:t>
            </a:r>
            <a:endParaRPr lang="zh-CN" altLang="zh-CN" dirty="0" smtClean="0"/>
          </a:p>
          <a:p>
            <a:r>
              <a:rPr lang="en-US" altLang="zh-CN" dirty="0" smtClean="0"/>
              <a:t>3.</a:t>
            </a:r>
            <a:r>
              <a:rPr lang="zh-CN" altLang="zh-CN" dirty="0" smtClean="0"/>
              <a:t>公平与程序公平理论重视组织给予成员的公平和公正的待遇。亚当斯认为，人们希望在工作报酬（产出）与其工作贡献（投入）的比率和其他人的比率上达到平衡。报酬过高不公平与报酬过低不公平这两种不公平状态都会令人不快。这样就会激励人们采取措施达到公平状态。对不公平的反应既可能是行为上的（如升高或降低一个人的绩效），也可能是心理上的（如工作贡献</a:t>
            </a:r>
            <a:endParaRPr lang="zh-CN" altLang="zh-CN"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412776"/>
            <a:ext cx="7776864" cy="5078313"/>
          </a:xfrm>
          <a:prstGeom prst="rect">
            <a:avLst/>
          </a:prstGeom>
          <a:noFill/>
        </p:spPr>
        <p:txBody>
          <a:bodyPr wrap="square" rtlCol="0">
            <a:spAutoFit/>
          </a:bodyPr>
          <a:lstStyle/>
          <a:p>
            <a:r>
              <a:rPr lang="zh-CN" altLang="en-US" dirty="0" smtClean="0"/>
              <a:t>方面的不同思考）。人们关心建立公平的关系与程序公平，也就是在进行决策时既考虑到结构方面（决策过程中有发言权），也考虑人际关系方面（平等尊敬地对待每一个人）的因素。</a:t>
            </a:r>
            <a:endParaRPr lang="zh-CN" altLang="en-US" dirty="0" smtClean="0"/>
          </a:p>
          <a:p>
            <a:r>
              <a:rPr lang="en-US" altLang="zh-CN" dirty="0" smtClean="0"/>
              <a:t>4.</a:t>
            </a:r>
            <a:r>
              <a:rPr lang="zh-CN" altLang="en-US" dirty="0" smtClean="0"/>
              <a:t>控制理论是目标设置理论的延伸，设置目标、寻求目标活动进展程度的信息。预期进展与实际进展的差异会激励个体重新评价目标，进而修正目标或改变行为以取得更大进展。</a:t>
            </a:r>
            <a:endParaRPr lang="zh-CN" altLang="en-US" dirty="0" smtClean="0"/>
          </a:p>
          <a:p>
            <a:r>
              <a:rPr lang="en-US" altLang="zh-CN" dirty="0" smtClean="0"/>
              <a:t>5.</a:t>
            </a:r>
            <a:r>
              <a:rPr lang="zh-CN" altLang="en-US" dirty="0" smtClean="0"/>
              <a:t>行动理论将目标与行为相联系描述行动过程。这一过程始于获得某物的渴望，进而转化为目标。为了实现目标，计划应运而生，计划的执行包含行动，反馈是对行动的反应，能引发对先前步骤的修改。</a:t>
            </a:r>
            <a:endParaRPr lang="zh-CN" altLang="en-US" dirty="0" smtClean="0"/>
          </a:p>
          <a:p>
            <a:r>
              <a:rPr lang="en-US" altLang="zh-CN" dirty="0" smtClean="0"/>
              <a:t>6.</a:t>
            </a:r>
            <a:r>
              <a:rPr lang="zh-CN" altLang="en-US" dirty="0" smtClean="0"/>
              <a:t>中国的激励理论及模式主要有三：</a:t>
            </a:r>
            <a:endParaRPr lang="zh-CN" altLang="en-US" dirty="0" smtClean="0"/>
          </a:p>
          <a:p>
            <a:r>
              <a:rPr lang="zh-CN" altLang="en-US" dirty="0" smtClean="0"/>
              <a:t>同步激励论，强调物质与精神激励相结合，互为前提与条件，不能对立，应统一、综合、同步运用。</a:t>
            </a:r>
            <a:endParaRPr lang="zh-CN" altLang="en-US" dirty="0" smtClean="0"/>
          </a:p>
          <a:p>
            <a:r>
              <a:rPr lang="zh-CN" altLang="en-US" dirty="0" smtClean="0"/>
              <a:t>公平差别阈理论的定义为，能使两个条件不相同的人刚能产生公平感时的适宜差别的比值。正确运用此理论，可克服无差距分配（平均分配），也可纠正差距分配所带来的社会分配上的不公平感。</a:t>
            </a:r>
            <a:endParaRPr lang="zh-CN" altLang="en-US" dirty="0" smtClean="0"/>
          </a:p>
          <a:p>
            <a:r>
              <a:rPr lang="zh-CN" altLang="en-US" dirty="0" smtClean="0"/>
              <a:t>激励与去激励因素连续带模式，又称为三因素（激励、保健、去激励）理论。这一理论阐明了三因素的相互联系、区别与转化。这一理论将指导管理人员采取措施实现由去激励向激励的转化。</a:t>
            </a:r>
            <a:endParaRPr lang="zh-CN" altLang="en-US"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961341"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7.2</a:t>
            </a:r>
            <a:r>
              <a:rPr lang="zh-CN" altLang="en-US" sz="2800" b="1" dirty="0" smtClean="0">
                <a:solidFill>
                  <a:schemeClr val="bg1"/>
                </a:solidFill>
                <a:latin typeface="微软雅黑" panose="020B0503020204020204" pitchFamily="34" charset="-122"/>
                <a:ea typeface="微软雅黑" panose="020B0503020204020204" pitchFamily="34" charset="-122"/>
              </a:rPr>
              <a:t>心理健康的理论基础</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251520" y="1124744"/>
            <a:ext cx="8640960" cy="646331"/>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心理健康的理论基础包括以下四大理论：心理动力论、认知论、人本论、社会学习论。</a:t>
            </a:r>
            <a:endParaRPr lang="zh-CN" altLang="en-US" sz="1600" dirty="0" smtClean="0">
              <a:latin typeface="微软雅黑" panose="020B0503020204020204" pitchFamily="34" charset="-122"/>
              <a:ea typeface="微软雅黑" panose="020B0503020204020204" pitchFamily="34" charset="-122"/>
            </a:endParaRPr>
          </a:p>
        </p:txBody>
      </p:sp>
      <p:sp>
        <p:nvSpPr>
          <p:cNvPr id="6" name="圆角矩形 5"/>
          <p:cNvSpPr/>
          <p:nvPr/>
        </p:nvSpPr>
        <p:spPr>
          <a:xfrm>
            <a:off x="251520" y="1822758"/>
            <a:ext cx="8640960" cy="50405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）心理健康的心理动机论</a:t>
            </a:r>
            <a:endParaRPr lang="zh-CN" altLang="en-US" b="1" dirty="0">
              <a:latin typeface="微软雅黑" panose="020B0503020204020204" pitchFamily="34" charset="-122"/>
              <a:ea typeface="微软雅黑" panose="020B0503020204020204" pitchFamily="34" charset="-122"/>
            </a:endParaRPr>
          </a:p>
        </p:txBody>
      </p:sp>
      <p:sp>
        <p:nvSpPr>
          <p:cNvPr id="7" name="矩形 6"/>
          <p:cNvSpPr/>
          <p:nvPr/>
        </p:nvSpPr>
        <p:spPr>
          <a:xfrm>
            <a:off x="323528" y="2401724"/>
            <a:ext cx="8568952" cy="954107"/>
          </a:xfrm>
          <a:prstGeom prst="rect">
            <a:avLst/>
          </a:prstGeom>
        </p:spPr>
        <p:txBody>
          <a:bodyPr wrap="square">
            <a:spAutoFit/>
          </a:bodyPr>
          <a:lstStyle/>
          <a:p>
            <a:r>
              <a:rPr lang="zh-CN" altLang="en-US" sz="1400" dirty="0" smtClean="0">
                <a:latin typeface="微软雅黑" panose="020B0503020204020204" pitchFamily="34" charset="-122"/>
                <a:ea typeface="微软雅黑" panose="020B0503020204020204" pitchFamily="34" charset="-122"/>
              </a:rPr>
              <a:t>该理论认为，人有本能的需求、欲望、冲动，当这种原始驱动力与现行社会规范、社会现实相矛盾时，就会产生心理冲突，影响心理健康，从而产生焦虑与抑郁。根据心理动力论的理论，人的人格动力中包含有自我、本我、超我有三种力量，我们要以坚强的自我来调解本我（原始冲动）与超我（现实社会）之间的矛盾，尽量使心理达到平衡。</a:t>
            </a:r>
            <a:endParaRPr lang="zh-CN" altLang="en-US" sz="1400" dirty="0">
              <a:latin typeface="微软雅黑" panose="020B0503020204020204" pitchFamily="34" charset="-122"/>
              <a:ea typeface="微软雅黑" panose="020B0503020204020204" pitchFamily="34" charset="-122"/>
            </a:endParaRPr>
          </a:p>
        </p:txBody>
      </p:sp>
      <p:sp>
        <p:nvSpPr>
          <p:cNvPr id="8" name="圆角矩形 7"/>
          <p:cNvSpPr/>
          <p:nvPr/>
        </p:nvSpPr>
        <p:spPr>
          <a:xfrm>
            <a:off x="251520" y="3334926"/>
            <a:ext cx="8640960" cy="50405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2</a:t>
            </a:r>
            <a:r>
              <a:rPr lang="zh-CN" altLang="en-US" b="1" dirty="0" smtClean="0">
                <a:latin typeface="微软雅黑" panose="020B0503020204020204" pitchFamily="34" charset="-122"/>
                <a:ea typeface="微软雅黑" panose="020B0503020204020204" pitchFamily="34" charset="-122"/>
              </a:rPr>
              <a:t>）心理健康的认知论</a:t>
            </a:r>
            <a:endParaRPr lang="zh-CN" altLang="en-US" b="1" dirty="0">
              <a:latin typeface="微软雅黑" panose="020B0503020204020204" pitchFamily="34" charset="-122"/>
              <a:ea typeface="微软雅黑" panose="020B0503020204020204" pitchFamily="34" charset="-122"/>
            </a:endParaRPr>
          </a:p>
        </p:txBody>
      </p:sp>
      <p:sp>
        <p:nvSpPr>
          <p:cNvPr id="9" name="矩形 8"/>
          <p:cNvSpPr/>
          <p:nvPr/>
        </p:nvSpPr>
        <p:spPr>
          <a:xfrm>
            <a:off x="323528" y="3910990"/>
            <a:ext cx="8568952" cy="738664"/>
          </a:xfrm>
          <a:prstGeom prst="rect">
            <a:avLst/>
          </a:prstGeom>
        </p:spPr>
        <p:txBody>
          <a:bodyPr wrap="square">
            <a:spAutoFit/>
          </a:bodyPr>
          <a:lstStyle/>
          <a:p>
            <a:r>
              <a:rPr lang="zh-CN" altLang="en-US" sz="1400" dirty="0" smtClean="0">
                <a:latin typeface="微软雅黑" panose="020B0503020204020204" pitchFamily="34" charset="-122"/>
                <a:ea typeface="微软雅黑" panose="020B0503020204020204" pitchFamily="34" charset="-122"/>
              </a:rPr>
              <a:t>这一理论认为，存在心理困扰的人是因为他们心中有非理性的想法，比如认为人应该是十全十美的、无缺点的，逃避比面对人生更为容易。在评估自己和未来时，往往使用自我责备和自我反对的模式，因此容易产生自卑感，即心理困扰与自我挫败的不健康心理。</a:t>
            </a:r>
            <a:endParaRPr lang="zh-CN" altLang="en-US" sz="1400" dirty="0" smtClean="0">
              <a:latin typeface="微软雅黑" panose="020B0503020204020204" pitchFamily="34" charset="-122"/>
              <a:ea typeface="微软雅黑" panose="020B0503020204020204" pitchFamily="34" charset="-122"/>
            </a:endParaRPr>
          </a:p>
        </p:txBody>
      </p:sp>
      <p:sp>
        <p:nvSpPr>
          <p:cNvPr id="10" name="圆角矩形 9"/>
          <p:cNvSpPr/>
          <p:nvPr/>
        </p:nvSpPr>
        <p:spPr>
          <a:xfrm>
            <a:off x="251520" y="4631070"/>
            <a:ext cx="8640960"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）心理健康的人本论</a:t>
            </a:r>
            <a:endParaRPr lang="zh-CN" altLang="en-US" b="1" dirty="0" smtClean="0">
              <a:latin typeface="微软雅黑" panose="020B0503020204020204" pitchFamily="34" charset="-122"/>
              <a:ea typeface="微软雅黑" panose="020B0503020204020204" pitchFamily="34" charset="-122"/>
            </a:endParaRPr>
          </a:p>
        </p:txBody>
      </p:sp>
      <p:sp>
        <p:nvSpPr>
          <p:cNvPr id="11" name="矩形 10"/>
          <p:cNvSpPr/>
          <p:nvPr/>
        </p:nvSpPr>
        <p:spPr>
          <a:xfrm>
            <a:off x="323528" y="5207134"/>
            <a:ext cx="8568952" cy="307777"/>
          </a:xfrm>
          <a:prstGeom prst="rect">
            <a:avLst/>
          </a:prstGeom>
        </p:spPr>
        <p:txBody>
          <a:bodyPr wrap="square">
            <a:spAutoFit/>
          </a:bodyPr>
          <a:lstStyle/>
          <a:p>
            <a:r>
              <a:rPr lang="zh-CN" altLang="en-US" sz="1400" dirty="0" smtClean="0">
                <a:latin typeface="微软雅黑" panose="020B0503020204020204" pitchFamily="34" charset="-122"/>
                <a:ea typeface="微软雅黑" panose="020B0503020204020204" pitchFamily="34" charset="-122"/>
              </a:rPr>
              <a:t>这一理论认为，心理健康的人应该是一个自我实现的人，只有通过自我实现才能成为一个心理健康的人。</a:t>
            </a:r>
            <a:endParaRPr lang="zh-CN" altLang="en-US" sz="1400" dirty="0" smtClean="0">
              <a:latin typeface="微软雅黑" panose="020B0503020204020204" pitchFamily="34" charset="-122"/>
              <a:ea typeface="微软雅黑" panose="020B0503020204020204" pitchFamily="34" charset="-122"/>
            </a:endParaRPr>
          </a:p>
        </p:txBody>
      </p:sp>
      <p:sp>
        <p:nvSpPr>
          <p:cNvPr id="12" name="圆角矩形 11"/>
          <p:cNvSpPr/>
          <p:nvPr/>
        </p:nvSpPr>
        <p:spPr>
          <a:xfrm>
            <a:off x="251520" y="5589240"/>
            <a:ext cx="8640960" cy="504056"/>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4</a:t>
            </a:r>
            <a:r>
              <a:rPr lang="zh-CN" altLang="en-US" b="1" dirty="0" smtClean="0">
                <a:latin typeface="微软雅黑" panose="020B0503020204020204" pitchFamily="34" charset="-122"/>
                <a:ea typeface="微软雅黑" panose="020B0503020204020204" pitchFamily="34" charset="-122"/>
              </a:rPr>
              <a:t>）心理健康的社会学习论</a:t>
            </a:r>
            <a:endParaRPr lang="zh-CN" altLang="en-US" b="1" dirty="0" smtClean="0">
              <a:latin typeface="微软雅黑" panose="020B0503020204020204" pitchFamily="34" charset="-122"/>
              <a:ea typeface="微软雅黑" panose="020B0503020204020204" pitchFamily="34" charset="-122"/>
            </a:endParaRPr>
          </a:p>
        </p:txBody>
      </p:sp>
      <p:sp>
        <p:nvSpPr>
          <p:cNvPr id="13" name="矩形 12"/>
          <p:cNvSpPr/>
          <p:nvPr/>
        </p:nvSpPr>
        <p:spPr>
          <a:xfrm>
            <a:off x="323528" y="6168206"/>
            <a:ext cx="8568952" cy="523220"/>
          </a:xfrm>
          <a:prstGeom prst="rect">
            <a:avLst/>
          </a:prstGeom>
        </p:spPr>
        <p:txBody>
          <a:bodyPr wrap="square">
            <a:spAutoFit/>
          </a:bodyPr>
          <a:lstStyle/>
          <a:p>
            <a:r>
              <a:rPr lang="zh-CN" altLang="en-US" sz="1400" dirty="0" smtClean="0">
                <a:latin typeface="微软雅黑" panose="020B0503020204020204" pitchFamily="34" charset="-122"/>
                <a:ea typeface="微软雅黑" panose="020B0503020204020204" pitchFamily="34" charset="-122"/>
              </a:rPr>
              <a:t>凡是心理健康的个体都应该具有与环境交互作用的最大技巧与能力，有学习潜能与认知能力。心理健康的人是通过社会学习、观察学习，学会与环境相融、与人和谐相处的</a:t>
            </a:r>
            <a:endParaRPr lang="zh-CN" altLang="en-US" sz="1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961341"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7.3</a:t>
            </a:r>
            <a:r>
              <a:rPr lang="zh-CN" altLang="en-US" sz="2800" b="1" dirty="0" smtClean="0">
                <a:solidFill>
                  <a:schemeClr val="bg1"/>
                </a:solidFill>
                <a:latin typeface="微软雅黑" panose="020B0503020204020204" pitchFamily="34" charset="-122"/>
                <a:ea typeface="微软雅黑" panose="020B0503020204020204" pitchFamily="34" charset="-122"/>
              </a:rPr>
              <a:t>工作压力与心理健康</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28800"/>
            <a:ext cx="8640960" cy="1200329"/>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压力是由英文“</a:t>
            </a:r>
            <a:r>
              <a:rPr lang="en-US" altLang="zh-CN" dirty="0" smtClean="0">
                <a:latin typeface="微软雅黑" panose="020B0503020204020204" pitchFamily="34" charset="-122"/>
                <a:ea typeface="微软雅黑" panose="020B0503020204020204" pitchFamily="34" charset="-122"/>
              </a:rPr>
              <a:t>Stress”</a:t>
            </a:r>
            <a:r>
              <a:rPr lang="zh-CN" altLang="en-US" dirty="0" smtClean="0">
                <a:latin typeface="微软雅黑" panose="020B0503020204020204" pitchFamily="34" charset="-122"/>
                <a:ea typeface="微软雅黑" panose="020B0503020204020204" pitchFamily="34" charset="-122"/>
              </a:rPr>
              <a:t>一词翻译而来。压力是指能造成生理、心理功能紊乱的紧张性刺激物。人在长期持续性压力或强度较高的压力下会出现许多不良反应。</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工作压力又称职业紧张、职业压力或工作紧张，这是指由于工作或与工作有关的因素所引起的压力。</a:t>
            </a:r>
            <a:endParaRPr lang="zh-CN" altLang="en-US" dirty="0" smtClean="0">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338437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压力的概念</a:t>
            </a:r>
            <a:endParaRPr lang="zh-CN" altLang="zh-CN" sz="2400" dirty="0" smtClean="0">
              <a:latin typeface="微软雅黑" panose="020B0503020204020204" pitchFamily="34" charset="-122"/>
              <a:ea typeface="微软雅黑" panose="020B0503020204020204" pitchFamily="34" charset="-122"/>
            </a:endParaRPr>
          </a:p>
        </p:txBody>
      </p:sp>
      <p:sp>
        <p:nvSpPr>
          <p:cNvPr id="7" name="TextBox 6"/>
          <p:cNvSpPr txBox="1"/>
          <p:nvPr/>
        </p:nvSpPr>
        <p:spPr>
          <a:xfrm>
            <a:off x="179512" y="2948751"/>
            <a:ext cx="532859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员工对工作压力源的三种消极反应</a:t>
            </a:r>
            <a:endParaRPr lang="zh-CN" altLang="zh-CN" sz="2400" dirty="0" smtClean="0">
              <a:latin typeface="微软雅黑" panose="020B0503020204020204" pitchFamily="34" charset="-122"/>
              <a:ea typeface="微软雅黑" panose="020B0503020204020204" pitchFamily="34" charset="-122"/>
            </a:endParaRPr>
          </a:p>
        </p:txBody>
      </p:sp>
      <p:sp>
        <p:nvSpPr>
          <p:cNvPr id="8" name="矩形 7"/>
          <p:cNvSpPr/>
          <p:nvPr/>
        </p:nvSpPr>
        <p:spPr>
          <a:xfrm>
            <a:off x="2195736" y="3594502"/>
            <a:ext cx="5598368" cy="338554"/>
          </a:xfrm>
          <a:prstGeom prst="rect">
            <a:avLst/>
          </a:prstGeom>
        </p:spPr>
        <p:txBody>
          <a:bodyPr wrap="square">
            <a:spAutoFit/>
          </a:bodyPr>
          <a:lstStyle/>
          <a:p>
            <a:r>
              <a:rPr lang="zh-CN" altLang="en-US" sz="1600" b="1" dirty="0" smtClean="0">
                <a:latin typeface="微软雅黑" panose="020B0503020204020204" pitchFamily="34" charset="-122"/>
                <a:ea typeface="微软雅黑" panose="020B0503020204020204" pitchFamily="34" charset="-122"/>
              </a:rPr>
              <a:t>表</a:t>
            </a:r>
            <a:r>
              <a:rPr lang="en-US" altLang="zh-CN" sz="1600" b="1" dirty="0" smtClean="0">
                <a:latin typeface="微软雅黑" panose="020B0503020204020204" pitchFamily="34" charset="-122"/>
                <a:ea typeface="微软雅黑" panose="020B0503020204020204" pitchFamily="34" charset="-122"/>
              </a:rPr>
              <a:t>7-1    </a:t>
            </a:r>
            <a:r>
              <a:rPr lang="zh-CN" altLang="en-US" sz="1600" b="1" dirty="0" smtClean="0">
                <a:latin typeface="微软雅黑" panose="020B0503020204020204" pitchFamily="34" charset="-122"/>
                <a:ea typeface="微软雅黑" panose="020B0503020204020204" pitchFamily="34" charset="-122"/>
              </a:rPr>
              <a:t>工作压力源产生消极的生理、心理、行为表现</a:t>
            </a:r>
            <a:endParaRPr lang="zh-CN" altLang="en-US" sz="1600" b="1" dirty="0">
              <a:latin typeface="微软雅黑" panose="020B0503020204020204" pitchFamily="34" charset="-122"/>
              <a:ea typeface="微软雅黑" panose="020B0503020204020204" pitchFamily="34" charset="-122"/>
            </a:endParaRPr>
          </a:p>
        </p:txBody>
      </p:sp>
      <p:graphicFrame>
        <p:nvGraphicFramePr>
          <p:cNvPr id="9" name="表格 8"/>
          <p:cNvGraphicFramePr>
            <a:graphicFrameLocks noGrp="1"/>
          </p:cNvGraphicFramePr>
          <p:nvPr/>
        </p:nvGraphicFramePr>
        <p:xfrm>
          <a:off x="467544" y="4182214"/>
          <a:ext cx="8208912" cy="2127105"/>
        </p:xfrm>
        <a:graphic>
          <a:graphicData uri="http://schemas.openxmlformats.org/drawingml/2006/table">
            <a:tbl>
              <a:tblPr/>
              <a:tblGrid>
                <a:gridCol w="3517830"/>
                <a:gridCol w="4691082"/>
              </a:tblGrid>
              <a:tr h="646209">
                <a:tc>
                  <a:txBody>
                    <a:bodyPr/>
                    <a:lstStyle/>
                    <a:p>
                      <a:pPr algn="ctr">
                        <a:lnSpc>
                          <a:spcPct val="150000"/>
                        </a:lnSpc>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生理反应</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躯体症状</a:t>
                      </a:r>
                      <a:endParaRPr lang="zh-CN" sz="1400" kern="100">
                        <a:latin typeface="微软雅黑" panose="020B0503020204020204" pitchFamily="34" charset="-122"/>
                        <a:ea typeface="微软雅黑" panose="020B0503020204020204" pitchFamily="34" charset="-122"/>
                        <a:cs typeface="Times New Roman" panose="02020603050405020304"/>
                      </a:endParaRPr>
                    </a:p>
                    <a:p>
                      <a:pPr algn="l">
                        <a:lnSpc>
                          <a:spcPct val="150000"/>
                        </a:lnSpc>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头疼、心跳加速，胃不适、心脏病等疾病</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6209">
                <a:tc>
                  <a:txBody>
                    <a:bodyPr/>
                    <a:lstStyle/>
                    <a:p>
                      <a:pPr algn="ctr">
                        <a:lnSpc>
                          <a:spcPct val="150000"/>
                        </a:lnSpc>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心理反应</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愤怒、焦虑、沮丧等情感反应</a:t>
                      </a:r>
                      <a:endParaRPr lang="zh-CN" sz="1400" kern="100">
                        <a:latin typeface="微软雅黑" panose="020B0503020204020204" pitchFamily="34" charset="-122"/>
                        <a:ea typeface="微软雅黑" panose="020B0503020204020204" pitchFamily="34" charset="-122"/>
                        <a:cs typeface="Times New Roman" panose="02020603050405020304"/>
                      </a:endParaRPr>
                    </a:p>
                    <a:p>
                      <a:pPr algn="l">
                        <a:lnSpc>
                          <a:spcPct val="150000"/>
                        </a:lnSpc>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工作的不满意感</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4687">
                <a:tc>
                  <a:txBody>
                    <a:bodyPr/>
                    <a:lstStyle/>
                    <a:p>
                      <a:pPr algn="ctr">
                        <a:lnSpc>
                          <a:spcPct val="150000"/>
                        </a:lnSpc>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行为反应</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400" kern="100" dirty="0">
                          <a:latin typeface="微软雅黑" panose="020B0503020204020204" pitchFamily="34" charset="-122"/>
                          <a:ea typeface="微软雅黑" panose="020B0503020204020204" pitchFamily="34" charset="-122"/>
                          <a:cs typeface="Times New Roman" panose="02020603050405020304"/>
                        </a:rPr>
                        <a:t>反生产工作行为，药物滥用，事故离职</a:t>
                      </a:r>
                      <a:endParaRPr lang="zh-CN" sz="14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31031"/>
            <a:ext cx="6626301"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7.4 </a:t>
            </a:r>
            <a:r>
              <a:rPr lang="zh-CN" altLang="en-US" sz="2400" b="1" dirty="0" smtClean="0">
                <a:solidFill>
                  <a:schemeClr val="bg1"/>
                </a:solidFill>
                <a:latin typeface="微软雅黑" panose="020B0503020204020204" pitchFamily="34" charset="-122"/>
                <a:ea typeface="微软雅黑" panose="020B0503020204020204" pitchFamily="34" charset="-122"/>
              </a:rPr>
              <a:t>压力对员工的负面影响：倦怠（</a:t>
            </a:r>
            <a:r>
              <a:rPr lang="en-US" altLang="zh-CN" sz="2400" b="1" dirty="0" smtClean="0">
                <a:solidFill>
                  <a:schemeClr val="bg1"/>
                </a:solidFill>
                <a:latin typeface="微软雅黑" panose="020B0503020204020204" pitchFamily="34" charset="-122"/>
                <a:ea typeface="微软雅黑" panose="020B0503020204020204" pitchFamily="34" charset="-122"/>
              </a:rPr>
              <a:t>Burnout</a:t>
            </a:r>
            <a:r>
              <a:rPr lang="zh-CN" altLang="en-US" sz="2400" b="1" dirty="0" smtClean="0">
                <a:solidFill>
                  <a:schemeClr val="bg1"/>
                </a:solidFill>
                <a:latin typeface="微软雅黑" panose="020B0503020204020204" pitchFamily="34" charset="-122"/>
                <a:ea typeface="微软雅黑" panose="020B0503020204020204" pitchFamily="34" charset="-122"/>
              </a:rPr>
              <a:t>）</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51520" y="1268760"/>
            <a:ext cx="8640960" cy="4247317"/>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倦怠的组成要素及其表现：</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倦怠主要包括三要素：</a:t>
            </a:r>
            <a:r>
              <a:rPr lang="zh-CN" altLang="en-US" sz="2000" b="1" dirty="0" smtClean="0">
                <a:latin typeface="微软雅黑" panose="020B0503020204020204" pitchFamily="34" charset="-122"/>
                <a:ea typeface="微软雅黑" panose="020B0503020204020204" pitchFamily="34" charset="-122"/>
              </a:rPr>
              <a:t>情感耗竭，人格解体，个人成就感降低</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情绪衰竭是一种生理上的情感耗尽的严重状态。此时的员工会感觉自己毫无生气，疲惫不堪，因而不能满足工作的需要。其后果为，员工经常感觉疲劳，时常缺席工作岗位。</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人格解体表现为玩世不恭地对待自己所从事的职业与工作，甚至表现出愤世嫉俗、麻木不仁和冷漠的态度。有时甚至对待客户和其他人也表现出冷淡、漠不关心，甚至有敌意。</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个人成就感低落表现为评估自己工作成就感时持消极的态度，即消极评价自己的成就。表现出低动机、低绩效的倾向。</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倦怠最终会导致员工的缺勤、不满，出现不健康症候，工作低绩效，最终导致离职。</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倦怠是员工长期面临强烈的与工作相关的压力而造成的。倦怠中的员工担心会失去工作资源，失去社会支持、自主性、参与决策与提升的机会。</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面对工作压力已产生倦怠的员工，要学会身心的自我调解，降低倦怠水平。</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31031"/>
            <a:ext cx="3421129"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7.5</a:t>
            </a:r>
            <a:r>
              <a:rPr lang="zh-CN" altLang="en-US" sz="2400" b="1" dirty="0" smtClean="0">
                <a:solidFill>
                  <a:schemeClr val="bg1"/>
                </a:solidFill>
                <a:latin typeface="微软雅黑" panose="020B0503020204020204" pitchFamily="34" charset="-122"/>
                <a:ea typeface="微软雅黑" panose="020B0503020204020204" pitchFamily="34" charset="-122"/>
              </a:rPr>
              <a:t>工作压力的个人调适</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3" name="组合 18"/>
          <p:cNvGrpSpPr/>
          <p:nvPr/>
        </p:nvGrpSpPr>
        <p:grpSpPr>
          <a:xfrm>
            <a:off x="395536" y="1196752"/>
            <a:ext cx="7992888" cy="1728192"/>
            <a:chOff x="395536" y="1196752"/>
            <a:chExt cx="7992888" cy="1728192"/>
          </a:xfrm>
        </p:grpSpPr>
        <p:sp>
          <p:nvSpPr>
            <p:cNvPr id="10" name="TextBox 9"/>
            <p:cNvSpPr txBox="1"/>
            <p:nvPr/>
          </p:nvSpPr>
          <p:spPr>
            <a:xfrm>
              <a:off x="395536" y="1835532"/>
              <a:ext cx="2304256" cy="369332"/>
            </a:xfrm>
            <a:prstGeom prst="rect">
              <a:avLst/>
            </a:prstGeom>
            <a:solidFill>
              <a:schemeClr val="tx2">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工作压力的个人调适</a:t>
              </a:r>
              <a:endParaRPr lang="zh-CN" altLang="en-US" b="1"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3671753" y="1259468"/>
              <a:ext cx="1107996" cy="646331"/>
            </a:xfrm>
            <a:prstGeom prst="rect">
              <a:avLst/>
            </a:prstGeom>
            <a:ln>
              <a:solidFill>
                <a:schemeClr val="tx2">
                  <a:lumMod val="60000"/>
                  <a:lumOff val="40000"/>
                </a:schemeClr>
              </a:solidFill>
              <a:prstDash val="sysDash"/>
            </a:ln>
          </p:spPr>
          <p:txBody>
            <a:bodyPr wrap="none">
              <a:spAutoFit/>
            </a:bodyPr>
            <a:lstStyle/>
            <a:p>
              <a:r>
                <a:rPr lang="zh-CN" altLang="en-US" dirty="0" smtClean="0">
                  <a:latin typeface="微软雅黑" panose="020B0503020204020204" pitchFamily="34" charset="-122"/>
                  <a:ea typeface="微软雅黑" panose="020B0503020204020204" pitchFamily="34" charset="-122"/>
                </a:rPr>
                <a:t>问题解决</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的方法</a:t>
              </a:r>
              <a:endParaRPr lang="zh-CN" altLang="en-US" dirty="0">
                <a:latin typeface="微软雅黑" panose="020B0503020204020204" pitchFamily="34" charset="-122"/>
                <a:ea typeface="微软雅黑" panose="020B0503020204020204" pitchFamily="34" charset="-122"/>
              </a:endParaRPr>
            </a:p>
          </p:txBody>
        </p:sp>
        <p:sp>
          <p:nvSpPr>
            <p:cNvPr id="5" name="矩形 4"/>
            <p:cNvSpPr/>
            <p:nvPr/>
          </p:nvSpPr>
          <p:spPr>
            <a:xfrm>
              <a:off x="3707611" y="2267580"/>
              <a:ext cx="1107996" cy="646331"/>
            </a:xfrm>
            <a:prstGeom prst="rect">
              <a:avLst/>
            </a:prstGeom>
            <a:ln>
              <a:solidFill>
                <a:schemeClr val="tx2">
                  <a:lumMod val="60000"/>
                  <a:lumOff val="40000"/>
                </a:schemeClr>
              </a:solidFill>
              <a:prstDash val="sysDash"/>
            </a:ln>
          </p:spPr>
          <p:txBody>
            <a:bodyPr wrap="none">
              <a:spAutoFit/>
            </a:bodyPr>
            <a:lstStyle/>
            <a:p>
              <a:r>
                <a:rPr lang="zh-CN" altLang="en-US" dirty="0" smtClean="0">
                  <a:latin typeface="微软雅黑" panose="020B0503020204020204" pitchFamily="34" charset="-122"/>
                  <a:ea typeface="微软雅黑" panose="020B0503020204020204" pitchFamily="34" charset="-122"/>
                </a:rPr>
                <a:t>情绪调解</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的方法</a:t>
              </a:r>
              <a:endParaRPr lang="zh-CN" altLang="en-US" dirty="0">
                <a:latin typeface="微软雅黑" panose="020B0503020204020204" pitchFamily="34" charset="-122"/>
                <a:ea typeface="微软雅黑" panose="020B0503020204020204" pitchFamily="34" charset="-122"/>
              </a:endParaRPr>
            </a:p>
          </p:txBody>
        </p:sp>
        <p:cxnSp>
          <p:nvCxnSpPr>
            <p:cNvPr id="9" name="直接箭头连接符 8"/>
            <p:cNvCxnSpPr>
              <a:endCxn id="4" idx="1"/>
            </p:cNvCxnSpPr>
            <p:nvPr/>
          </p:nvCxnSpPr>
          <p:spPr>
            <a:xfrm flipV="1">
              <a:off x="2771800" y="1582634"/>
              <a:ext cx="899953" cy="1901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2771800" y="2204864"/>
              <a:ext cx="864096"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932040" y="1196752"/>
              <a:ext cx="3456384" cy="646331"/>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问题解决法是一种通过直接排除应激物而消除应激影响的方法。</a:t>
              </a:r>
              <a:endParaRPr lang="zh-CN" altLang="en-US" dirty="0">
                <a:latin typeface="微软雅黑" panose="020B0503020204020204" pitchFamily="34" charset="-122"/>
                <a:ea typeface="微软雅黑" panose="020B0503020204020204" pitchFamily="34" charset="-122"/>
              </a:endParaRPr>
            </a:p>
          </p:txBody>
        </p:sp>
        <p:sp>
          <p:nvSpPr>
            <p:cNvPr id="15" name="矩形 14"/>
            <p:cNvSpPr/>
            <p:nvPr/>
          </p:nvSpPr>
          <p:spPr>
            <a:xfrm>
              <a:off x="4932040" y="2276872"/>
              <a:ext cx="3456384" cy="646331"/>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情绪调节法是一种间接的调节方法。</a:t>
              </a:r>
              <a:endParaRPr lang="zh-CN" altLang="en-US" dirty="0">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4860032" y="1916832"/>
              <a:ext cx="352839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60032" y="2924944"/>
              <a:ext cx="3528392" cy="0"/>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3094672" y="3140968"/>
            <a:ext cx="2339102" cy="307777"/>
          </a:xfrm>
          <a:prstGeom prst="rect">
            <a:avLst/>
          </a:prstGeom>
        </p:spPr>
        <p:txBody>
          <a:bodyPr wrap="none">
            <a:spAutoFit/>
          </a:bodyPr>
          <a:lstStyle/>
          <a:p>
            <a:r>
              <a:rPr lang="zh-CN" altLang="en-US" sz="1400" b="1" dirty="0" smtClean="0">
                <a:latin typeface="微软雅黑" panose="020B0503020204020204" pitchFamily="34" charset="-122"/>
                <a:ea typeface="微软雅黑" panose="020B0503020204020204" pitchFamily="34" charset="-122"/>
              </a:rPr>
              <a:t>直接与间接调适方法的利弊</a:t>
            </a:r>
            <a:endParaRPr lang="zh-CN" altLang="en-US" sz="1400" b="1" dirty="0">
              <a:latin typeface="微软雅黑" panose="020B0503020204020204" pitchFamily="34" charset="-122"/>
              <a:ea typeface="微软雅黑" panose="020B0503020204020204" pitchFamily="34" charset="-122"/>
            </a:endParaRPr>
          </a:p>
        </p:txBody>
      </p:sp>
      <p:graphicFrame>
        <p:nvGraphicFramePr>
          <p:cNvPr id="21" name="表格 20"/>
          <p:cNvGraphicFramePr>
            <a:graphicFrameLocks noGrp="1"/>
          </p:cNvGraphicFramePr>
          <p:nvPr/>
        </p:nvGraphicFramePr>
        <p:xfrm>
          <a:off x="395536" y="3626713"/>
          <a:ext cx="8352928" cy="3042646"/>
        </p:xfrm>
        <a:graphic>
          <a:graphicData uri="http://schemas.openxmlformats.org/drawingml/2006/table">
            <a:tbl>
              <a:tblPr/>
              <a:tblGrid>
                <a:gridCol w="1216503"/>
                <a:gridCol w="3893397"/>
                <a:gridCol w="3243028"/>
              </a:tblGrid>
              <a:tr h="550376">
                <a:tc>
                  <a:txBody>
                    <a:bodyPr/>
                    <a:lstStyle/>
                    <a:p>
                      <a:pPr algn="ctr">
                        <a:spcAft>
                          <a:spcPts val="0"/>
                        </a:spcAft>
                      </a:pPr>
                      <a:r>
                        <a:rPr lang="zh-CN" sz="1600" kern="100">
                          <a:latin typeface="微软雅黑" panose="020B0503020204020204" pitchFamily="34" charset="-122"/>
                          <a:ea typeface="微软雅黑" panose="020B0503020204020204" pitchFamily="34" charset="-122"/>
                        </a:rPr>
                        <a:t>调适方法</a:t>
                      </a:r>
                      <a:endParaRPr lang="zh-CN" sz="1600" kern="10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latin typeface="微软雅黑" panose="020B0503020204020204" pitchFamily="34" charset="-122"/>
                          <a:ea typeface="微软雅黑" panose="020B0503020204020204" pitchFamily="34" charset="-122"/>
                        </a:rPr>
                        <a:t>有利的方面</a:t>
                      </a:r>
                      <a:endParaRPr lang="zh-CN" sz="1600" b="1"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latin typeface="微软雅黑" panose="020B0503020204020204" pitchFamily="34" charset="-122"/>
                          <a:ea typeface="微软雅黑" panose="020B0503020204020204" pitchFamily="34" charset="-122"/>
                        </a:rPr>
                        <a:t>不利的方面</a:t>
                      </a:r>
                      <a:endParaRPr lang="zh-CN" sz="1600" b="1"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6135">
                <a:tc>
                  <a:txBody>
                    <a:bodyPr/>
                    <a:lstStyle/>
                    <a:p>
                      <a:pPr algn="ctr">
                        <a:spcAft>
                          <a:spcPts val="0"/>
                        </a:spcAft>
                      </a:pPr>
                      <a:r>
                        <a:rPr lang="zh-CN" sz="1600" b="1" kern="100" dirty="0">
                          <a:latin typeface="微软雅黑" panose="020B0503020204020204" pitchFamily="34" charset="-122"/>
                          <a:ea typeface="微软雅黑" panose="020B0503020204020204" pitchFamily="34" charset="-122"/>
                        </a:rPr>
                        <a:t>问题解决</a:t>
                      </a:r>
                      <a:endParaRPr lang="zh-CN" sz="1600" b="1" kern="100" dirty="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你的行为可能适宜地消除压力源</a:t>
                      </a:r>
                      <a:endParaRPr lang="zh-CN" sz="1600" kern="10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可以消除你的情绪</a:t>
                      </a:r>
                      <a:endParaRPr lang="zh-CN" sz="1600" kern="10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可以弥补未发现的损失</a:t>
                      </a:r>
                      <a:endParaRPr lang="zh-CN" sz="1600" kern="10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可以提高自尊心</a:t>
                      </a:r>
                      <a:endParaRPr lang="zh-CN" sz="1600" kern="10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可以提高控制感</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可能陷入事与愿违的忧虑</a:t>
                      </a:r>
                      <a:endParaRPr lang="zh-CN" sz="1600" kern="10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可能错误地诊断问题</a:t>
                      </a:r>
                      <a:endParaRPr lang="zh-CN" sz="1600" kern="10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可能增加行动不当带来的烦恼</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6135">
                <a:tc>
                  <a:txBody>
                    <a:bodyPr/>
                    <a:lstStyle/>
                    <a:p>
                      <a:pPr algn="ctr">
                        <a:spcAft>
                          <a:spcPts val="0"/>
                        </a:spcAft>
                      </a:pPr>
                      <a:r>
                        <a:rPr lang="zh-CN" sz="1600" b="1" kern="100" dirty="0">
                          <a:latin typeface="微软雅黑" panose="020B0503020204020204" pitchFamily="34" charset="-122"/>
                          <a:ea typeface="微软雅黑" panose="020B0503020204020204" pitchFamily="34" charset="-122"/>
                        </a:rPr>
                        <a:t>情绪调节</a:t>
                      </a:r>
                      <a:endParaRPr lang="zh-CN" sz="1600" b="1" kern="100" dirty="0">
                        <a:latin typeface="微软雅黑" panose="020B0503020204020204" pitchFamily="34" charset="-122"/>
                        <a:ea typeface="微软雅黑" panose="020B0503020204020204" pitchFamily="34"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可能降低自己的情绪反应</a:t>
                      </a:r>
                      <a:endParaRPr lang="zh-CN" sz="1600" kern="10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可以维持增长的希望和勇气</a:t>
                      </a:r>
                      <a:endParaRPr lang="zh-CN" sz="1600" kern="10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a:latin typeface="微软雅黑" panose="020B0503020204020204" pitchFamily="34" charset="-122"/>
                          <a:ea typeface="微软雅黑" panose="020B0503020204020204" pitchFamily="34" charset="-122"/>
                          <a:cs typeface="Times New Roman" panose="02020603050405020304"/>
                        </a:rPr>
                        <a:t>可以重新获得自尊</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AutoNum type="arabicPeriod"/>
                      </a:pPr>
                      <a:r>
                        <a:rPr lang="zh-CN" sz="1600" kern="100" dirty="0">
                          <a:latin typeface="微软雅黑" panose="020B0503020204020204" pitchFamily="34" charset="-122"/>
                          <a:ea typeface="微软雅黑" panose="020B0503020204020204" pitchFamily="34" charset="-122"/>
                          <a:cs typeface="Times New Roman" panose="02020603050405020304"/>
                        </a:rPr>
                        <a:t>防卫机制可能干扰适宜的行为</a:t>
                      </a:r>
                      <a:endParaRPr lang="zh-CN" sz="1600" kern="100" dirty="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dirty="0">
                          <a:latin typeface="微软雅黑" panose="020B0503020204020204" pitchFamily="34" charset="-122"/>
                          <a:ea typeface="微软雅黑" panose="020B0503020204020204" pitchFamily="34" charset="-122"/>
                          <a:cs typeface="Times New Roman" panose="02020603050405020304"/>
                        </a:rPr>
                        <a:t>可能变得情感麻木</a:t>
                      </a:r>
                      <a:endParaRPr lang="zh-CN" sz="1600" kern="100" dirty="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dirty="0">
                          <a:latin typeface="微软雅黑" panose="020B0503020204020204" pitchFamily="34" charset="-122"/>
                          <a:ea typeface="微软雅黑" panose="020B0503020204020204" pitchFamily="34" charset="-122"/>
                          <a:cs typeface="Times New Roman" panose="02020603050405020304"/>
                        </a:rPr>
                        <a:t>意识到威胁可能干扰后续行为</a:t>
                      </a:r>
                      <a:endParaRPr lang="zh-CN" sz="1600" kern="100" dirty="0">
                        <a:latin typeface="微软雅黑" panose="020B0503020204020204" pitchFamily="34" charset="-122"/>
                        <a:ea typeface="微软雅黑" panose="020B0503020204020204" pitchFamily="34" charset="-122"/>
                        <a:cs typeface="Times New Roman" panose="02020603050405020304"/>
                      </a:endParaRPr>
                    </a:p>
                    <a:p>
                      <a:pPr marL="342900" lvl="0" indent="-342900" algn="just">
                        <a:spcAft>
                          <a:spcPts val="0"/>
                        </a:spcAft>
                        <a:buFont typeface="+mj-lt"/>
                        <a:buAutoNum type="arabicPeriod"/>
                      </a:pPr>
                      <a:r>
                        <a:rPr lang="zh-CN" sz="1600" kern="100" dirty="0">
                          <a:latin typeface="微软雅黑" panose="020B0503020204020204" pitchFamily="34" charset="-122"/>
                          <a:ea typeface="微软雅黑" panose="020B0503020204020204" pitchFamily="34" charset="-122"/>
                          <a:cs typeface="Times New Roman" panose="02020603050405020304"/>
                        </a:rPr>
                        <a:t>可能维持对症状与原因之间的关系的无知</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31031"/>
            <a:ext cx="3820277"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7.6 </a:t>
            </a:r>
            <a:r>
              <a:rPr lang="zh-CN" altLang="en-US" sz="2400" b="1" dirty="0" smtClean="0">
                <a:solidFill>
                  <a:schemeClr val="bg1"/>
                </a:solidFill>
                <a:latin typeface="微软雅黑" panose="020B0503020204020204" pitchFamily="34" charset="-122"/>
                <a:ea typeface="微软雅黑" panose="020B0503020204020204" pitchFamily="34" charset="-122"/>
              </a:rPr>
              <a:t>对员工的心理健康教育</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251520" y="1124744"/>
            <a:ext cx="8640960" cy="646331"/>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心里健康教育中应更多地采用心理学的原理、原则、方法进行心理健康教育，这样会取得更好的效果。</a:t>
            </a:r>
            <a:endParaRPr lang="zh-CN" altLang="en-US" dirty="0">
              <a:latin typeface="微软雅黑" panose="020B0503020204020204" pitchFamily="34" charset="-122"/>
              <a:ea typeface="微软雅黑" panose="020B0503020204020204" pitchFamily="34" charset="-122"/>
            </a:endParaRPr>
          </a:p>
        </p:txBody>
      </p:sp>
      <p:sp>
        <p:nvSpPr>
          <p:cNvPr id="22" name="圆角矩形 21"/>
          <p:cNvSpPr/>
          <p:nvPr/>
        </p:nvSpPr>
        <p:spPr>
          <a:xfrm>
            <a:off x="467544" y="1988840"/>
            <a:ext cx="2088232" cy="273630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indent="457200"/>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首先，要确立心理健康的标准（如五项综合标准</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认知、情感、意志、个性、适应性），按照标准区分心理健康与不健康的员工。</a:t>
            </a:r>
            <a:endParaRPr lang="zh-CN" altLang="en-US" b="1" dirty="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23" name="圆角矩形 22"/>
          <p:cNvSpPr/>
          <p:nvPr/>
        </p:nvSpPr>
        <p:spPr>
          <a:xfrm>
            <a:off x="3131840" y="1988840"/>
            <a:ext cx="2088232" cy="273630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indent="457200"/>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其次，要用科学的“诊断”方法，如焦虑自评量表（</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SAS</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）、抑郁自评量表（</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SDS</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）等确定心理不健康的程度。</a:t>
            </a:r>
            <a:endParaRPr lang="zh-CN" altLang="en-US" b="1" dirty="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24" name="圆角矩形 23"/>
          <p:cNvSpPr/>
          <p:nvPr/>
        </p:nvSpPr>
        <p:spPr>
          <a:xfrm>
            <a:off x="5868144" y="1988840"/>
            <a:ext cx="2088232" cy="273630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indent="457200"/>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第三，对不同的心理健康症状要采用不同的心理治疗方法与行为矫正法。</a:t>
            </a:r>
            <a:endParaRPr lang="zh-CN" altLang="en-US" b="1" dirty="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25" name="燕尾形 24"/>
          <p:cNvSpPr/>
          <p:nvPr/>
        </p:nvSpPr>
        <p:spPr>
          <a:xfrm>
            <a:off x="2627784" y="3068960"/>
            <a:ext cx="432048" cy="504056"/>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solidFill>
                <a:schemeClr val="tx1"/>
              </a:solidFill>
            </a:endParaRPr>
          </a:p>
        </p:txBody>
      </p:sp>
      <p:sp>
        <p:nvSpPr>
          <p:cNvPr id="26" name="燕尾形 25"/>
          <p:cNvSpPr/>
          <p:nvPr/>
        </p:nvSpPr>
        <p:spPr>
          <a:xfrm>
            <a:off x="5292080" y="3068960"/>
            <a:ext cx="432048" cy="504056"/>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solidFill>
                <a:schemeClr val="tx1"/>
              </a:solidFill>
            </a:endParaRPr>
          </a:p>
        </p:txBody>
      </p:sp>
      <p:sp>
        <p:nvSpPr>
          <p:cNvPr id="27" name="矩形 26"/>
          <p:cNvSpPr/>
          <p:nvPr/>
        </p:nvSpPr>
        <p:spPr>
          <a:xfrm>
            <a:off x="251520" y="4942909"/>
            <a:ext cx="8640960" cy="1754326"/>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心理疏导是指运用一定的心理诱导的策略和方法使受挫者在别人引导下发挥内在潜力，达到消除心理障碍、明确前进方向、排除不良情绪和行为的目的。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心理疏导要在三个层面上进行：一为找寻诱发心理健康的诱因层面（内、外诱因）；二为确定心理健康引起的心理反应的层面（表现层面）；三为探寻认知根源的层面（深层的认知，归因层面）。</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心理疏导的原则是优化员工的心理防卫机制。</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412776"/>
            <a:ext cx="7776864" cy="4801314"/>
          </a:xfrm>
          <a:prstGeom prst="rect">
            <a:avLst/>
          </a:prstGeom>
          <a:noFill/>
        </p:spPr>
        <p:txBody>
          <a:bodyPr wrap="square" rtlCol="0">
            <a:spAutoFit/>
          </a:bodyPr>
          <a:lstStyle/>
          <a:p>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心理健康的综合标准有五个方面：认知正常、情感协调、意志健全、个性完整、适应良好。</a:t>
            </a:r>
            <a:endParaRPr lang="en-US" altLang="zh-CN" dirty="0" smtClean="0">
              <a:latin typeface="微软雅黑" panose="020B0503020204020204" pitchFamily="34" charset="-122"/>
              <a:ea typeface="微软雅黑" panose="020B0503020204020204" pitchFamily="34" charset="-122"/>
            </a:endParaRPr>
          </a:p>
          <a:p>
            <a:endParaRPr lang="zh-CN" altLang="en-US"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压力是指能造成生理、心理功能紊乱的紧张性、刺激物，员工对工作压力源会产生消极性的生理、心理、行为反应。员工面临的压力源可分为两方面：一方面为来自组织与工作的压力，工作超载与欠载都会变成压力源；另一方面来自个人的应激性生活事件。</a:t>
            </a:r>
            <a:endParaRPr lang="en-US" altLang="zh-CN" dirty="0" smtClean="0">
              <a:latin typeface="微软雅黑" panose="020B0503020204020204" pitchFamily="34" charset="-122"/>
              <a:ea typeface="微软雅黑" panose="020B0503020204020204" pitchFamily="34" charset="-122"/>
            </a:endParaRPr>
          </a:p>
          <a:p>
            <a:endParaRPr lang="zh-CN" altLang="en-US"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压力的影响具有两重性，压力过大会影响员工身心健康，没有压力生活中就无挑战。只有适度的压力才能提高绩效和有益健康。</a:t>
            </a:r>
            <a:endParaRPr lang="en-US" altLang="zh-CN" dirty="0" smtClean="0">
              <a:latin typeface="微软雅黑" panose="020B0503020204020204" pitchFamily="34" charset="-122"/>
              <a:ea typeface="微软雅黑" panose="020B0503020204020204" pitchFamily="34" charset="-122"/>
            </a:endParaRPr>
          </a:p>
          <a:p>
            <a:endParaRPr lang="zh-CN" altLang="en-US"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倦怠是员工长期从事某种工作后可能会体验到的一种低落的心理状态。倦怠的组成要素为情感耗竭、人格解体、个人成就感降低。面对工作压力已产生倦怠的员工，要学会身心的自我调节，降低倦怠水平。</a:t>
            </a:r>
            <a:endParaRPr lang="en-US" altLang="zh-CN" dirty="0" smtClean="0">
              <a:latin typeface="微软雅黑" panose="020B0503020204020204" pitchFamily="34" charset="-122"/>
              <a:ea typeface="微软雅黑" panose="020B0503020204020204" pitchFamily="34" charset="-122"/>
            </a:endParaRPr>
          </a:p>
          <a:p>
            <a:endParaRPr lang="zh-CN" altLang="en-US"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5.</a:t>
            </a:r>
            <a:r>
              <a:rPr lang="zh-CN" altLang="en-US" dirty="0" smtClean="0">
                <a:latin typeface="微软雅黑" panose="020B0503020204020204" pitchFamily="34" charset="-122"/>
                <a:ea typeface="微软雅黑" panose="020B0503020204020204" pitchFamily="34" charset="-122"/>
              </a:rPr>
              <a:t>对员工的工作压力要进行个人调适（问题解决法、情绪调节法），要定时地对员工进行心理健康教育，并对员工进行心理疏导。</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2123728" y="4437112"/>
            <a:ext cx="4320480" cy="1944216"/>
          </a:xfrm>
          <a:prstGeom prst="ellipse">
            <a:avLst/>
          </a:prstGeom>
          <a:ln w="57150"/>
          <a:effectLst>
            <a:outerShdw blurRad="50800" dist="38100" dir="18900000" algn="b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2" name="TextBox 1"/>
          <p:cNvSpPr txBox="1"/>
          <p:nvPr/>
        </p:nvSpPr>
        <p:spPr>
          <a:xfrm>
            <a:off x="179512" y="231031"/>
            <a:ext cx="5974713"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2.2 </a:t>
            </a:r>
            <a:r>
              <a:rPr lang="zh-CN" altLang="en-US" sz="2400" b="1" dirty="0" smtClean="0">
                <a:solidFill>
                  <a:schemeClr val="bg1"/>
                </a:solidFill>
                <a:latin typeface="微软雅黑" panose="020B0503020204020204" pitchFamily="34" charset="-122"/>
                <a:ea typeface="微软雅黑" panose="020B0503020204020204" pitchFamily="34" charset="-122"/>
              </a:rPr>
              <a:t>人性假设的理论与人力资源管理的模式</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295232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人性假设的含义</a:t>
            </a:r>
            <a:endParaRPr lang="zh-CN" altLang="zh-CN" sz="2400" dirty="0" smtClean="0">
              <a:latin typeface="微软雅黑" panose="020B0503020204020204" pitchFamily="34" charset="-122"/>
              <a:ea typeface="微软雅黑" panose="020B0503020204020204" pitchFamily="34" charset="-122"/>
            </a:endParaRPr>
          </a:p>
        </p:txBody>
      </p:sp>
      <p:sp>
        <p:nvSpPr>
          <p:cNvPr id="7" name="TextBox 6"/>
          <p:cNvSpPr txBox="1"/>
          <p:nvPr/>
        </p:nvSpPr>
        <p:spPr>
          <a:xfrm>
            <a:off x="251520" y="1700808"/>
            <a:ext cx="8640960" cy="2308324"/>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 美国管理心理学家道格拉斯</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麦格雷戈（</a:t>
            </a:r>
            <a:r>
              <a:rPr lang="en-US" altLang="zh-CN" dirty="0" smtClean="0">
                <a:latin typeface="微软雅黑" panose="020B0503020204020204" pitchFamily="34" charset="-122"/>
                <a:ea typeface="微软雅黑" panose="020B0503020204020204" pitchFamily="34" charset="-122"/>
              </a:rPr>
              <a:t>Douglas M. McGregor, 1906—1964</a:t>
            </a:r>
            <a:r>
              <a:rPr lang="zh-CN" altLang="en-US" dirty="0" smtClean="0">
                <a:latin typeface="微软雅黑" panose="020B0503020204020204" pitchFamily="34" charset="-122"/>
                <a:ea typeface="微软雅黑" panose="020B0503020204020204" pitchFamily="34" charset="-122"/>
              </a:rPr>
              <a:t>）于</a:t>
            </a:r>
            <a:r>
              <a:rPr lang="en-US" altLang="zh-CN" dirty="0" smtClean="0">
                <a:latin typeface="微软雅黑" panose="020B0503020204020204" pitchFamily="34" charset="-122"/>
                <a:ea typeface="微软雅黑" panose="020B0503020204020204" pitchFamily="34" charset="-122"/>
              </a:rPr>
              <a:t>1935</a:t>
            </a:r>
            <a:r>
              <a:rPr lang="zh-CN" altLang="en-US" dirty="0" smtClean="0">
                <a:latin typeface="微软雅黑" panose="020B0503020204020204" pitchFamily="34" charset="-122"/>
                <a:ea typeface="微软雅黑" panose="020B0503020204020204" pitchFamily="34" charset="-122"/>
              </a:rPr>
              <a:t>年在哈佛大学获得博士学位，之后在哈佛大学讲授社会心理学，还曾任安第奥克学院院长，去世前一直是麻省理工学院教授。</a:t>
            </a:r>
            <a:r>
              <a:rPr lang="en-US" altLang="zh-CN" dirty="0" smtClean="0">
                <a:latin typeface="微软雅黑" panose="020B0503020204020204" pitchFamily="34" charset="-122"/>
                <a:ea typeface="微软雅黑" panose="020B0503020204020204" pitchFamily="34" charset="-122"/>
              </a:rPr>
              <a:t>1960</a:t>
            </a:r>
            <a:r>
              <a:rPr lang="zh-CN" altLang="en-US" dirty="0" smtClean="0">
                <a:latin typeface="微软雅黑" panose="020B0503020204020204" pitchFamily="34" charset="-122"/>
                <a:ea typeface="微软雅黑" panose="020B0503020204020204" pitchFamily="34" charset="-122"/>
              </a:rPr>
              <a:t>年，麦格雷戈出版了他的著名著作</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管理理论</a:t>
            </a:r>
            <a:r>
              <a:rPr lang="en-US" altLang="zh-CN" dirty="0" smtClean="0">
                <a:latin typeface="微软雅黑" panose="020B0503020204020204" pitchFamily="34" charset="-122"/>
                <a:ea typeface="微软雅黑" panose="020B0503020204020204" pitchFamily="34" charset="-122"/>
              </a:rPr>
              <a:t>X</a:t>
            </a:r>
            <a:r>
              <a:rPr lang="zh-CN" altLang="en-US" dirty="0" smtClean="0">
                <a:latin typeface="微软雅黑" panose="020B0503020204020204" pitchFamily="34" charset="-122"/>
                <a:ea typeface="微软雅黑" panose="020B0503020204020204" pitchFamily="34" charset="-122"/>
              </a:rPr>
              <a:t>或</a:t>
            </a:r>
            <a:r>
              <a:rPr lang="en-US" altLang="zh-CN" dirty="0" smtClean="0">
                <a:latin typeface="微软雅黑" panose="020B0503020204020204" pitchFamily="34" charset="-122"/>
                <a:ea typeface="微软雅黑" panose="020B0503020204020204" pitchFamily="34" charset="-122"/>
              </a:rPr>
              <a:t>Y</a:t>
            </a:r>
            <a:r>
              <a:rPr lang="zh-CN" altLang="en-US" dirty="0" smtClean="0">
                <a:latin typeface="微软雅黑" panose="020B0503020204020204" pitchFamily="34" charset="-122"/>
                <a:ea typeface="微软雅黑" panose="020B0503020204020204" pitchFamily="34" charset="-122"/>
              </a:rPr>
              <a:t>的抉择</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企业的人性面</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麦格雷戈认为，在每一个管理决策或每一项管理措施的背后，都必有某些关于人性本质及人性行为的假设。这说明，有关人的性质和人的行为的假设，对于决定管理人员的工作方式、管理措施等是极为重要的。</a:t>
            </a:r>
            <a:endParaRPr lang="en-US" altLang="zh-CN" dirty="0" smtClean="0">
              <a:latin typeface="微软雅黑" panose="020B0503020204020204" pitchFamily="34" charset="-122"/>
              <a:ea typeface="微软雅黑" panose="020B0503020204020204" pitchFamily="34" charset="-122"/>
            </a:endParaRPr>
          </a:p>
          <a:p>
            <a:pPr indent="457200"/>
            <a:r>
              <a:rPr lang="zh-CN" altLang="zh-CN" dirty="0" smtClean="0"/>
              <a:t>麦格雷戈有关人性假定的论述，概括起来有以下三点：</a:t>
            </a:r>
            <a:endParaRPr lang="zh-CN" altLang="zh-CN" dirty="0" smtClean="0"/>
          </a:p>
        </p:txBody>
      </p:sp>
      <p:sp>
        <p:nvSpPr>
          <p:cNvPr id="6" name="TextBox 5"/>
          <p:cNvSpPr txBox="1"/>
          <p:nvPr/>
        </p:nvSpPr>
        <p:spPr>
          <a:xfrm>
            <a:off x="2699792" y="4275093"/>
            <a:ext cx="2952328" cy="954107"/>
          </a:xfrm>
          <a:prstGeom prst="rect">
            <a:avLst/>
          </a:prstGeom>
          <a:effectLst>
            <a:outerShdw blurRad="50800" dist="38100" dir="18900000" algn="b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wrap="square" rtlCol="0">
            <a:spAutoFit/>
          </a:bodyPr>
          <a:lstStyle/>
          <a:p>
            <a:r>
              <a:rPr lang="zh-CN" altLang="zh-CN" sz="1400" dirty="0" smtClean="0"/>
              <a:t>（</a:t>
            </a:r>
            <a:r>
              <a:rPr lang="en-US" altLang="zh-CN" sz="1400" dirty="0" smtClean="0"/>
              <a:t>1</a:t>
            </a:r>
            <a:r>
              <a:rPr lang="zh-CN" altLang="zh-CN" sz="1400" dirty="0" smtClean="0"/>
              <a:t>）管理的理论与管理者的观念是第一位的，而管理的政策与具体措施是第二位的，不能本末倒置，也不能简单混同、不加区别。</a:t>
            </a:r>
            <a:endParaRPr lang="zh-CN" altLang="zh-CN" sz="1400" dirty="0" smtClean="0"/>
          </a:p>
        </p:txBody>
      </p:sp>
      <p:sp>
        <p:nvSpPr>
          <p:cNvPr id="8" name="TextBox 7"/>
          <p:cNvSpPr txBox="1"/>
          <p:nvPr/>
        </p:nvSpPr>
        <p:spPr>
          <a:xfrm>
            <a:off x="2195736" y="5571237"/>
            <a:ext cx="1656184" cy="954107"/>
          </a:xfrm>
          <a:prstGeom prst="rect">
            <a:avLst/>
          </a:prstGeom>
          <a:effectLst>
            <a:outerShdw blurRad="50800" dist="38100" dir="18900000" algn="b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wrap="square" rtlCol="0">
            <a:spAutoFit/>
          </a:bodyPr>
          <a:lstStyle/>
          <a:p>
            <a:r>
              <a:rPr lang="zh-CN" altLang="en-US" sz="1400" dirty="0" smtClean="0"/>
              <a:t>（</a:t>
            </a:r>
            <a:r>
              <a:rPr lang="en-US" altLang="zh-CN" sz="1400" dirty="0" smtClean="0"/>
              <a:t>2</a:t>
            </a:r>
            <a:r>
              <a:rPr lang="zh-CN" altLang="en-US" sz="1400" dirty="0" smtClean="0"/>
              <a:t>）强调在管理中要着重开发人力资源，发掘人的“潜在力量”。</a:t>
            </a:r>
            <a:endParaRPr lang="zh-CN" altLang="en-US" sz="1400" dirty="0"/>
          </a:p>
        </p:txBody>
      </p:sp>
      <p:sp>
        <p:nvSpPr>
          <p:cNvPr id="9" name="TextBox 8"/>
          <p:cNvSpPr txBox="1"/>
          <p:nvPr/>
        </p:nvSpPr>
        <p:spPr>
          <a:xfrm>
            <a:off x="4788024" y="5643245"/>
            <a:ext cx="1872208" cy="954107"/>
          </a:xfrm>
          <a:prstGeom prst="rect">
            <a:avLst/>
          </a:prstGeom>
          <a:effectLst>
            <a:outerShdw blurRad="50800" dist="38100" dir="18900000" algn="b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wrap="square" rtlCol="0">
            <a:spAutoFit/>
          </a:bodyPr>
          <a:lstStyle/>
          <a:p>
            <a:r>
              <a:rPr lang="zh-CN" altLang="en-US" sz="1400" dirty="0" smtClean="0"/>
              <a:t>（</a:t>
            </a:r>
            <a:r>
              <a:rPr lang="en-US" altLang="zh-CN" sz="1400" dirty="0" smtClean="0"/>
              <a:t>3</a:t>
            </a:r>
            <a:r>
              <a:rPr lang="zh-CN" altLang="en-US" sz="1400" dirty="0" smtClean="0"/>
              <a:t>）管理人员采取哪种理论假定要看具体情况，但是所持理论的观点要旗帜鲜明。</a:t>
            </a:r>
            <a:endParaRPr lang="zh-CN" altLang="en-US" sz="14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8.1</a:t>
            </a:r>
            <a:r>
              <a:rPr lang="zh-CN" altLang="en-US" sz="2800" b="1" dirty="0" smtClean="0">
                <a:solidFill>
                  <a:schemeClr val="bg1"/>
                </a:solidFill>
                <a:latin typeface="微软雅黑" panose="020B0503020204020204" pitchFamily="34" charset="-122"/>
                <a:ea typeface="微软雅黑" panose="020B0503020204020204" pitchFamily="34" charset="-122"/>
              </a:rPr>
              <a:t>群体的概念和分类</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02433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群体的定义</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3416320"/>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群体可定义为两个或两个以上相互交流的个体的组合，他们之间有一种固定的关系模式分享共同的目标，并且把他们自己看做是一个群体。</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要想成为一个群体，必须符合以下四个标准：</a:t>
            </a:r>
            <a:endParaRPr lang="zh-CN" altLang="en-US" dirty="0" smtClean="0">
              <a:latin typeface="微软雅黑" panose="020B0503020204020204" pitchFamily="34" charset="-122"/>
              <a:ea typeface="微软雅黑" panose="020B0503020204020204" pitchFamily="34" charset="-122"/>
            </a:endParaRPr>
          </a:p>
          <a:p>
            <a:pPr indent="457200"/>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a:t>
            </a:r>
            <a:r>
              <a:rPr lang="en-US" altLang="zh-CN" b="1" dirty="0" smtClean="0">
                <a:solidFill>
                  <a:schemeClr val="accent3">
                    <a:lumMod val="75000"/>
                  </a:schemeClr>
                </a:solidFill>
                <a:latin typeface="微软雅黑" panose="020B0503020204020204" pitchFamily="34" charset="-122"/>
                <a:ea typeface="微软雅黑" panose="020B0503020204020204" pitchFamily="34" charset="-122"/>
              </a:rPr>
              <a:t>1</a:t>
            </a:r>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）有两个或两个以上相互交流的人；</a:t>
            </a:r>
            <a:endParaRPr lang="zh-CN" altLang="en-US" b="1" dirty="0" smtClean="0">
              <a:solidFill>
                <a:schemeClr val="accent3">
                  <a:lumMod val="75000"/>
                </a:schemeClr>
              </a:solidFill>
              <a:latin typeface="微软雅黑" panose="020B0503020204020204" pitchFamily="34" charset="-122"/>
              <a:ea typeface="微软雅黑" panose="020B0503020204020204" pitchFamily="34" charset="-122"/>
            </a:endParaRPr>
          </a:p>
          <a:p>
            <a:pPr indent="457200"/>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a:t>
            </a:r>
            <a:r>
              <a:rPr lang="en-US" altLang="zh-CN" b="1" dirty="0" smtClean="0">
                <a:solidFill>
                  <a:schemeClr val="accent3">
                    <a:lumMod val="75000"/>
                  </a:schemeClr>
                </a:solidFill>
                <a:latin typeface="微软雅黑" panose="020B0503020204020204" pitchFamily="34" charset="-122"/>
                <a:ea typeface="微软雅黑" panose="020B0503020204020204" pitchFamily="34" charset="-122"/>
              </a:rPr>
              <a:t>2</a:t>
            </a:r>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）分享共同的目标；</a:t>
            </a:r>
            <a:endParaRPr lang="zh-CN" altLang="en-US" b="1" dirty="0" smtClean="0">
              <a:solidFill>
                <a:schemeClr val="accent3">
                  <a:lumMod val="75000"/>
                </a:schemeClr>
              </a:solidFill>
              <a:latin typeface="微软雅黑" panose="020B0503020204020204" pitchFamily="34" charset="-122"/>
              <a:ea typeface="微软雅黑" panose="020B0503020204020204" pitchFamily="34" charset="-122"/>
            </a:endParaRPr>
          </a:p>
          <a:p>
            <a:pPr indent="457200"/>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a:t>
            </a:r>
            <a:r>
              <a:rPr lang="en-US" altLang="zh-CN" b="1" dirty="0" smtClean="0">
                <a:solidFill>
                  <a:schemeClr val="accent3">
                    <a:lumMod val="75000"/>
                  </a:schemeClr>
                </a:solidFill>
                <a:latin typeface="微软雅黑" panose="020B0503020204020204" pitchFamily="34" charset="-122"/>
                <a:ea typeface="微软雅黑" panose="020B0503020204020204" pitchFamily="34" charset="-122"/>
              </a:rPr>
              <a:t>3</a:t>
            </a:r>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）有一种固定的群体结构；</a:t>
            </a:r>
            <a:endParaRPr lang="zh-CN" altLang="en-US" b="1" dirty="0" smtClean="0">
              <a:solidFill>
                <a:schemeClr val="accent3">
                  <a:lumMod val="75000"/>
                </a:schemeClr>
              </a:solidFill>
              <a:latin typeface="微软雅黑" panose="020B0503020204020204" pitchFamily="34" charset="-122"/>
              <a:ea typeface="微软雅黑" panose="020B0503020204020204" pitchFamily="34" charset="-122"/>
            </a:endParaRPr>
          </a:p>
          <a:p>
            <a:pPr indent="457200"/>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a:t>
            </a:r>
            <a:r>
              <a:rPr lang="en-US" altLang="zh-CN" b="1" dirty="0" smtClean="0">
                <a:solidFill>
                  <a:schemeClr val="accent3">
                    <a:lumMod val="75000"/>
                  </a:schemeClr>
                </a:solidFill>
                <a:latin typeface="微软雅黑" panose="020B0503020204020204" pitchFamily="34" charset="-122"/>
                <a:ea typeface="微软雅黑" panose="020B0503020204020204" pitchFamily="34" charset="-122"/>
              </a:rPr>
              <a:t>4</a:t>
            </a:r>
            <a:r>
              <a:rPr lang="zh-CN" altLang="en-US" b="1" dirty="0" smtClean="0">
                <a:solidFill>
                  <a:schemeClr val="accent3">
                    <a:lumMod val="75000"/>
                  </a:schemeClr>
                </a:solidFill>
                <a:latin typeface="微软雅黑" panose="020B0503020204020204" pitchFamily="34" charset="-122"/>
                <a:ea typeface="微软雅黑" panose="020B0503020204020204" pitchFamily="34" charset="-122"/>
              </a:rPr>
              <a:t>）个体必须把他们自己看做是一个群体。</a:t>
            </a:r>
            <a:endParaRPr lang="zh-CN" altLang="en-US" b="1" dirty="0" smtClean="0">
              <a:solidFill>
                <a:schemeClr val="accent3">
                  <a:lumMod val="75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由此可见，作为一个群体的基本特性是社会交互性、稳定性，有共同的兴趣或目标，以及对群体的认可性。</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推而广之，工作群体（</a:t>
            </a:r>
            <a:r>
              <a:rPr lang="en-US" altLang="zh-CN" dirty="0" smtClean="0">
                <a:latin typeface="微软雅黑" panose="020B0503020204020204" pitchFamily="34" charset="-122"/>
                <a:ea typeface="微软雅黑" panose="020B0503020204020204" pitchFamily="34" charset="-122"/>
              </a:rPr>
              <a:t>Work Group</a:t>
            </a:r>
            <a:r>
              <a:rPr lang="zh-CN" altLang="en-US" dirty="0" smtClean="0">
                <a:latin typeface="微软雅黑" panose="020B0503020204020204" pitchFamily="34" charset="-122"/>
                <a:ea typeface="微软雅黑" panose="020B0503020204020204" pitchFamily="34" charset="-122"/>
              </a:rPr>
              <a:t>）是指两个或两个以上相互影响，并拥有相关联任务目标的一群个体，其中相互关联与相互影响是区分工作群体与单纯一群人的标志。</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8.1</a:t>
            </a:r>
            <a:r>
              <a:rPr lang="zh-CN" altLang="en-US" sz="2800" b="1" dirty="0" smtClean="0">
                <a:solidFill>
                  <a:schemeClr val="bg1"/>
                </a:solidFill>
                <a:latin typeface="微软雅黑" panose="020B0503020204020204" pitchFamily="34" charset="-122"/>
                <a:ea typeface="微软雅黑" panose="020B0503020204020204" pitchFamily="34" charset="-122"/>
              </a:rPr>
              <a:t>群体的概念和分类</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02433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群体的组成要素</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2060848"/>
            <a:ext cx="4320480" cy="3693319"/>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心理学家霍曼斯（</a:t>
            </a:r>
            <a:r>
              <a:rPr lang="en-US" altLang="zh-CN" dirty="0" smtClean="0">
                <a:latin typeface="微软雅黑" panose="020B0503020204020204" pitchFamily="34" charset="-122"/>
                <a:ea typeface="微软雅黑" panose="020B0503020204020204" pitchFamily="34" charset="-122"/>
              </a:rPr>
              <a:t>G.G. </a:t>
            </a:r>
            <a:r>
              <a:rPr lang="en-US" altLang="zh-CN" dirty="0" err="1" smtClean="0">
                <a:latin typeface="微软雅黑" panose="020B0503020204020204" pitchFamily="34" charset="-122"/>
                <a:ea typeface="微软雅黑" panose="020B0503020204020204" pitchFamily="34" charset="-122"/>
              </a:rPr>
              <a:t>Homans</a:t>
            </a:r>
            <a:r>
              <a:rPr lang="zh-CN" altLang="en-US" dirty="0" smtClean="0">
                <a:latin typeface="微软雅黑" panose="020B0503020204020204" pitchFamily="34" charset="-122"/>
                <a:ea typeface="微软雅黑" panose="020B0503020204020204" pitchFamily="34" charset="-122"/>
              </a:rPr>
              <a:t>）认为，任何一个群体，任何群体中，都存在着相互联系的三个组成要素：活动、相互作用和感情。</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一个组织能够持续存在，必须有种种的活动、相互作用及感情。因为，工作（活动）要靠人们一起来完成（相互作用），在相互作用中又会产生感情。</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图</a:t>
            </a:r>
            <a:r>
              <a:rPr lang="en-US" altLang="zh-CN" dirty="0" smtClean="0">
                <a:latin typeface="微软雅黑" panose="020B0503020204020204" pitchFamily="34" charset="-122"/>
                <a:ea typeface="微软雅黑" panose="020B0503020204020204" pitchFamily="34" charset="-122"/>
              </a:rPr>
              <a:t>8-1</a:t>
            </a:r>
            <a:r>
              <a:rPr lang="zh-CN" altLang="en-US" dirty="0" smtClean="0">
                <a:latin typeface="微软雅黑" panose="020B0503020204020204" pitchFamily="34" charset="-122"/>
                <a:ea typeface="微软雅黑" panose="020B0503020204020204" pitchFamily="34" charset="-122"/>
              </a:rPr>
              <a:t>显示了群体的组成要素。从图中可见，存在于群体中的活动（人们所从事的工作）、相互作用（从事这些工作时发生的人与人之间的行为）和感情（人与群体间的态度）这三者是相互关联的。</a:t>
            </a:r>
            <a:endParaRPr lang="zh-CN" altLang="en-US" dirty="0" smtClean="0">
              <a:latin typeface="微软雅黑" panose="020B0503020204020204" pitchFamily="34" charset="-122"/>
              <a:ea typeface="微软雅黑" panose="020B0503020204020204" pitchFamily="34" charset="-122"/>
            </a:endParaRPr>
          </a:p>
        </p:txBody>
      </p:sp>
      <p:sp>
        <p:nvSpPr>
          <p:cNvPr id="2059" name="Rectangle 11"/>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2049" name="Group 1"/>
          <p:cNvGrpSpPr>
            <a:grpSpLocks noChangeAspect="1"/>
          </p:cNvGrpSpPr>
          <p:nvPr/>
        </p:nvGrpSpPr>
        <p:grpSpPr bwMode="auto">
          <a:xfrm>
            <a:off x="2195736" y="1484784"/>
            <a:ext cx="7344816" cy="5112568"/>
            <a:chOff x="1800" y="1516"/>
            <a:chExt cx="6525" cy="3276"/>
          </a:xfrm>
        </p:grpSpPr>
        <p:sp>
          <p:nvSpPr>
            <p:cNvPr id="2058" name="AutoShape 10"/>
            <p:cNvSpPr>
              <a:spLocks noChangeAspect="1" noChangeArrowheads="1" noTextEdit="1"/>
            </p:cNvSpPr>
            <p:nvPr/>
          </p:nvSpPr>
          <p:spPr bwMode="auto">
            <a:xfrm>
              <a:off x="1800" y="1516"/>
              <a:ext cx="6525" cy="3276"/>
            </a:xfrm>
            <a:prstGeom prst="rect">
              <a:avLst/>
            </a:prstGeom>
            <a:noFill/>
          </p:spPr>
          <p:txBody>
            <a:bodyPr vert="horz" wrap="square" lIns="91440" tIns="45720" rIns="91440" bIns="45720" numCol="1" anchor="t" anchorCtr="0" compatLnSpc="1"/>
            <a:lstStyle/>
            <a:p>
              <a:pPr>
                <a:lnSpc>
                  <a:spcPct val="150000"/>
                </a:lnSpc>
              </a:pPr>
              <a:endParaRPr lang="zh-CN" altLang="en-US">
                <a:latin typeface="微软雅黑" panose="020B0503020204020204" pitchFamily="34" charset="-122"/>
                <a:ea typeface="微软雅黑" panose="020B0503020204020204" pitchFamily="34" charset="-122"/>
              </a:endParaRPr>
            </a:p>
          </p:txBody>
        </p:sp>
        <p:grpSp>
          <p:nvGrpSpPr>
            <p:cNvPr id="2051" name="Group 3"/>
            <p:cNvGrpSpPr/>
            <p:nvPr/>
          </p:nvGrpSpPr>
          <p:grpSpPr bwMode="auto">
            <a:xfrm>
              <a:off x="4635" y="1828"/>
              <a:ext cx="3061" cy="2343"/>
              <a:chOff x="3314" y="4265"/>
              <a:chExt cx="2662" cy="2040"/>
            </a:xfrm>
          </p:grpSpPr>
          <p:sp>
            <p:nvSpPr>
              <p:cNvPr id="2057" name="AutoShape 9"/>
              <p:cNvSpPr>
                <a:spLocks noChangeArrowheads="1"/>
              </p:cNvSpPr>
              <p:nvPr/>
            </p:nvSpPr>
            <p:spPr bwMode="auto">
              <a:xfrm>
                <a:off x="4253" y="4265"/>
                <a:ext cx="939" cy="815"/>
              </a:xfrm>
              <a:prstGeom prst="flowChartConnector">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活动</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56" name="Line 8"/>
              <p:cNvSpPr>
                <a:spLocks noChangeShapeType="1"/>
              </p:cNvSpPr>
              <p:nvPr/>
            </p:nvSpPr>
            <p:spPr bwMode="auto">
              <a:xfrm flipH="1">
                <a:off x="3784" y="4944"/>
                <a:ext cx="469" cy="544"/>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a:latin typeface="微软雅黑" panose="020B0503020204020204" pitchFamily="34" charset="-122"/>
                  <a:ea typeface="微软雅黑" panose="020B0503020204020204" pitchFamily="34" charset="-122"/>
                </a:endParaRPr>
              </a:p>
            </p:txBody>
          </p:sp>
          <p:sp>
            <p:nvSpPr>
              <p:cNvPr id="2055" name="Line 7"/>
              <p:cNvSpPr>
                <a:spLocks noChangeShapeType="1"/>
              </p:cNvSpPr>
              <p:nvPr/>
            </p:nvSpPr>
            <p:spPr bwMode="auto">
              <a:xfrm>
                <a:off x="5192" y="4944"/>
                <a:ext cx="313" cy="544"/>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a:latin typeface="微软雅黑" panose="020B0503020204020204" pitchFamily="34" charset="-122"/>
                  <a:ea typeface="微软雅黑" panose="020B0503020204020204" pitchFamily="34" charset="-122"/>
                </a:endParaRPr>
              </a:p>
            </p:txBody>
          </p:sp>
          <p:sp>
            <p:nvSpPr>
              <p:cNvPr id="2054" name="AutoShape 6"/>
              <p:cNvSpPr>
                <a:spLocks noChangeArrowheads="1"/>
              </p:cNvSpPr>
              <p:nvPr/>
            </p:nvSpPr>
            <p:spPr bwMode="auto">
              <a:xfrm>
                <a:off x="5036" y="5488"/>
                <a:ext cx="940" cy="817"/>
              </a:xfrm>
              <a:prstGeom prst="flowChartConnector">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感情</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53" name="AutoShape 5"/>
              <p:cNvSpPr>
                <a:spLocks noChangeArrowheads="1"/>
              </p:cNvSpPr>
              <p:nvPr/>
            </p:nvSpPr>
            <p:spPr bwMode="auto">
              <a:xfrm>
                <a:off x="3314" y="5488"/>
                <a:ext cx="939" cy="816"/>
              </a:xfrm>
              <a:prstGeom prst="flowChartConnector">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相互</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0" fontAlgn="base" latinLnBrk="0" hangingPunct="0">
                  <a:lnSpc>
                    <a:spcPct val="150000"/>
                  </a:lnSpc>
                  <a:spcBef>
                    <a:spcPct val="0"/>
                  </a:spcBef>
                  <a:spcAft>
                    <a:spcPct val="0"/>
                  </a:spcAft>
                  <a:buClrTx/>
                  <a:buSzTx/>
                  <a:buFontTx/>
                  <a:buNone/>
                </a:pPr>
                <a:r>
                  <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作用</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052" name="Line 4"/>
              <p:cNvSpPr>
                <a:spLocks noChangeShapeType="1"/>
              </p:cNvSpPr>
              <p:nvPr/>
            </p:nvSpPr>
            <p:spPr bwMode="auto">
              <a:xfrm flipH="1">
                <a:off x="4253" y="5895"/>
                <a:ext cx="783" cy="1"/>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lstStyle/>
              <a:p>
                <a:pPr>
                  <a:lnSpc>
                    <a:spcPct val="150000"/>
                  </a:lnSpc>
                </a:pPr>
                <a:endParaRPr lang="zh-CN" altLang="en-US">
                  <a:latin typeface="微软雅黑" panose="020B0503020204020204" pitchFamily="34" charset="-122"/>
                  <a:ea typeface="微软雅黑" panose="020B0503020204020204" pitchFamily="34" charset="-122"/>
                </a:endParaRPr>
              </a:p>
            </p:txBody>
          </p:sp>
        </p:grpSp>
        <p:sp>
          <p:nvSpPr>
            <p:cNvPr id="2050" name="Text Box 2"/>
            <p:cNvSpPr txBox="1">
              <a:spLocks noChangeArrowheads="1"/>
            </p:cNvSpPr>
            <p:nvPr/>
          </p:nvSpPr>
          <p:spPr bwMode="auto">
            <a:xfrm>
              <a:off x="5295" y="4325"/>
              <a:ext cx="2520" cy="467"/>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50000"/>
                </a:lnSpc>
                <a:spcBef>
                  <a:spcPct val="0"/>
                </a:spcBef>
                <a:spcAft>
                  <a:spcPct val="0"/>
                </a:spcAft>
                <a:buClrTx/>
                <a:buSzTx/>
                <a:buFontTx/>
                <a:buNone/>
              </a:pPr>
              <a:r>
                <a:rPr kumimoji="0" lang="zh-CN"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图</a:t>
              </a:r>
              <a:r>
                <a:rPr kumimoji="0" lang="en-US" altLang="zh-CN"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8-1</a:t>
              </a:r>
              <a:r>
                <a:rPr kumimoji="0" lang="zh-CN" altLang="en-US"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群体的组成要素</a:t>
              </a:r>
              <a:endPar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41484"/>
            <a:ext cx="4320413"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8.3</a:t>
            </a:r>
            <a:r>
              <a:rPr lang="zh-CN" altLang="en-US" sz="2800" b="1" dirty="0" smtClean="0">
                <a:solidFill>
                  <a:schemeClr val="bg1"/>
                </a:solidFill>
                <a:latin typeface="微软雅黑" panose="020B0503020204020204" pitchFamily="34" charset="-122"/>
                <a:ea typeface="微软雅黑" panose="020B0503020204020204" pitchFamily="34" charset="-122"/>
              </a:rPr>
              <a:t>工作群体的结构动力学</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059" name="Rectangle 11"/>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4597" name="Rectangle 21"/>
          <p:cNvSpPr>
            <a:spLocks noChangeArrowheads="1"/>
          </p:cNvSpPr>
          <p:nvPr/>
        </p:nvSpPr>
        <p:spPr bwMode="auto">
          <a:xfrm>
            <a:off x="0" y="0"/>
            <a:ext cx="9144000" cy="45720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4605" name="Rectangle 29"/>
          <p:cNvSpPr>
            <a:spLocks noChangeArrowheads="1"/>
          </p:cNvSpPr>
          <p:nvPr/>
        </p:nvSpPr>
        <p:spPr bwMode="auto">
          <a:xfrm>
            <a:off x="0" y="45720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276225"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5658" name="Rectangle 5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27" name="组合 26"/>
          <p:cNvGrpSpPr/>
          <p:nvPr/>
        </p:nvGrpSpPr>
        <p:grpSpPr>
          <a:xfrm>
            <a:off x="539552" y="1196752"/>
            <a:ext cx="8135163" cy="2529572"/>
            <a:chOff x="539552" y="1403484"/>
            <a:chExt cx="8135163" cy="2529572"/>
          </a:xfrm>
        </p:grpSpPr>
        <p:sp>
          <p:nvSpPr>
            <p:cNvPr id="25" name="矩形 24"/>
            <p:cNvSpPr/>
            <p:nvPr/>
          </p:nvSpPr>
          <p:spPr>
            <a:xfrm>
              <a:off x="753835" y="1556792"/>
              <a:ext cx="7920880" cy="23762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39552" y="1403484"/>
              <a:ext cx="697627" cy="400110"/>
            </a:xfrm>
            <a:prstGeom prst="rect">
              <a:avLst/>
            </a:prstGeom>
            <a:solidFill>
              <a:schemeClr val="bg1"/>
            </a:solidFill>
          </p:spPr>
          <p:txBody>
            <a:bodyPr wrap="none">
              <a:spAutoFit/>
            </a:bodyPr>
            <a:lstStyle/>
            <a:p>
              <a:r>
                <a:rPr lang="zh-CN" altLang="en-US" sz="2000" b="1" dirty="0" smtClean="0">
                  <a:solidFill>
                    <a:schemeClr val="tx2">
                      <a:lumMod val="75000"/>
                    </a:schemeClr>
                  </a:solidFill>
                  <a:latin typeface="微软雅黑" panose="020B0503020204020204" pitchFamily="34" charset="-122"/>
                  <a:ea typeface="微软雅黑" panose="020B0503020204020204" pitchFamily="34" charset="-122"/>
                </a:rPr>
                <a:t>角色</a:t>
              </a:r>
              <a:endParaRPr lang="zh-CN" altLang="en-US" sz="20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1041867" y="1720840"/>
              <a:ext cx="7416824" cy="2031325"/>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在群体中每个人都扮演着不同的角色（</a:t>
              </a:r>
              <a:r>
                <a:rPr lang="en-US" altLang="zh-CN" dirty="0" smtClean="0">
                  <a:latin typeface="微软雅黑" panose="020B0503020204020204" pitchFamily="34" charset="-122"/>
                  <a:ea typeface="微软雅黑" panose="020B0503020204020204" pitchFamily="34" charset="-122"/>
                </a:rPr>
                <a:t>Role</a:t>
              </a:r>
              <a:r>
                <a:rPr lang="zh-CN" altLang="en-US" dirty="0" smtClean="0">
                  <a:latin typeface="微软雅黑" panose="020B0503020204020204" pitchFamily="34" charset="-122"/>
                  <a:ea typeface="微软雅黑" panose="020B0503020204020204" pitchFamily="34" charset="-122"/>
                </a:rPr>
                <a:t>），称为角色扮演者（</a:t>
              </a:r>
              <a:r>
                <a:rPr lang="en-US" altLang="zh-CN" dirty="0" smtClean="0">
                  <a:latin typeface="微软雅黑" panose="020B0503020204020204" pitchFamily="34" charset="-122"/>
                  <a:ea typeface="微软雅黑" panose="020B0503020204020204" pitchFamily="34" charset="-122"/>
                </a:rPr>
                <a:t>Role </a:t>
              </a:r>
              <a:r>
                <a:rPr lang="en-US" altLang="zh-CN" dirty="0" err="1" smtClean="0">
                  <a:latin typeface="微软雅黑" panose="020B0503020204020204" pitchFamily="34" charset="-122"/>
                  <a:ea typeface="微软雅黑" panose="020B0503020204020204" pitchFamily="34" charset="-122"/>
                </a:rPr>
                <a:t>Incubent</a:t>
              </a:r>
              <a:r>
                <a:rPr lang="zh-CN" altLang="en-US" dirty="0" smtClean="0">
                  <a:latin typeface="微软雅黑" panose="020B0503020204020204" pitchFamily="34" charset="-122"/>
                  <a:ea typeface="微软雅黑" panose="020B0503020204020204" pitchFamily="34" charset="-122"/>
                </a:rPr>
                <a:t>），我们对扮演角色的人期待其有特定的行为，这就是角色期望（</a:t>
              </a:r>
              <a:r>
                <a:rPr lang="en-US" altLang="zh-CN" dirty="0" smtClean="0">
                  <a:latin typeface="微软雅黑" panose="020B0503020204020204" pitchFamily="34" charset="-122"/>
                  <a:ea typeface="微软雅黑" panose="020B0503020204020204" pitchFamily="34" charset="-122"/>
                </a:rPr>
                <a:t>Role Expectation</a:t>
              </a:r>
              <a:r>
                <a:rPr lang="zh-CN" altLang="en-US" dirty="0" smtClean="0">
                  <a:latin typeface="微软雅黑" panose="020B0503020204020204" pitchFamily="34" charset="-122"/>
                  <a:ea typeface="微软雅黑" panose="020B0503020204020204" pitchFamily="34" charset="-122"/>
                </a:rPr>
                <a:t>）。在社会结构中，不同的人扮演着不同的角色，称为角色分工（</a:t>
              </a:r>
              <a:r>
                <a:rPr lang="en-US" altLang="zh-CN" dirty="0" smtClean="0">
                  <a:latin typeface="微软雅黑" panose="020B0503020204020204" pitchFamily="34" charset="-122"/>
                  <a:ea typeface="微软雅黑" panose="020B0503020204020204" pitchFamily="34" charset="-122"/>
                </a:rPr>
                <a:t>Role Differentiation</a:t>
              </a:r>
              <a:r>
                <a:rPr lang="zh-CN" altLang="en-US" dirty="0" smtClean="0">
                  <a:latin typeface="微软雅黑" panose="020B0503020204020204" pitchFamily="34" charset="-122"/>
                  <a:ea typeface="微软雅黑" panose="020B0503020204020204" pitchFamily="34" charset="-122"/>
                </a:rPr>
                <a:t>），有的扮演任务导向角色（</a:t>
              </a:r>
              <a:r>
                <a:rPr lang="en-US" altLang="zh-CN" dirty="0" smtClean="0">
                  <a:latin typeface="微软雅黑" panose="020B0503020204020204" pitchFamily="34" charset="-122"/>
                  <a:ea typeface="微软雅黑" panose="020B0503020204020204" pitchFamily="34" charset="-122"/>
                </a:rPr>
                <a:t>Task-Oriented Role</a:t>
              </a:r>
              <a:r>
                <a:rPr lang="zh-CN" altLang="en-US" dirty="0" smtClean="0">
                  <a:latin typeface="微软雅黑" panose="020B0503020204020204" pitchFamily="34" charset="-122"/>
                  <a:ea typeface="微软雅黑" panose="020B0503020204020204" pitchFamily="34" charset="-122"/>
                </a:rPr>
                <a:t>），有的扮演社会情感角色（</a:t>
              </a:r>
              <a:r>
                <a:rPr lang="en-US" altLang="zh-CN" dirty="0" err="1" smtClean="0">
                  <a:latin typeface="微软雅黑" panose="020B0503020204020204" pitchFamily="34" charset="-122"/>
                  <a:ea typeface="微软雅黑" panose="020B0503020204020204" pitchFamily="34" charset="-122"/>
                </a:rPr>
                <a:t>Socioemontal</a:t>
              </a:r>
              <a:r>
                <a:rPr lang="en-US" altLang="zh-CN" dirty="0" smtClean="0">
                  <a:latin typeface="微软雅黑" panose="020B0503020204020204" pitchFamily="34" charset="-122"/>
                  <a:ea typeface="微软雅黑" panose="020B0503020204020204" pitchFamily="34" charset="-122"/>
                </a:rPr>
                <a:t> Role</a:t>
              </a:r>
              <a:r>
                <a:rPr lang="zh-CN" altLang="en-US" dirty="0" smtClean="0">
                  <a:latin typeface="微软雅黑" panose="020B0503020204020204" pitchFamily="34" charset="-122"/>
                  <a:ea typeface="微软雅黑" panose="020B0503020204020204" pitchFamily="34" charset="-122"/>
                </a:rPr>
                <a:t>），有的扮演自我取向角色（</a:t>
              </a:r>
              <a:r>
                <a:rPr lang="en-US" altLang="zh-CN" dirty="0" smtClean="0">
                  <a:latin typeface="微软雅黑" panose="020B0503020204020204" pitchFamily="34" charset="-122"/>
                  <a:ea typeface="微软雅黑" panose="020B0503020204020204" pitchFamily="34" charset="-122"/>
                </a:rPr>
                <a:t>Self-</a:t>
              </a:r>
              <a:r>
                <a:rPr lang="en-US" altLang="zh-CN" dirty="0" err="1" smtClean="0">
                  <a:latin typeface="微软雅黑" panose="020B0503020204020204" pitchFamily="34" charset="-122"/>
                  <a:ea typeface="微软雅黑" panose="020B0503020204020204" pitchFamily="34" charset="-122"/>
                </a:rPr>
                <a:t>Roinent</a:t>
              </a:r>
              <a:r>
                <a:rPr lang="en-US" altLang="zh-CN" dirty="0" smtClean="0">
                  <a:latin typeface="微软雅黑" panose="020B0503020204020204" pitchFamily="34" charset="-122"/>
                  <a:ea typeface="微软雅黑" panose="020B0503020204020204" pitchFamily="34" charset="-122"/>
                </a:rPr>
                <a:t> Role</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正式组织角色是指由组织确立并且是正式描述的一部分。</a:t>
              </a:r>
              <a:endParaRPr lang="zh-CN" altLang="en-US" dirty="0">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541293" y="4014356"/>
            <a:ext cx="8135163" cy="2529572"/>
            <a:chOff x="539552" y="1403484"/>
            <a:chExt cx="8135163" cy="2529572"/>
          </a:xfrm>
        </p:grpSpPr>
        <p:sp>
          <p:nvSpPr>
            <p:cNvPr id="29" name="矩形 28"/>
            <p:cNvSpPr/>
            <p:nvPr/>
          </p:nvSpPr>
          <p:spPr>
            <a:xfrm>
              <a:off x="753835" y="1556792"/>
              <a:ext cx="7920880" cy="23762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39552" y="1403484"/>
              <a:ext cx="697627" cy="400110"/>
            </a:xfrm>
            <a:prstGeom prst="rect">
              <a:avLst/>
            </a:prstGeom>
            <a:solidFill>
              <a:schemeClr val="bg1"/>
            </a:solidFill>
          </p:spPr>
          <p:txBody>
            <a:bodyPr wrap="none">
              <a:spAutoFit/>
            </a:bodyPr>
            <a:lstStyle/>
            <a:p>
              <a:r>
                <a:rPr lang="zh-CN" altLang="en-US" sz="2000" b="1" dirty="0" smtClean="0">
                  <a:solidFill>
                    <a:schemeClr val="tx2">
                      <a:lumMod val="75000"/>
                    </a:schemeClr>
                  </a:solidFill>
                  <a:latin typeface="微软雅黑" panose="020B0503020204020204" pitchFamily="34" charset="-122"/>
                  <a:ea typeface="微软雅黑" panose="020B0503020204020204" pitchFamily="34" charset="-122"/>
                </a:rPr>
                <a:t>规范</a:t>
              </a:r>
              <a:endParaRPr lang="zh-CN" altLang="en-US" sz="20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1041867" y="1720840"/>
              <a:ext cx="7416824" cy="2031325"/>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规范（</a:t>
              </a:r>
              <a:r>
                <a:rPr lang="en-US" altLang="zh-CN" dirty="0" smtClean="0">
                  <a:latin typeface="微软雅黑" panose="020B0503020204020204" pitchFamily="34" charset="-122"/>
                  <a:ea typeface="微软雅黑" panose="020B0503020204020204" pitchFamily="34" charset="-122"/>
                </a:rPr>
                <a:t>Norms</a:t>
              </a:r>
              <a:r>
                <a:rPr lang="zh-CN" altLang="en-US" dirty="0" smtClean="0">
                  <a:latin typeface="微软雅黑" panose="020B0503020204020204" pitchFamily="34" charset="-122"/>
                  <a:ea typeface="微软雅黑" panose="020B0503020204020204" pitchFamily="34" charset="-122"/>
                </a:rPr>
                <a:t>）是指对群体不言而明的规则。</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这种不言自明的规则虽然指的是大家共同接受的引导群体成员行为的非正式规则，但它代表了群体成员看待世界的共同方式。</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规范包括规定性规范（</a:t>
              </a:r>
              <a:r>
                <a:rPr lang="en-US" altLang="zh-CN" dirty="0" smtClean="0">
                  <a:latin typeface="微软雅黑" panose="020B0503020204020204" pitchFamily="34" charset="-122"/>
                  <a:ea typeface="微软雅黑" panose="020B0503020204020204" pitchFamily="34" charset="-122"/>
                </a:rPr>
                <a:t>Prescriptive Norms</a:t>
              </a:r>
              <a:r>
                <a:rPr lang="zh-CN" altLang="en-US" dirty="0" smtClean="0">
                  <a:latin typeface="微软雅黑" panose="020B0503020204020204" pitchFamily="34" charset="-122"/>
                  <a:ea typeface="微软雅黑" panose="020B0503020204020204" pitchFamily="34" charset="-122"/>
                </a:rPr>
                <a:t>）与禁止性规范（</a:t>
              </a:r>
              <a:r>
                <a:rPr lang="en-US" altLang="zh-CN" dirty="0" smtClean="0">
                  <a:latin typeface="微软雅黑" panose="020B0503020204020204" pitchFamily="34" charset="-122"/>
                  <a:ea typeface="微软雅黑" panose="020B0503020204020204" pitchFamily="34" charset="-122"/>
                </a:rPr>
                <a:t>Prohibitive norm</a:t>
              </a:r>
              <a:r>
                <a:rPr lang="zh-CN" altLang="en-US" dirty="0" smtClean="0">
                  <a:latin typeface="微软雅黑" panose="020B0503020204020204" pitchFamily="34" charset="-122"/>
                  <a:ea typeface="微软雅黑" panose="020B0503020204020204" pitchFamily="34" charset="-122"/>
                </a:rPr>
                <a:t>）两种，差不多等同于潜规则，是为群体成员广为接受的不成文规定。规范的内容包括着装、言谈举止、工作方式等。违反规范者会受到提醒、指责、惩罚、除名的惩治。</a:t>
              </a:r>
              <a:endParaRPr lang="zh-CN" altLang="en-US" dirty="0" smtClean="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41484"/>
            <a:ext cx="4320413"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8.3</a:t>
            </a:r>
            <a:r>
              <a:rPr lang="zh-CN" altLang="en-US" sz="2800" b="1" dirty="0" smtClean="0">
                <a:solidFill>
                  <a:schemeClr val="bg1"/>
                </a:solidFill>
                <a:latin typeface="微软雅黑" panose="020B0503020204020204" pitchFamily="34" charset="-122"/>
                <a:ea typeface="微软雅黑" panose="020B0503020204020204" pitchFamily="34" charset="-122"/>
              </a:rPr>
              <a:t>工作群体的结构动力学</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059" name="Rectangle 11"/>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4597" name="Rectangle 21"/>
          <p:cNvSpPr>
            <a:spLocks noChangeArrowheads="1"/>
          </p:cNvSpPr>
          <p:nvPr/>
        </p:nvSpPr>
        <p:spPr bwMode="auto">
          <a:xfrm>
            <a:off x="0" y="0"/>
            <a:ext cx="9144000" cy="45720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4605" name="Rectangle 29"/>
          <p:cNvSpPr>
            <a:spLocks noChangeArrowheads="1"/>
          </p:cNvSpPr>
          <p:nvPr/>
        </p:nvSpPr>
        <p:spPr bwMode="auto">
          <a:xfrm>
            <a:off x="0" y="45720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276225"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5658" name="Rectangle 5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3" name="组合 26"/>
          <p:cNvGrpSpPr/>
          <p:nvPr/>
        </p:nvGrpSpPr>
        <p:grpSpPr>
          <a:xfrm>
            <a:off x="539552" y="1196752"/>
            <a:ext cx="8135163" cy="1944216"/>
            <a:chOff x="539552" y="1403484"/>
            <a:chExt cx="8135163" cy="1944216"/>
          </a:xfrm>
        </p:grpSpPr>
        <p:sp>
          <p:nvSpPr>
            <p:cNvPr id="25" name="矩形 24"/>
            <p:cNvSpPr/>
            <p:nvPr/>
          </p:nvSpPr>
          <p:spPr>
            <a:xfrm>
              <a:off x="753835" y="1556792"/>
              <a:ext cx="7920880" cy="17909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39552" y="1403484"/>
              <a:ext cx="697627" cy="400110"/>
            </a:xfrm>
            <a:prstGeom prst="rect">
              <a:avLst/>
            </a:prstGeom>
            <a:solidFill>
              <a:schemeClr val="bg1"/>
            </a:solidFill>
          </p:spPr>
          <p:txBody>
            <a:bodyPr wrap="none">
              <a:spAutoFit/>
            </a:bodyPr>
            <a:lstStyle/>
            <a:p>
              <a:r>
                <a:rPr lang="zh-CN" altLang="en-US" sz="2000" b="1" dirty="0" smtClean="0">
                  <a:solidFill>
                    <a:schemeClr val="tx2">
                      <a:lumMod val="75000"/>
                    </a:schemeClr>
                  </a:solidFill>
                  <a:latin typeface="微软雅黑" panose="020B0503020204020204" pitchFamily="34" charset="-122"/>
                  <a:ea typeface="微软雅黑" panose="020B0503020204020204" pitchFamily="34" charset="-122"/>
                </a:rPr>
                <a:t>地位</a:t>
              </a:r>
              <a:endParaRPr lang="zh-CN" altLang="en-US" sz="20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1041867" y="1720840"/>
              <a:ext cx="7416824" cy="1477328"/>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地位（</a:t>
              </a:r>
              <a:r>
                <a:rPr lang="en-US" altLang="zh-CN" dirty="0" smtClean="0">
                  <a:latin typeface="微软雅黑" panose="020B0503020204020204" pitchFamily="34" charset="-122"/>
                  <a:ea typeface="微软雅黑" panose="020B0503020204020204" pitchFamily="34" charset="-122"/>
                </a:rPr>
                <a:t>Status</a:t>
              </a:r>
              <a:r>
                <a:rPr lang="zh-CN" altLang="en-US" dirty="0" smtClean="0">
                  <a:latin typeface="微软雅黑" panose="020B0503020204020204" pitchFamily="34" charset="-122"/>
                  <a:ea typeface="微软雅黑" panose="020B0503020204020204" pitchFamily="34" charset="-122"/>
                </a:rPr>
                <a:t>）是指群体以外的人对群体或群体成员的位置或层次的一种社会性的界定。</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地位也分为两种</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正式地位与非正式地位。</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正式地位是组织给予员工的再现职权差异的地位标志，如办公室与停车位的差异。</a:t>
              </a:r>
              <a:endParaRPr lang="zh-CN" altLang="en-US" dirty="0" smtClean="0">
                <a:latin typeface="微软雅黑" panose="020B0503020204020204" pitchFamily="34" charset="-122"/>
                <a:ea typeface="微软雅黑" panose="020B0503020204020204" pitchFamily="34" charset="-122"/>
              </a:endParaRPr>
            </a:p>
          </p:txBody>
        </p:sp>
      </p:grpSp>
      <p:grpSp>
        <p:nvGrpSpPr>
          <p:cNvPr id="4" name="组合 27"/>
          <p:cNvGrpSpPr/>
          <p:nvPr/>
        </p:nvGrpSpPr>
        <p:grpSpPr>
          <a:xfrm>
            <a:off x="541293" y="3347700"/>
            <a:ext cx="8135163" cy="3179678"/>
            <a:chOff x="539552" y="1403484"/>
            <a:chExt cx="8135163" cy="3179678"/>
          </a:xfrm>
        </p:grpSpPr>
        <p:sp>
          <p:nvSpPr>
            <p:cNvPr id="29" name="矩形 28"/>
            <p:cNvSpPr/>
            <p:nvPr/>
          </p:nvSpPr>
          <p:spPr>
            <a:xfrm>
              <a:off x="753835" y="1556792"/>
              <a:ext cx="7920880" cy="30243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39552" y="1403484"/>
              <a:ext cx="954107" cy="400110"/>
            </a:xfrm>
            <a:prstGeom prst="rect">
              <a:avLst/>
            </a:prstGeom>
            <a:solidFill>
              <a:schemeClr val="bg1"/>
            </a:solidFill>
          </p:spPr>
          <p:txBody>
            <a:bodyPr wrap="none">
              <a:spAutoFit/>
            </a:bodyPr>
            <a:lstStyle/>
            <a:p>
              <a:r>
                <a:rPr lang="zh-CN" altLang="en-US" sz="2000" b="1" dirty="0" smtClean="0">
                  <a:solidFill>
                    <a:schemeClr val="tx2">
                      <a:lumMod val="75000"/>
                    </a:schemeClr>
                  </a:solidFill>
                  <a:latin typeface="微软雅黑" panose="020B0503020204020204" pitchFamily="34" charset="-122"/>
                  <a:ea typeface="微软雅黑" panose="020B0503020204020204" pitchFamily="34" charset="-122"/>
                </a:rPr>
                <a:t>凝聚力</a:t>
              </a:r>
              <a:endParaRPr lang="zh-CN" altLang="en-US" sz="2000" b="1"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1041867" y="1720840"/>
              <a:ext cx="7416824" cy="2862322"/>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凝聚力</a:t>
              </a:r>
              <a:r>
                <a:rPr lang="en-US" altLang="zh-CN" dirty="0" smtClean="0">
                  <a:latin typeface="微软雅黑" panose="020B0503020204020204" pitchFamily="34" charset="-122"/>
                  <a:ea typeface="微软雅黑" panose="020B0503020204020204" pitchFamily="34" charset="-122"/>
                </a:rPr>
                <a:t>(Group Cohesiveness)</a:t>
              </a:r>
              <a:r>
                <a:rPr lang="zh-CN" altLang="en-US" dirty="0" smtClean="0">
                  <a:latin typeface="微软雅黑" panose="020B0503020204020204" pitchFamily="34" charset="-122"/>
                  <a:ea typeface="微软雅黑" panose="020B0503020204020204" pitchFamily="34" charset="-122"/>
                </a:rPr>
                <a:t>首先表现为团队精神，体现对群体的归属感。</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凝聚力是一种使成员想留在群体中的力量。高凝聚力的群体其成员间相互吸引、相互帮助，接受同一目标。而低凝聚力的群体，其成员互相排斥，各自接受的目标不同。</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凝聚力也是一把“双刃剑”，其影响力可能有益，也可能有害，因为凝聚力是群体对其成员吸引力以及保持群体完整的各种力量的总和，只有在群体目标正确的前提下提高凝聚力才是有益的、有积极意义的，而在群体目标不正确的情况下，提高凝聚力反而是无益的，甚至是消极的。</a:t>
              </a:r>
              <a:endParaRPr lang="zh-CN" altLang="en-US" dirty="0" smtClean="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16632"/>
            <a:ext cx="4333238" cy="830997"/>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8.4</a:t>
            </a:r>
            <a:r>
              <a:rPr lang="zh-CN" altLang="en-US" sz="2800" b="1" dirty="0" smtClean="0">
                <a:solidFill>
                  <a:schemeClr val="bg1"/>
                </a:solidFill>
                <a:latin typeface="微软雅黑" panose="020B0503020204020204" pitchFamily="34" charset="-122"/>
                <a:ea typeface="微软雅黑" panose="020B0503020204020204" pitchFamily="34" charset="-122"/>
              </a:rPr>
              <a:t>群体中的两种个人绩效</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000" b="1" dirty="0" smtClean="0">
                <a:solidFill>
                  <a:schemeClr val="bg1"/>
                </a:solidFill>
                <a:latin typeface="微软雅黑" panose="020B0503020204020204" pitchFamily="34" charset="-122"/>
                <a:ea typeface="微软雅黑" panose="020B0503020204020204" pitchFamily="34" charset="-122"/>
              </a:rPr>
              <a:t>        </a:t>
            </a:r>
            <a:r>
              <a:rPr lang="en-US" altLang="zh-CN" sz="2000" b="1" dirty="0" smtClean="0">
                <a:solidFill>
                  <a:schemeClr val="bg1"/>
                </a:solidFill>
                <a:latin typeface="微软雅黑" panose="020B0503020204020204" pitchFamily="34" charset="-122"/>
                <a:ea typeface="微软雅黑" panose="020B0503020204020204" pitchFamily="34" charset="-122"/>
              </a:rPr>
              <a:t>(</a:t>
            </a:r>
            <a:r>
              <a:rPr lang="zh-CN" altLang="en-US" sz="2000" b="1" dirty="0" smtClean="0">
                <a:solidFill>
                  <a:schemeClr val="bg1"/>
                </a:solidFill>
                <a:latin typeface="微软雅黑" panose="020B0503020204020204" pitchFamily="34" charset="-122"/>
                <a:ea typeface="微软雅黑" panose="020B0503020204020204" pitchFamily="34" charset="-122"/>
              </a:rPr>
              <a:t>社会助长用途与社会惰化作用</a:t>
            </a:r>
            <a:r>
              <a:rPr lang="en-US" altLang="zh-CN" sz="2000" b="1" dirty="0" smtClean="0">
                <a:solidFill>
                  <a:schemeClr val="bg1"/>
                </a:solidFill>
                <a:latin typeface="微软雅黑" panose="020B0503020204020204" pitchFamily="34" charset="-122"/>
                <a:ea typeface="微软雅黑" panose="020B0503020204020204" pitchFamily="34" charset="-122"/>
              </a:rPr>
              <a:t>)</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059" name="Rectangle 11"/>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4605" name="Rectangle 29"/>
          <p:cNvSpPr>
            <a:spLocks noChangeArrowheads="1"/>
          </p:cNvSpPr>
          <p:nvPr/>
        </p:nvSpPr>
        <p:spPr bwMode="auto">
          <a:xfrm>
            <a:off x="0" y="45720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276225"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5658" name="Rectangle 5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15" name="TextBox 14"/>
          <p:cNvSpPr txBox="1"/>
          <p:nvPr/>
        </p:nvSpPr>
        <p:spPr>
          <a:xfrm>
            <a:off x="179512" y="1124744"/>
            <a:ext cx="295232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社会助长作用</a:t>
            </a:r>
            <a:endParaRPr lang="zh-CN" altLang="zh-CN" sz="2400" dirty="0" smtClean="0">
              <a:latin typeface="微软雅黑" panose="020B0503020204020204" pitchFamily="34" charset="-122"/>
              <a:ea typeface="微软雅黑" panose="020B0503020204020204" pitchFamily="34" charset="-122"/>
            </a:endParaRPr>
          </a:p>
        </p:txBody>
      </p:sp>
      <p:sp>
        <p:nvSpPr>
          <p:cNvPr id="16" name="矩形 15"/>
          <p:cNvSpPr/>
          <p:nvPr/>
        </p:nvSpPr>
        <p:spPr>
          <a:xfrm>
            <a:off x="251520" y="1628800"/>
            <a:ext cx="8640960" cy="646331"/>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社会助长作用是指他人在场时会提高个体唤醒水平，因而提高了个体绩效，这种现象称之为社会助长作用（</a:t>
            </a:r>
            <a:r>
              <a:rPr lang="en-US" altLang="zh-CN" dirty="0" smtClean="0">
                <a:latin typeface="微软雅黑" panose="020B0503020204020204" pitchFamily="34" charset="-122"/>
                <a:ea typeface="微软雅黑" panose="020B0503020204020204" pitchFamily="34" charset="-122"/>
              </a:rPr>
              <a:t>Social Facilitation</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grpSp>
        <p:nvGrpSpPr>
          <p:cNvPr id="27650" name="Group 2"/>
          <p:cNvGrpSpPr/>
          <p:nvPr/>
        </p:nvGrpSpPr>
        <p:grpSpPr bwMode="auto">
          <a:xfrm>
            <a:off x="584895" y="2348880"/>
            <a:ext cx="7947545" cy="2304256"/>
            <a:chOff x="1833" y="1548"/>
            <a:chExt cx="6732" cy="2877"/>
          </a:xfrm>
        </p:grpSpPr>
        <p:sp>
          <p:nvSpPr>
            <p:cNvPr id="27651" name="Line 3"/>
            <p:cNvSpPr>
              <a:spLocks noChangeShapeType="1"/>
            </p:cNvSpPr>
            <p:nvPr/>
          </p:nvSpPr>
          <p:spPr bwMode="auto">
            <a:xfrm>
              <a:off x="2941" y="2841"/>
              <a:ext cx="633"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27652" name="Text Box 4"/>
            <p:cNvSpPr txBox="1">
              <a:spLocks noChangeArrowheads="1"/>
            </p:cNvSpPr>
            <p:nvPr/>
          </p:nvSpPr>
          <p:spPr bwMode="auto">
            <a:xfrm>
              <a:off x="3574" y="2529"/>
              <a:ext cx="792" cy="46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唤起</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7653" name="Line 5"/>
            <p:cNvSpPr>
              <a:spLocks noChangeShapeType="1"/>
            </p:cNvSpPr>
            <p:nvPr/>
          </p:nvSpPr>
          <p:spPr bwMode="auto">
            <a:xfrm>
              <a:off x="4366" y="2841"/>
              <a:ext cx="475"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27654" name="Text Box 6"/>
            <p:cNvSpPr txBox="1">
              <a:spLocks noChangeArrowheads="1"/>
            </p:cNvSpPr>
            <p:nvPr/>
          </p:nvSpPr>
          <p:spPr bwMode="auto">
            <a:xfrm>
              <a:off x="1833" y="2529"/>
              <a:ext cx="1200" cy="546"/>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他人在场</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7655" name="Text Box 7"/>
            <p:cNvSpPr txBox="1">
              <a:spLocks noChangeArrowheads="1"/>
            </p:cNvSpPr>
            <p:nvPr/>
          </p:nvSpPr>
          <p:spPr bwMode="auto">
            <a:xfrm>
              <a:off x="4841" y="2373"/>
              <a:ext cx="1309" cy="109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增加优势反应的表现趋势</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7656" name="Line 8"/>
            <p:cNvSpPr>
              <a:spLocks noChangeShapeType="1"/>
            </p:cNvSpPr>
            <p:nvPr/>
          </p:nvSpPr>
          <p:spPr bwMode="auto">
            <a:xfrm>
              <a:off x="5475" y="2061"/>
              <a:ext cx="0" cy="312"/>
            </a:xfrm>
            <a:prstGeom prst="line">
              <a:avLst/>
            </a:prstGeom>
            <a:noFill/>
            <a:ln w="9525">
              <a:solidFill>
                <a:srgbClr val="000000"/>
              </a:solidFill>
              <a:roun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27657" name="Text Box 9"/>
            <p:cNvSpPr txBox="1">
              <a:spLocks noChangeArrowheads="1"/>
            </p:cNvSpPr>
            <p:nvPr/>
          </p:nvSpPr>
          <p:spPr bwMode="auto">
            <a:xfrm>
              <a:off x="5499" y="1548"/>
              <a:ext cx="1101" cy="468"/>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熟练的</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7658" name="Line 10"/>
            <p:cNvSpPr>
              <a:spLocks noChangeShapeType="1"/>
            </p:cNvSpPr>
            <p:nvPr/>
          </p:nvSpPr>
          <p:spPr bwMode="auto">
            <a:xfrm>
              <a:off x="5490" y="2061"/>
              <a:ext cx="1109"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27659" name="Text Box 11"/>
            <p:cNvSpPr txBox="1">
              <a:spLocks noChangeArrowheads="1"/>
            </p:cNvSpPr>
            <p:nvPr/>
          </p:nvSpPr>
          <p:spPr bwMode="auto">
            <a:xfrm>
              <a:off x="6544" y="1827"/>
              <a:ext cx="726" cy="546"/>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正确</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7660" name="Line 12"/>
            <p:cNvSpPr>
              <a:spLocks noChangeShapeType="1"/>
            </p:cNvSpPr>
            <p:nvPr/>
          </p:nvSpPr>
          <p:spPr bwMode="auto">
            <a:xfrm>
              <a:off x="7300" y="2061"/>
              <a:ext cx="475"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27661" name="Text Box 13"/>
            <p:cNvSpPr txBox="1">
              <a:spLocks noChangeArrowheads="1"/>
            </p:cNvSpPr>
            <p:nvPr/>
          </p:nvSpPr>
          <p:spPr bwMode="auto">
            <a:xfrm>
              <a:off x="7760" y="1749"/>
              <a:ext cx="760" cy="78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绩效提高</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7662" name="Line 14"/>
            <p:cNvSpPr>
              <a:spLocks noChangeShapeType="1"/>
            </p:cNvSpPr>
            <p:nvPr/>
          </p:nvSpPr>
          <p:spPr bwMode="auto">
            <a:xfrm>
              <a:off x="5445" y="3498"/>
              <a:ext cx="0" cy="312"/>
            </a:xfrm>
            <a:prstGeom prst="line">
              <a:avLst/>
            </a:prstGeom>
            <a:noFill/>
            <a:ln w="9525">
              <a:solidFill>
                <a:srgbClr val="000000"/>
              </a:solidFill>
              <a:roun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27663" name="Line 15"/>
            <p:cNvSpPr>
              <a:spLocks noChangeShapeType="1"/>
            </p:cNvSpPr>
            <p:nvPr/>
          </p:nvSpPr>
          <p:spPr bwMode="auto">
            <a:xfrm>
              <a:off x="5460" y="3825"/>
              <a:ext cx="1109"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27664" name="Text Box 16"/>
            <p:cNvSpPr txBox="1">
              <a:spLocks noChangeArrowheads="1"/>
            </p:cNvSpPr>
            <p:nvPr/>
          </p:nvSpPr>
          <p:spPr bwMode="auto">
            <a:xfrm>
              <a:off x="6569" y="3600"/>
              <a:ext cx="791" cy="46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错误</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7665" name="Line 17"/>
            <p:cNvSpPr>
              <a:spLocks noChangeShapeType="1"/>
            </p:cNvSpPr>
            <p:nvPr/>
          </p:nvSpPr>
          <p:spPr bwMode="auto">
            <a:xfrm>
              <a:off x="7375" y="3795"/>
              <a:ext cx="475"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nSpc>
                  <a:spcPct val="150000"/>
                </a:lnSpc>
              </a:pPr>
              <a:endParaRPr lang="zh-CN" altLang="en-US" sz="1400">
                <a:latin typeface="微软雅黑" panose="020B0503020204020204" pitchFamily="34" charset="-122"/>
                <a:ea typeface="微软雅黑" panose="020B0503020204020204" pitchFamily="34" charset="-122"/>
              </a:endParaRPr>
            </a:p>
          </p:txBody>
        </p:sp>
        <p:sp>
          <p:nvSpPr>
            <p:cNvPr id="27666" name="Text Box 18"/>
            <p:cNvSpPr txBox="1">
              <a:spLocks noChangeArrowheads="1"/>
            </p:cNvSpPr>
            <p:nvPr/>
          </p:nvSpPr>
          <p:spPr bwMode="auto">
            <a:xfrm>
              <a:off x="7820" y="3423"/>
              <a:ext cx="745" cy="80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绩效降低</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7667" name="Text Box 19"/>
            <p:cNvSpPr txBox="1">
              <a:spLocks noChangeArrowheads="1"/>
            </p:cNvSpPr>
            <p:nvPr/>
          </p:nvSpPr>
          <p:spPr bwMode="auto">
            <a:xfrm>
              <a:off x="5525" y="3957"/>
              <a:ext cx="939" cy="468"/>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不熟练</a:t>
              </a:r>
              <a:endParaRPr kumimoji="0" lang="zh-CN" sz="1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35" name="矩形 34"/>
          <p:cNvSpPr/>
          <p:nvPr/>
        </p:nvSpPr>
        <p:spPr>
          <a:xfrm>
            <a:off x="3466569" y="4931876"/>
            <a:ext cx="2085827"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8-4  </a:t>
            </a:r>
            <a:r>
              <a:rPr lang="zh-CN" altLang="en-US" sz="1600" b="1" dirty="0" smtClean="0">
                <a:latin typeface="微软雅黑" panose="020B0503020204020204" pitchFamily="34" charset="-122"/>
                <a:ea typeface="微软雅黑" panose="020B0503020204020204" pitchFamily="34" charset="-122"/>
              </a:rPr>
              <a:t>社会助长作用</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16632"/>
            <a:ext cx="4333238" cy="830997"/>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8.4</a:t>
            </a:r>
            <a:r>
              <a:rPr lang="zh-CN" altLang="en-US" sz="2800" b="1" dirty="0" smtClean="0">
                <a:solidFill>
                  <a:schemeClr val="bg1"/>
                </a:solidFill>
                <a:latin typeface="微软雅黑" panose="020B0503020204020204" pitchFamily="34" charset="-122"/>
                <a:ea typeface="微软雅黑" panose="020B0503020204020204" pitchFamily="34" charset="-122"/>
              </a:rPr>
              <a:t>群体中的两种个人绩效</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000" b="1" dirty="0" smtClean="0">
                <a:solidFill>
                  <a:schemeClr val="bg1"/>
                </a:solidFill>
                <a:latin typeface="微软雅黑" panose="020B0503020204020204" pitchFamily="34" charset="-122"/>
                <a:ea typeface="微软雅黑" panose="020B0503020204020204" pitchFamily="34" charset="-122"/>
              </a:rPr>
              <a:t>        </a:t>
            </a:r>
            <a:r>
              <a:rPr lang="en-US" altLang="zh-CN" sz="2000" b="1" dirty="0" smtClean="0">
                <a:solidFill>
                  <a:schemeClr val="bg1"/>
                </a:solidFill>
                <a:latin typeface="微软雅黑" panose="020B0503020204020204" pitchFamily="34" charset="-122"/>
                <a:ea typeface="微软雅黑" panose="020B0503020204020204" pitchFamily="34" charset="-122"/>
              </a:rPr>
              <a:t>(</a:t>
            </a:r>
            <a:r>
              <a:rPr lang="zh-CN" altLang="en-US" sz="2000" b="1" dirty="0" smtClean="0">
                <a:solidFill>
                  <a:schemeClr val="bg1"/>
                </a:solidFill>
                <a:latin typeface="微软雅黑" panose="020B0503020204020204" pitchFamily="34" charset="-122"/>
                <a:ea typeface="微软雅黑" panose="020B0503020204020204" pitchFamily="34" charset="-122"/>
              </a:rPr>
              <a:t>社会助长用途与社会惰化作用</a:t>
            </a:r>
            <a:r>
              <a:rPr lang="en-US" altLang="zh-CN" sz="2000" b="1" dirty="0" smtClean="0">
                <a:solidFill>
                  <a:schemeClr val="bg1"/>
                </a:solidFill>
                <a:latin typeface="微软雅黑" panose="020B0503020204020204" pitchFamily="34" charset="-122"/>
                <a:ea typeface="微软雅黑" panose="020B0503020204020204" pitchFamily="34" charset="-122"/>
              </a:rPr>
              <a:t>)</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059" name="Rectangle 11"/>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4605" name="Rectangle 29"/>
          <p:cNvSpPr>
            <a:spLocks noChangeArrowheads="1"/>
          </p:cNvSpPr>
          <p:nvPr/>
        </p:nvSpPr>
        <p:spPr bwMode="auto">
          <a:xfrm>
            <a:off x="0" y="45720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276225"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5658" name="Rectangle 5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15" name="TextBox 14"/>
          <p:cNvSpPr txBox="1"/>
          <p:nvPr/>
        </p:nvSpPr>
        <p:spPr>
          <a:xfrm>
            <a:off x="179512" y="1124744"/>
            <a:ext cx="4608512" cy="461665"/>
          </a:xfrm>
          <a:prstGeom prst="rect">
            <a:avLst/>
          </a:prstGeom>
          <a:noFill/>
        </p:spPr>
        <p:txBody>
          <a:bodyPr wrap="square" rtlCol="0">
            <a:spAutoFit/>
          </a:bodyPr>
          <a:lstStyle/>
          <a:p>
            <a:pPr algn="dist">
              <a:buFont typeface="Wingdings" panose="05000000000000000000" pitchFamily="2" charset="2"/>
              <a:buChar char="l"/>
            </a:pPr>
            <a:r>
              <a:rPr lang="zh-CN" altLang="zh-CN" sz="2400" b="1" dirty="0" smtClean="0"/>
              <a:t>社会惰化作用</a:t>
            </a:r>
            <a:r>
              <a:rPr lang="zh-CN" altLang="en-US" sz="2400" b="1" dirty="0" smtClean="0"/>
              <a:t>社会惰化作用</a:t>
            </a:r>
            <a:endParaRPr lang="zh-CN" altLang="zh-CN" sz="2400" dirty="0" smtClean="0">
              <a:latin typeface="微软雅黑" panose="020B0503020204020204" pitchFamily="34" charset="-122"/>
              <a:ea typeface="微软雅黑" panose="020B0503020204020204" pitchFamily="34" charset="-122"/>
            </a:endParaRPr>
          </a:p>
        </p:txBody>
      </p:sp>
      <p:sp>
        <p:nvSpPr>
          <p:cNvPr id="16" name="矩形 15"/>
          <p:cNvSpPr/>
          <p:nvPr/>
        </p:nvSpPr>
        <p:spPr>
          <a:xfrm>
            <a:off x="251520" y="1628800"/>
            <a:ext cx="8640960" cy="2308324"/>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当每个人与其他人一起工作时会“自由放松”，每个人的贡献都会和其他人的贡献累加在一起。社会惰化作用是指对累加性任务做出贡献的人越多，每个人的付出就越少，这种现象称之为社会惰化作用（</a:t>
            </a:r>
            <a:r>
              <a:rPr lang="en-US" altLang="zh-CN" dirty="0" smtClean="0">
                <a:latin typeface="微软雅黑" panose="020B0503020204020204" pitchFamily="34" charset="-122"/>
                <a:ea typeface="微软雅黑" panose="020B0503020204020204" pitchFamily="34" charset="-122"/>
              </a:rPr>
              <a:t>Social Loafing</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在美国的个人主义文化中，人们单独工作时的绩效要比集体工作时的绩效高些，这就是社会惰化作用在起作用。在中国、以色列等集体主义文化中，人们作为群体成员工作时，其绩效要比单独工作时高，文化在其中同样扮演重要的角色。</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总之，社会惰化作用表明，人们在群体中工作时，不会发挥出与单独工作时等量的努力，而且群体越大，每个人付出的努力越少。</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41484"/>
            <a:ext cx="3961341"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8.5</a:t>
            </a:r>
            <a:r>
              <a:rPr lang="zh-CN" altLang="en-US" sz="2800" b="1" dirty="0" smtClean="0">
                <a:solidFill>
                  <a:schemeClr val="bg1"/>
                </a:solidFill>
                <a:latin typeface="微软雅黑" panose="020B0503020204020204" pitchFamily="34" charset="-122"/>
                <a:ea typeface="微软雅黑" panose="020B0503020204020204" pitchFamily="34" charset="-122"/>
              </a:rPr>
              <a:t>团队的性质及其建设</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059" name="Rectangle 11"/>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24605" name="Rectangle 29"/>
          <p:cNvSpPr>
            <a:spLocks noChangeArrowheads="1"/>
          </p:cNvSpPr>
          <p:nvPr/>
        </p:nvSpPr>
        <p:spPr bwMode="auto">
          <a:xfrm>
            <a:off x="0" y="457200"/>
            <a:ext cx="9144000" cy="0"/>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276225"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5658" name="Rectangle 5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15" name="TextBox 14"/>
          <p:cNvSpPr txBox="1"/>
          <p:nvPr/>
        </p:nvSpPr>
        <p:spPr>
          <a:xfrm>
            <a:off x="179512" y="1124744"/>
            <a:ext cx="237626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t>团队的含义</a:t>
            </a:r>
            <a:endParaRPr lang="zh-CN" altLang="zh-CN" sz="2400" dirty="0" smtClean="0">
              <a:latin typeface="微软雅黑" panose="020B0503020204020204" pitchFamily="34" charset="-122"/>
              <a:ea typeface="微软雅黑" panose="020B0503020204020204" pitchFamily="34" charset="-122"/>
            </a:endParaRPr>
          </a:p>
        </p:txBody>
      </p:sp>
      <p:sp>
        <p:nvSpPr>
          <p:cNvPr id="16" name="矩形 15"/>
          <p:cNvSpPr/>
          <p:nvPr/>
        </p:nvSpPr>
        <p:spPr>
          <a:xfrm>
            <a:off x="251520" y="1628800"/>
            <a:ext cx="8640960" cy="923330"/>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团队是一种特殊的群体，它的成员有互补的技能并且承诺于一个共同的目标或一系列绩效目标，他们认为自己应该为这些目标共同负责。</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    团队与群体在性质与特点上还存在不少差别，如表</a:t>
            </a:r>
            <a:r>
              <a:rPr lang="en-US" altLang="zh-CN" dirty="0" smtClean="0">
                <a:latin typeface="微软雅黑" panose="020B0503020204020204" pitchFamily="34" charset="-122"/>
                <a:ea typeface="微软雅黑" panose="020B0503020204020204" pitchFamily="34" charset="-122"/>
              </a:rPr>
              <a:t>8-1</a:t>
            </a:r>
            <a:r>
              <a:rPr lang="zh-CN" altLang="en-US" dirty="0" smtClean="0">
                <a:latin typeface="微软雅黑" panose="020B0503020204020204" pitchFamily="34" charset="-122"/>
                <a:ea typeface="微软雅黑" panose="020B0503020204020204" pitchFamily="34" charset="-122"/>
              </a:rPr>
              <a:t>所示。</a:t>
            </a:r>
            <a:endParaRPr lang="zh-CN" altLang="en-US" dirty="0" smtClean="0">
              <a:latin typeface="微软雅黑" panose="020B0503020204020204" pitchFamily="34" charset="-122"/>
              <a:ea typeface="微软雅黑" panose="020B0503020204020204" pitchFamily="34" charset="-122"/>
            </a:endParaRPr>
          </a:p>
        </p:txBody>
      </p:sp>
      <p:sp>
        <p:nvSpPr>
          <p:cNvPr id="8" name="矩形 7"/>
          <p:cNvSpPr/>
          <p:nvPr/>
        </p:nvSpPr>
        <p:spPr>
          <a:xfrm>
            <a:off x="2836589" y="2552130"/>
            <a:ext cx="3233578"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表</a:t>
            </a:r>
            <a:r>
              <a:rPr lang="en-US" altLang="zh-CN" sz="1600" b="1" dirty="0" smtClean="0">
                <a:latin typeface="微软雅黑" panose="020B0503020204020204" pitchFamily="34" charset="-122"/>
                <a:ea typeface="微软雅黑" panose="020B0503020204020204" pitchFamily="34" charset="-122"/>
              </a:rPr>
              <a:t>8-1    </a:t>
            </a:r>
            <a:r>
              <a:rPr lang="zh-CN" altLang="en-US" sz="1600" b="1" dirty="0" smtClean="0">
                <a:latin typeface="微软雅黑" panose="020B0503020204020204" pitchFamily="34" charset="-122"/>
                <a:ea typeface="微软雅黑" panose="020B0503020204020204" pitchFamily="34" charset="-122"/>
              </a:rPr>
              <a:t>群体与团队的对比与差别</a:t>
            </a:r>
            <a:endParaRPr lang="zh-CN" altLang="en-US" sz="1600" b="1" dirty="0">
              <a:latin typeface="微软雅黑" panose="020B0503020204020204" pitchFamily="34" charset="-122"/>
              <a:ea typeface="微软雅黑" panose="020B0503020204020204" pitchFamily="34" charset="-122"/>
            </a:endParaRPr>
          </a:p>
        </p:txBody>
      </p:sp>
      <p:graphicFrame>
        <p:nvGraphicFramePr>
          <p:cNvPr id="9" name="表格 8"/>
          <p:cNvGraphicFramePr>
            <a:graphicFrameLocks noGrp="1"/>
          </p:cNvGraphicFramePr>
          <p:nvPr/>
        </p:nvGraphicFramePr>
        <p:xfrm>
          <a:off x="395536" y="2996952"/>
          <a:ext cx="8352928" cy="3168352"/>
        </p:xfrm>
        <a:graphic>
          <a:graphicData uri="http://schemas.openxmlformats.org/drawingml/2006/table">
            <a:tbl>
              <a:tblPr/>
              <a:tblGrid>
                <a:gridCol w="2328861"/>
                <a:gridCol w="3239431"/>
                <a:gridCol w="2784636"/>
              </a:tblGrid>
              <a:tr h="856973">
                <a:tc>
                  <a:txBody>
                    <a:bodyPr/>
                    <a:lstStyle/>
                    <a:p>
                      <a:pPr algn="ctr">
                        <a:spcAft>
                          <a:spcPts val="0"/>
                        </a:spcAft>
                      </a:pPr>
                      <a:endParaRPr lang="en-US" sz="1400"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dirty="0">
                          <a:latin typeface="微软雅黑" panose="020B0503020204020204" pitchFamily="34" charset="-122"/>
                          <a:ea typeface="微软雅黑" panose="020B0503020204020204" pitchFamily="34" charset="-122"/>
                        </a:rPr>
                        <a:t>群体</a:t>
                      </a:r>
                      <a:endParaRPr lang="zh-CN" sz="1400"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rPr>
                        <a:t>团队</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583">
                <a:tc>
                  <a:txBody>
                    <a:bodyPr/>
                    <a:lstStyle/>
                    <a:p>
                      <a:pPr algn="ctr">
                        <a:spcAft>
                          <a:spcPts val="0"/>
                        </a:spcAft>
                      </a:pPr>
                      <a:r>
                        <a:rPr lang="zh-CN" sz="1400" kern="100">
                          <a:latin typeface="微软雅黑" panose="020B0503020204020204" pitchFamily="34" charset="-122"/>
                          <a:ea typeface="微软雅黑" panose="020B0503020204020204" pitchFamily="34" charset="-122"/>
                        </a:rPr>
                        <a:t>绩效依赖</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rPr>
                        <a:t>个人的贡献</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rPr>
                        <a:t>个人贡献和集体的工作产物</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0048">
                <a:tc>
                  <a:txBody>
                    <a:bodyPr/>
                    <a:lstStyle/>
                    <a:p>
                      <a:pPr algn="ctr">
                        <a:spcAft>
                          <a:spcPts val="0"/>
                        </a:spcAft>
                      </a:pPr>
                      <a:r>
                        <a:rPr lang="zh-CN" sz="1400" kern="100">
                          <a:latin typeface="微软雅黑" panose="020B0503020204020204" pitchFamily="34" charset="-122"/>
                          <a:ea typeface="微软雅黑" panose="020B0503020204020204" pitchFamily="34" charset="-122"/>
                        </a:rPr>
                        <a:t>对成果的责任性依赖</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rPr>
                        <a:t>个人的成果</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rPr>
                        <a:t>共同的成果</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583">
                <a:tc>
                  <a:txBody>
                    <a:bodyPr/>
                    <a:lstStyle/>
                    <a:p>
                      <a:pPr algn="ctr">
                        <a:spcAft>
                          <a:spcPts val="0"/>
                        </a:spcAft>
                      </a:pPr>
                      <a:r>
                        <a:rPr lang="zh-CN" sz="1400" kern="100">
                          <a:latin typeface="微软雅黑" panose="020B0503020204020204" pitchFamily="34" charset="-122"/>
                          <a:ea typeface="微软雅黑" panose="020B0503020204020204" pitchFamily="34" charset="-122"/>
                        </a:rPr>
                        <a:t>群体成员的兴趣</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rPr>
                        <a:t>共同的目标</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a:latin typeface="微软雅黑" panose="020B0503020204020204" pitchFamily="34" charset="-122"/>
                          <a:ea typeface="微软雅黑" panose="020B0503020204020204" pitchFamily="34" charset="-122"/>
                        </a:rPr>
                        <a:t>共同目标及对目标的承诺</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6165">
                <a:tc>
                  <a:txBody>
                    <a:bodyPr/>
                    <a:lstStyle/>
                    <a:p>
                      <a:pPr algn="ctr">
                        <a:spcAft>
                          <a:spcPts val="0"/>
                        </a:spcAft>
                      </a:pPr>
                      <a:r>
                        <a:rPr lang="zh-CN" sz="1400" kern="100">
                          <a:latin typeface="微软雅黑" panose="020B0503020204020204" pitchFamily="34" charset="-122"/>
                          <a:ea typeface="微软雅黑" panose="020B0503020204020204" pitchFamily="34" charset="-122"/>
                        </a:rPr>
                        <a:t>管理的特点</a:t>
                      </a:r>
                      <a:endParaRPr lang="zh-CN" sz="1400" kern="10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dirty="0">
                          <a:latin typeface="微软雅黑" panose="020B0503020204020204" pitchFamily="34" charset="-122"/>
                          <a:ea typeface="微软雅黑" panose="020B0503020204020204" pitchFamily="34" charset="-122"/>
                        </a:rPr>
                        <a:t>对管理人员的命令绝对服从</a:t>
                      </a:r>
                      <a:endParaRPr lang="zh-CN" sz="1400"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kern="100" dirty="0">
                          <a:latin typeface="微软雅黑" panose="020B0503020204020204" pitchFamily="34" charset="-122"/>
                          <a:ea typeface="微软雅黑" panose="020B0503020204020204" pitchFamily="34" charset="-122"/>
                        </a:rPr>
                        <a:t>某种程度上的自我管理</a:t>
                      </a:r>
                      <a:endParaRPr lang="zh-CN" sz="1400" kern="100" dirty="0">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243196"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9.1</a:t>
            </a:r>
            <a:r>
              <a:rPr lang="zh-CN" altLang="en-US" sz="2800" b="1" dirty="0" smtClean="0">
                <a:solidFill>
                  <a:schemeClr val="bg1"/>
                </a:solidFill>
                <a:latin typeface="微软雅黑" panose="020B0503020204020204" pitchFamily="34" charset="-122"/>
                <a:ea typeface="微软雅黑" panose="020B0503020204020204" pitchFamily="34" charset="-122"/>
              </a:rPr>
              <a:t>领导的一般概念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288032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领导的概念</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43316"/>
            <a:ext cx="8640960" cy="4524315"/>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在过去的</a:t>
            </a:r>
            <a:r>
              <a:rPr lang="en-US" altLang="zh-CN" dirty="0" smtClean="0">
                <a:latin typeface="微软雅黑" panose="020B0503020204020204" pitchFamily="34" charset="-122"/>
                <a:ea typeface="微软雅黑" panose="020B0503020204020204" pitchFamily="34" charset="-122"/>
              </a:rPr>
              <a:t>50</a:t>
            </a:r>
            <a:r>
              <a:rPr lang="zh-CN" altLang="en-US" dirty="0" smtClean="0">
                <a:latin typeface="微软雅黑" panose="020B0503020204020204" pitchFamily="34" charset="-122"/>
                <a:ea typeface="微软雅黑" panose="020B0503020204020204" pitchFamily="34" charset="-122"/>
              </a:rPr>
              <a:t>年中，对“领导”这一概念的定义数量与对其加以研究的数量相等，可以说有多少种研究，就有多少个定义。其实，不同的研究者是从不同的角度定义“领导”的概念的，其内涵与外延都不同，甚至可以归纳为多达</a:t>
            </a:r>
            <a:r>
              <a:rPr lang="en-US" altLang="zh-CN" dirty="0" smtClean="0">
                <a:latin typeface="微软雅黑" panose="020B0503020204020204" pitchFamily="34" charset="-122"/>
                <a:ea typeface="微软雅黑" panose="020B0503020204020204" pitchFamily="34" charset="-122"/>
              </a:rPr>
              <a:t>65</a:t>
            </a:r>
            <a:r>
              <a:rPr lang="zh-CN" altLang="en-US" dirty="0" smtClean="0">
                <a:latin typeface="微软雅黑" panose="020B0503020204020204" pitchFamily="34" charset="-122"/>
                <a:ea typeface="微软雅黑" panose="020B0503020204020204" pitchFamily="34" charset="-122"/>
              </a:rPr>
              <a:t>种不同的分类体系。这些研究角度包括目标、权力影响、个性与组织角度，以及品质、行为影响、互动模式、角色关系、行政职位等。</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目标角度是指领导者是实现目标的手段。上至一个国家，下至一个基层组织，都要由领导人带领才能达到既定目标。权力影响角度是指领导者是权力影响者，藉此可对别人产生影响。组织角度是指领导是组织变化和活动中心，领导体现着组织的愿望。个性角度是指领导应拥有能带领组织与群体、个人完成任务的特质。</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尽管对“领导”的概念存在着许多不同的观点与提法，但以下一些观点是共同的：领导产生于一定的组织中，又服务于一定的组织；领导是一种统御和指引他人的行为过程；领导是从管理中分化出来的高层次的管理组织活动；领导是两个人或更多人之间的一种关系，在这种关系中影响力和权力不是均等分配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此外，还存在以下的共同观点，即领导概念的核心要素是以下四方面：领导是一个过程；领导具有影响力与控制力；领导是发生在群体中；领导的愿景是关注和实现目标。</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884123"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9.2</a:t>
            </a:r>
            <a:r>
              <a:rPr lang="zh-CN" altLang="en-US" sz="2800" b="1" dirty="0" smtClean="0">
                <a:solidFill>
                  <a:schemeClr val="bg1"/>
                </a:solidFill>
                <a:latin typeface="微软雅黑" panose="020B0503020204020204" pitchFamily="34" charset="-122"/>
                <a:ea typeface="微软雅黑" panose="020B0503020204020204" pitchFamily="34" charset="-122"/>
              </a:rPr>
              <a:t>权力与影响力</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16835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权力的形式与类型</a:t>
            </a:r>
            <a:endParaRPr lang="zh-CN" altLang="zh-CN" sz="2400" dirty="0" smtClean="0">
              <a:latin typeface="微软雅黑" panose="020B0503020204020204" pitchFamily="34" charset="-122"/>
              <a:ea typeface="微软雅黑" panose="020B0503020204020204" pitchFamily="34" charset="-122"/>
            </a:endParaRPr>
          </a:p>
        </p:txBody>
      </p:sp>
      <p:sp>
        <p:nvSpPr>
          <p:cNvPr id="4" name="TextBox 3"/>
          <p:cNvSpPr txBox="1"/>
          <p:nvPr/>
        </p:nvSpPr>
        <p:spPr>
          <a:xfrm>
            <a:off x="251520" y="1628800"/>
            <a:ext cx="8640960" cy="4247317"/>
          </a:xfrm>
          <a:prstGeom prst="rect">
            <a:avLst/>
          </a:prstGeom>
          <a:noFill/>
        </p:spPr>
        <p:txBody>
          <a:bodyPr wrap="square" rtlCol="0">
            <a:spAutoFit/>
          </a:bodyPr>
          <a:lstStyle/>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1</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）奖励权力（</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Reward Power</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a:t>
            </a:r>
            <a:endPar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奖励权力是指领导者控制着下属所需求的重要资源和奖励。</a:t>
            </a:r>
            <a:endParaRPr lang="en-US" altLang="zh-CN" dirty="0" smtClean="0">
              <a:latin typeface="微软雅黑" panose="020B0503020204020204" pitchFamily="34" charset="-122"/>
              <a:ea typeface="微软雅黑" panose="020B0503020204020204" pitchFamily="34" charset="-122"/>
            </a:endParaRPr>
          </a:p>
          <a:p>
            <a:pPr indent="457200"/>
            <a:endParaRPr lang="en-US" altLang="zh-CN" dirty="0" smtClean="0">
              <a:latin typeface="微软雅黑" panose="020B0503020204020204" pitchFamily="34" charset="-122"/>
              <a:ea typeface="微软雅黑" panose="020B0503020204020204" pitchFamily="34" charset="-122"/>
            </a:endParaRPr>
          </a:p>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2</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）威胁权力（</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Coercive Power</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威胁权力是指组织成员要以顺从来避免领导者所控制的惩罚。</a:t>
            </a:r>
            <a:endParaRPr lang="en-US" altLang="zh-CN" dirty="0" smtClean="0">
              <a:latin typeface="微软雅黑" panose="020B0503020204020204" pitchFamily="34" charset="-122"/>
              <a:ea typeface="微软雅黑" panose="020B0503020204020204" pitchFamily="34" charset="-122"/>
            </a:endParaRPr>
          </a:p>
          <a:p>
            <a:pPr indent="457200"/>
            <a:endParaRPr lang="zh-CN" altLang="en-US" dirty="0" smtClean="0">
              <a:latin typeface="微软雅黑" panose="020B0503020204020204" pitchFamily="34" charset="-122"/>
              <a:ea typeface="微软雅黑" panose="020B0503020204020204" pitchFamily="34" charset="-122"/>
            </a:endParaRPr>
          </a:p>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3</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）合法性权力（</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Legitimate Power</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合法性权力是指来自正式权威工作活动的权力。</a:t>
            </a:r>
            <a:endParaRPr lang="en-US" altLang="zh-CN" dirty="0" smtClean="0">
              <a:latin typeface="微软雅黑" panose="020B0503020204020204" pitchFamily="34" charset="-122"/>
              <a:ea typeface="微软雅黑" panose="020B0503020204020204" pitchFamily="34" charset="-122"/>
            </a:endParaRPr>
          </a:p>
          <a:p>
            <a:pPr indent="457200"/>
            <a:endParaRPr lang="en-US" altLang="zh-CN" dirty="0" smtClean="0">
              <a:latin typeface="微软雅黑" panose="020B0503020204020204" pitchFamily="34" charset="-122"/>
              <a:ea typeface="微软雅黑" panose="020B0503020204020204" pitchFamily="34" charset="-122"/>
            </a:endParaRPr>
          </a:p>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4</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）专业权力（</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Expert Power</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并非只是有行政职务的领导者才拥有权力，具有一定专业知识和经验的专业人士也可以获得权力与影响力。</a:t>
            </a:r>
            <a:endParaRPr lang="en-US" altLang="zh-CN" dirty="0" smtClean="0">
              <a:latin typeface="微软雅黑" panose="020B0503020204020204" pitchFamily="34" charset="-122"/>
              <a:ea typeface="微软雅黑" panose="020B0503020204020204" pitchFamily="34" charset="-122"/>
            </a:endParaRPr>
          </a:p>
          <a:p>
            <a:pPr indent="457200"/>
            <a:endParaRPr lang="en-US" altLang="zh-CN" dirty="0" smtClean="0">
              <a:latin typeface="微软雅黑" panose="020B0503020204020204" pitchFamily="34" charset="-122"/>
              <a:ea typeface="微软雅黑" panose="020B0503020204020204" pitchFamily="34" charset="-122"/>
            </a:endParaRPr>
          </a:p>
          <a:p>
            <a:pPr indent="457200"/>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5</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）参考权力（</a:t>
            </a:r>
            <a:r>
              <a:rPr lang="en-US" altLang="zh-CN" b="1" dirty="0" smtClean="0">
                <a:solidFill>
                  <a:schemeClr val="tx2">
                    <a:lumMod val="60000"/>
                    <a:lumOff val="40000"/>
                  </a:schemeClr>
                </a:solidFill>
                <a:latin typeface="微软雅黑" panose="020B0503020204020204" pitchFamily="34" charset="-122"/>
                <a:ea typeface="微软雅黑" panose="020B0503020204020204" pitchFamily="34" charset="-122"/>
              </a:rPr>
              <a:t>Referent Power</a:t>
            </a:r>
            <a:r>
              <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rPr>
              <a:t>）</a:t>
            </a:r>
            <a:endParaRPr lang="zh-CN" altLang="en-US" b="1" dirty="0" smtClean="0">
              <a:solidFill>
                <a:schemeClr val="tx2">
                  <a:lumMod val="60000"/>
                  <a:lumOff val="40000"/>
                </a:schemeClr>
              </a:solidFill>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参考权力是领导者能对下属、同级、上级产生影响的一个重要来源。</a:t>
            </a:r>
            <a:endParaRPr lang="en-US" altLang="zh-CN"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884123"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9.2</a:t>
            </a:r>
            <a:r>
              <a:rPr lang="zh-CN" altLang="en-US" sz="2800" b="1" dirty="0" smtClean="0">
                <a:solidFill>
                  <a:schemeClr val="bg1"/>
                </a:solidFill>
                <a:latin typeface="微软雅黑" panose="020B0503020204020204" pitchFamily="34" charset="-122"/>
                <a:ea typeface="微软雅黑" panose="020B0503020204020204" pitchFamily="34" charset="-122"/>
              </a:rPr>
              <a:t>权力与影响力</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10445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领导者影响力的构成</a:t>
            </a:r>
            <a:endParaRPr lang="zh-CN" altLang="zh-CN" sz="2400" dirty="0" smtClean="0">
              <a:latin typeface="微软雅黑" panose="020B0503020204020204" pitchFamily="34" charset="-122"/>
              <a:ea typeface="微软雅黑" panose="020B0503020204020204" pitchFamily="34" charset="-122"/>
            </a:endParaRPr>
          </a:p>
        </p:txBody>
      </p:sp>
      <p:grpSp>
        <p:nvGrpSpPr>
          <p:cNvPr id="1026" name="Group 2"/>
          <p:cNvGrpSpPr/>
          <p:nvPr/>
        </p:nvGrpSpPr>
        <p:grpSpPr bwMode="auto">
          <a:xfrm>
            <a:off x="611560" y="1916832"/>
            <a:ext cx="8064896" cy="4205287"/>
            <a:chOff x="2550" y="3675"/>
            <a:chExt cx="6855" cy="6624"/>
          </a:xfrm>
        </p:grpSpPr>
        <p:sp>
          <p:nvSpPr>
            <p:cNvPr id="1027" name="Rectangle 3"/>
            <p:cNvSpPr>
              <a:spLocks noChangeArrowheads="1"/>
            </p:cNvSpPr>
            <p:nvPr/>
          </p:nvSpPr>
          <p:spPr bwMode="auto">
            <a:xfrm>
              <a:off x="4740" y="3675"/>
              <a:ext cx="2190" cy="543"/>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领导影响力</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28" name="Rectangle 4"/>
            <p:cNvSpPr>
              <a:spLocks noChangeArrowheads="1"/>
            </p:cNvSpPr>
            <p:nvPr/>
          </p:nvSpPr>
          <p:spPr bwMode="auto">
            <a:xfrm>
              <a:off x="6495" y="4761"/>
              <a:ext cx="2190" cy="543"/>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非权力性影响力</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29" name="Rectangle 5"/>
            <p:cNvSpPr>
              <a:spLocks noChangeArrowheads="1"/>
            </p:cNvSpPr>
            <p:nvPr/>
          </p:nvSpPr>
          <p:spPr bwMode="auto">
            <a:xfrm>
              <a:off x="2550" y="4716"/>
              <a:ext cx="2190" cy="543"/>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权力性影响力</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30" name="Line 6"/>
            <p:cNvSpPr>
              <a:spLocks noChangeShapeType="1"/>
            </p:cNvSpPr>
            <p:nvPr/>
          </p:nvSpPr>
          <p:spPr bwMode="auto">
            <a:xfrm>
              <a:off x="3675" y="5601"/>
              <a:ext cx="0"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31" name="Line 7"/>
            <p:cNvSpPr>
              <a:spLocks noChangeShapeType="1"/>
            </p:cNvSpPr>
            <p:nvPr/>
          </p:nvSpPr>
          <p:spPr bwMode="auto">
            <a:xfrm>
              <a:off x="2820" y="5571"/>
              <a:ext cx="1786" cy="0"/>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32" name="Line 8"/>
            <p:cNvSpPr>
              <a:spLocks noChangeShapeType="1"/>
            </p:cNvSpPr>
            <p:nvPr/>
          </p:nvSpPr>
          <p:spPr bwMode="auto">
            <a:xfrm flipH="1">
              <a:off x="2820" y="5598"/>
              <a:ext cx="0"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33" name="Line 9"/>
            <p:cNvSpPr>
              <a:spLocks noChangeShapeType="1"/>
            </p:cNvSpPr>
            <p:nvPr/>
          </p:nvSpPr>
          <p:spPr bwMode="auto">
            <a:xfrm>
              <a:off x="4590" y="5598"/>
              <a:ext cx="0"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34" name="Line 10"/>
            <p:cNvSpPr>
              <a:spLocks noChangeShapeType="1"/>
            </p:cNvSpPr>
            <p:nvPr/>
          </p:nvSpPr>
          <p:spPr bwMode="auto">
            <a:xfrm>
              <a:off x="5761" y="4137"/>
              <a:ext cx="0"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35" name="Line 11"/>
            <p:cNvSpPr>
              <a:spLocks noChangeShapeType="1"/>
            </p:cNvSpPr>
            <p:nvPr/>
          </p:nvSpPr>
          <p:spPr bwMode="auto">
            <a:xfrm>
              <a:off x="6045" y="5571"/>
              <a:ext cx="0"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36" name="Line 12"/>
            <p:cNvSpPr>
              <a:spLocks noChangeShapeType="1"/>
            </p:cNvSpPr>
            <p:nvPr/>
          </p:nvSpPr>
          <p:spPr bwMode="auto">
            <a:xfrm>
              <a:off x="7020" y="5586"/>
              <a:ext cx="0"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37" name="Line 13"/>
            <p:cNvSpPr>
              <a:spLocks noChangeShapeType="1"/>
            </p:cNvSpPr>
            <p:nvPr/>
          </p:nvSpPr>
          <p:spPr bwMode="auto">
            <a:xfrm>
              <a:off x="8085" y="5586"/>
              <a:ext cx="0" cy="34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38" name="Line 14"/>
            <p:cNvSpPr>
              <a:spLocks noChangeShapeType="1"/>
            </p:cNvSpPr>
            <p:nvPr/>
          </p:nvSpPr>
          <p:spPr bwMode="auto">
            <a:xfrm>
              <a:off x="9135" y="5601"/>
              <a:ext cx="0"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39" name="Text Box 15"/>
            <p:cNvSpPr txBox="1">
              <a:spLocks noChangeArrowheads="1"/>
            </p:cNvSpPr>
            <p:nvPr/>
          </p:nvSpPr>
          <p:spPr bwMode="auto">
            <a:xfrm>
              <a:off x="6780" y="8154"/>
              <a:ext cx="540" cy="109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敬佩感</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0" name="Text Box 16"/>
            <p:cNvSpPr txBox="1">
              <a:spLocks noChangeArrowheads="1"/>
            </p:cNvSpPr>
            <p:nvPr/>
          </p:nvSpPr>
          <p:spPr bwMode="auto">
            <a:xfrm>
              <a:off x="7830" y="8154"/>
              <a:ext cx="540" cy="109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依赖感</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1" name="Text Box 17"/>
            <p:cNvSpPr txBox="1">
              <a:spLocks noChangeArrowheads="1"/>
            </p:cNvSpPr>
            <p:nvPr/>
          </p:nvSpPr>
          <p:spPr bwMode="auto">
            <a:xfrm>
              <a:off x="8865" y="8154"/>
              <a:ext cx="540" cy="109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亲切感</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2" name="Text Box 18"/>
            <p:cNvSpPr txBox="1">
              <a:spLocks noChangeArrowheads="1"/>
            </p:cNvSpPr>
            <p:nvPr/>
          </p:nvSpPr>
          <p:spPr bwMode="auto">
            <a:xfrm>
              <a:off x="2550" y="5925"/>
              <a:ext cx="540" cy="140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传统因素</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3" name="Text Box 19"/>
            <p:cNvSpPr txBox="1">
              <a:spLocks noChangeArrowheads="1"/>
            </p:cNvSpPr>
            <p:nvPr/>
          </p:nvSpPr>
          <p:spPr bwMode="auto">
            <a:xfrm>
              <a:off x="3420" y="5925"/>
              <a:ext cx="540" cy="140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职位因素</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4" name="Text Box 20"/>
            <p:cNvSpPr txBox="1">
              <a:spLocks noChangeArrowheads="1"/>
            </p:cNvSpPr>
            <p:nvPr/>
          </p:nvSpPr>
          <p:spPr bwMode="auto">
            <a:xfrm>
              <a:off x="4320" y="5925"/>
              <a:ext cx="540" cy="140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资历</a:t>
              </a:r>
              <a:endPar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因素</a:t>
              </a:r>
              <a:endPar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5" name="Text Box 21"/>
            <p:cNvSpPr txBox="1">
              <a:spLocks noChangeArrowheads="1"/>
            </p:cNvSpPr>
            <p:nvPr/>
          </p:nvSpPr>
          <p:spPr bwMode="auto">
            <a:xfrm>
              <a:off x="5775" y="5904"/>
              <a:ext cx="540" cy="140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品格因素</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6" name="Text Box 22"/>
            <p:cNvSpPr txBox="1">
              <a:spLocks noChangeArrowheads="1"/>
            </p:cNvSpPr>
            <p:nvPr/>
          </p:nvSpPr>
          <p:spPr bwMode="auto">
            <a:xfrm>
              <a:off x="6750" y="5904"/>
              <a:ext cx="540" cy="140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noProof="1"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才能因素</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7" name="Text Box 23"/>
            <p:cNvSpPr txBox="1">
              <a:spLocks noChangeArrowheads="1"/>
            </p:cNvSpPr>
            <p:nvPr/>
          </p:nvSpPr>
          <p:spPr bwMode="auto">
            <a:xfrm>
              <a:off x="7830" y="5904"/>
              <a:ext cx="540" cy="140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知识因素</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8" name="Text Box 24"/>
            <p:cNvSpPr txBox="1">
              <a:spLocks noChangeArrowheads="1"/>
            </p:cNvSpPr>
            <p:nvPr/>
          </p:nvSpPr>
          <p:spPr bwMode="auto">
            <a:xfrm>
              <a:off x="8865" y="5904"/>
              <a:ext cx="540" cy="1404"/>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感情因素</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49" name="Text Box 25"/>
            <p:cNvSpPr txBox="1">
              <a:spLocks noChangeArrowheads="1"/>
            </p:cNvSpPr>
            <p:nvPr/>
          </p:nvSpPr>
          <p:spPr bwMode="auto">
            <a:xfrm>
              <a:off x="2550" y="8154"/>
              <a:ext cx="540" cy="109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服从感</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50" name="Text Box 26"/>
            <p:cNvSpPr txBox="1">
              <a:spLocks noChangeArrowheads="1"/>
            </p:cNvSpPr>
            <p:nvPr/>
          </p:nvSpPr>
          <p:spPr bwMode="auto">
            <a:xfrm>
              <a:off x="3439" y="8154"/>
              <a:ext cx="540" cy="109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敬畏感</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51" name="Text Box 27"/>
            <p:cNvSpPr txBox="1">
              <a:spLocks noChangeArrowheads="1"/>
            </p:cNvSpPr>
            <p:nvPr/>
          </p:nvSpPr>
          <p:spPr bwMode="auto">
            <a:xfrm>
              <a:off x="4320" y="8154"/>
              <a:ext cx="540" cy="109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敬重感</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52" name="Text Box 28"/>
            <p:cNvSpPr txBox="1">
              <a:spLocks noChangeArrowheads="1"/>
            </p:cNvSpPr>
            <p:nvPr/>
          </p:nvSpPr>
          <p:spPr bwMode="auto">
            <a:xfrm>
              <a:off x="5761" y="8154"/>
              <a:ext cx="539" cy="1092"/>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敬爱感</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53" name="Line 29"/>
            <p:cNvSpPr>
              <a:spLocks noChangeShapeType="1"/>
            </p:cNvSpPr>
            <p:nvPr/>
          </p:nvSpPr>
          <p:spPr bwMode="auto">
            <a:xfrm>
              <a:off x="3720" y="9246"/>
              <a:ext cx="1"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54" name="Line 30"/>
            <p:cNvSpPr>
              <a:spLocks noChangeShapeType="1"/>
            </p:cNvSpPr>
            <p:nvPr/>
          </p:nvSpPr>
          <p:spPr bwMode="auto">
            <a:xfrm>
              <a:off x="4590" y="9246"/>
              <a:ext cx="1"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55" name="Line 31"/>
            <p:cNvSpPr>
              <a:spLocks noChangeShapeType="1"/>
            </p:cNvSpPr>
            <p:nvPr/>
          </p:nvSpPr>
          <p:spPr bwMode="auto">
            <a:xfrm>
              <a:off x="2821" y="9573"/>
              <a:ext cx="1785" cy="0"/>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56" name="Line 32"/>
            <p:cNvSpPr>
              <a:spLocks noChangeShapeType="1"/>
            </p:cNvSpPr>
            <p:nvPr/>
          </p:nvSpPr>
          <p:spPr bwMode="auto">
            <a:xfrm>
              <a:off x="2805" y="9246"/>
              <a:ext cx="1"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57" name="Line 33"/>
            <p:cNvSpPr>
              <a:spLocks noChangeShapeType="1"/>
            </p:cNvSpPr>
            <p:nvPr/>
          </p:nvSpPr>
          <p:spPr bwMode="auto">
            <a:xfrm>
              <a:off x="7065" y="9261"/>
              <a:ext cx="1"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58" name="Line 34"/>
            <p:cNvSpPr>
              <a:spLocks noChangeShapeType="1"/>
            </p:cNvSpPr>
            <p:nvPr/>
          </p:nvSpPr>
          <p:spPr bwMode="auto">
            <a:xfrm>
              <a:off x="8115" y="9261"/>
              <a:ext cx="1"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59" name="Line 35"/>
            <p:cNvSpPr>
              <a:spLocks noChangeShapeType="1"/>
            </p:cNvSpPr>
            <p:nvPr/>
          </p:nvSpPr>
          <p:spPr bwMode="auto">
            <a:xfrm>
              <a:off x="6046" y="9573"/>
              <a:ext cx="3119" cy="0"/>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0" name="Line 36"/>
            <p:cNvSpPr>
              <a:spLocks noChangeShapeType="1"/>
            </p:cNvSpPr>
            <p:nvPr/>
          </p:nvSpPr>
          <p:spPr bwMode="auto">
            <a:xfrm>
              <a:off x="6045" y="9261"/>
              <a:ext cx="1"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1" name="Line 37"/>
            <p:cNvSpPr>
              <a:spLocks noChangeShapeType="1"/>
            </p:cNvSpPr>
            <p:nvPr/>
          </p:nvSpPr>
          <p:spPr bwMode="auto">
            <a:xfrm>
              <a:off x="9165" y="9246"/>
              <a:ext cx="1"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2" name="Line 38"/>
            <p:cNvSpPr>
              <a:spLocks noChangeShapeType="1"/>
            </p:cNvSpPr>
            <p:nvPr/>
          </p:nvSpPr>
          <p:spPr bwMode="auto">
            <a:xfrm flipH="1">
              <a:off x="2821" y="7362"/>
              <a:ext cx="0" cy="79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3" name="Line 39"/>
            <p:cNvSpPr>
              <a:spLocks noChangeShapeType="1"/>
            </p:cNvSpPr>
            <p:nvPr/>
          </p:nvSpPr>
          <p:spPr bwMode="auto">
            <a:xfrm flipH="1">
              <a:off x="3720" y="7362"/>
              <a:ext cx="0" cy="79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4" name="Line 40"/>
            <p:cNvSpPr>
              <a:spLocks noChangeShapeType="1"/>
            </p:cNvSpPr>
            <p:nvPr/>
          </p:nvSpPr>
          <p:spPr bwMode="auto">
            <a:xfrm flipH="1">
              <a:off x="4606" y="7362"/>
              <a:ext cx="0" cy="79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5" name="Line 41"/>
            <p:cNvSpPr>
              <a:spLocks noChangeShapeType="1"/>
            </p:cNvSpPr>
            <p:nvPr/>
          </p:nvSpPr>
          <p:spPr bwMode="auto">
            <a:xfrm flipH="1">
              <a:off x="6047" y="7308"/>
              <a:ext cx="0" cy="846"/>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6" name="Line 42"/>
            <p:cNvSpPr>
              <a:spLocks noChangeShapeType="1"/>
            </p:cNvSpPr>
            <p:nvPr/>
          </p:nvSpPr>
          <p:spPr bwMode="auto">
            <a:xfrm flipH="1">
              <a:off x="7038" y="7329"/>
              <a:ext cx="0" cy="825"/>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7" name="Line 43"/>
            <p:cNvSpPr>
              <a:spLocks noChangeShapeType="1"/>
            </p:cNvSpPr>
            <p:nvPr/>
          </p:nvSpPr>
          <p:spPr bwMode="auto">
            <a:xfrm flipH="1">
              <a:off x="8115" y="7305"/>
              <a:ext cx="0" cy="846"/>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8" name="Line 44"/>
            <p:cNvSpPr>
              <a:spLocks noChangeShapeType="1"/>
            </p:cNvSpPr>
            <p:nvPr/>
          </p:nvSpPr>
          <p:spPr bwMode="auto">
            <a:xfrm flipH="1">
              <a:off x="9165" y="7305"/>
              <a:ext cx="0" cy="846"/>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69" name="Line 45"/>
            <p:cNvSpPr>
              <a:spLocks noChangeShapeType="1"/>
            </p:cNvSpPr>
            <p:nvPr/>
          </p:nvSpPr>
          <p:spPr bwMode="auto">
            <a:xfrm>
              <a:off x="6047" y="5571"/>
              <a:ext cx="3088" cy="0"/>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70" name="Line 46"/>
            <p:cNvSpPr>
              <a:spLocks noChangeShapeType="1"/>
            </p:cNvSpPr>
            <p:nvPr/>
          </p:nvSpPr>
          <p:spPr bwMode="auto">
            <a:xfrm>
              <a:off x="3675" y="5259"/>
              <a:ext cx="1"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71" name="Line 47"/>
            <p:cNvSpPr>
              <a:spLocks noChangeShapeType="1"/>
            </p:cNvSpPr>
            <p:nvPr/>
          </p:nvSpPr>
          <p:spPr bwMode="auto">
            <a:xfrm>
              <a:off x="7590" y="5229"/>
              <a:ext cx="0" cy="360"/>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72" name="Rectangle 48"/>
            <p:cNvSpPr>
              <a:spLocks noChangeArrowheads="1"/>
            </p:cNvSpPr>
            <p:nvPr/>
          </p:nvSpPr>
          <p:spPr bwMode="auto">
            <a:xfrm>
              <a:off x="2640" y="9756"/>
              <a:ext cx="2190" cy="543"/>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强制性影响</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73" name="Rectangle 49"/>
            <p:cNvSpPr>
              <a:spLocks noChangeArrowheads="1"/>
            </p:cNvSpPr>
            <p:nvPr/>
          </p:nvSpPr>
          <p:spPr bwMode="auto">
            <a:xfrm>
              <a:off x="6525" y="9753"/>
              <a:ext cx="2190" cy="543"/>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自然性影响</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1074" name="Line 50"/>
            <p:cNvSpPr>
              <a:spLocks noChangeShapeType="1"/>
            </p:cNvSpPr>
            <p:nvPr/>
          </p:nvSpPr>
          <p:spPr bwMode="auto">
            <a:xfrm>
              <a:off x="3675" y="4449"/>
              <a:ext cx="0"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75" name="Line 51"/>
            <p:cNvSpPr>
              <a:spLocks noChangeShapeType="1"/>
            </p:cNvSpPr>
            <p:nvPr/>
          </p:nvSpPr>
          <p:spPr bwMode="auto">
            <a:xfrm>
              <a:off x="7589" y="4449"/>
              <a:ext cx="1" cy="312"/>
            </a:xfrm>
            <a:prstGeom prst="line">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1076" name="AutoShape 52"/>
            <p:cNvSpPr>
              <a:spLocks noChangeShapeType="1"/>
            </p:cNvSpPr>
            <p:nvPr/>
          </p:nvSpPr>
          <p:spPr bwMode="auto">
            <a:xfrm>
              <a:off x="3675" y="4449"/>
              <a:ext cx="3915" cy="0"/>
            </a:xfrm>
            <a:prstGeom prst="straightConnector1">
              <a:avLst/>
            </a:prstGeom>
            <a:noFill/>
            <a:ln w="9525">
              <a:solidFill>
                <a:srgbClr val="000000"/>
              </a:solidFill>
              <a:round/>
            </a:ln>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grpSp>
      <p:sp>
        <p:nvSpPr>
          <p:cNvPr id="56" name="矩形 55"/>
          <p:cNvSpPr/>
          <p:nvPr/>
        </p:nvSpPr>
        <p:spPr>
          <a:xfrm>
            <a:off x="3262186" y="6228020"/>
            <a:ext cx="2435282"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9-1 </a:t>
            </a:r>
            <a:r>
              <a:rPr lang="zh-CN" altLang="en-US" sz="1600" b="1" dirty="0" smtClean="0">
                <a:latin typeface="微软雅黑" panose="020B0503020204020204" pitchFamily="34" charset="-122"/>
                <a:ea typeface="微软雅黑" panose="020B0503020204020204" pitchFamily="34" charset="-122"/>
              </a:rPr>
              <a:t>领导影响力的组成</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燕尾形 22"/>
          <p:cNvSpPr/>
          <p:nvPr/>
        </p:nvSpPr>
        <p:spPr>
          <a:xfrm rot="5400000" flipH="1">
            <a:off x="4139952" y="2996952"/>
            <a:ext cx="648072" cy="1224136"/>
          </a:xfrm>
          <a:prstGeom prst="chevron">
            <a:avLst>
              <a:gd name="adj" fmla="val 69842"/>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TextBox 1"/>
          <p:cNvSpPr txBox="1"/>
          <p:nvPr/>
        </p:nvSpPr>
        <p:spPr>
          <a:xfrm>
            <a:off x="179512" y="231031"/>
            <a:ext cx="5974713"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2.2 </a:t>
            </a:r>
            <a:r>
              <a:rPr lang="zh-CN" altLang="en-US" sz="2400" b="1" dirty="0" smtClean="0">
                <a:solidFill>
                  <a:schemeClr val="bg1"/>
                </a:solidFill>
                <a:latin typeface="微软雅黑" panose="020B0503020204020204" pitchFamily="34" charset="-122"/>
                <a:ea typeface="微软雅黑" panose="020B0503020204020204" pitchFamily="34" charset="-122"/>
              </a:rPr>
              <a:t>人性假设的理论与人力资源管理的模式</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403244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人性假设的</a:t>
            </a:r>
            <a:r>
              <a:rPr lang="en-US" altLang="zh-CN" sz="2400" b="1" dirty="0" smtClean="0">
                <a:latin typeface="微软雅黑" panose="020B0503020204020204" pitchFamily="34" charset="-122"/>
                <a:ea typeface="微软雅黑" panose="020B0503020204020204" pitchFamily="34" charset="-122"/>
              </a:rPr>
              <a:t>X</a:t>
            </a:r>
            <a:r>
              <a:rPr lang="zh-CN" altLang="en-US" sz="2400" b="1" dirty="0" smtClean="0">
                <a:latin typeface="微软雅黑" panose="020B0503020204020204" pitchFamily="34" charset="-122"/>
                <a:ea typeface="微软雅黑" panose="020B0503020204020204" pitchFamily="34" charset="-122"/>
              </a:rPr>
              <a:t>理论与</a:t>
            </a:r>
            <a:r>
              <a:rPr lang="en-US" altLang="zh-CN" sz="2400" b="1" dirty="0" smtClean="0">
                <a:latin typeface="微软雅黑" panose="020B0503020204020204" pitchFamily="34" charset="-122"/>
                <a:ea typeface="微软雅黑" panose="020B0503020204020204" pitchFamily="34" charset="-122"/>
              </a:rPr>
              <a:t>Y</a:t>
            </a:r>
            <a:r>
              <a:rPr lang="zh-CN" altLang="en-US" sz="2400" b="1" dirty="0" smtClean="0">
                <a:latin typeface="微软雅黑" panose="020B0503020204020204" pitchFamily="34" charset="-122"/>
                <a:ea typeface="微软雅黑" panose="020B0503020204020204" pitchFamily="34" charset="-122"/>
              </a:rPr>
              <a:t>理论</a:t>
            </a:r>
            <a:endParaRPr lang="zh-CN" altLang="zh-CN" sz="2400" dirty="0" smtClean="0">
              <a:latin typeface="微软雅黑" panose="020B0503020204020204" pitchFamily="34" charset="-122"/>
              <a:ea typeface="微软雅黑" panose="020B0503020204020204" pitchFamily="34" charset="-122"/>
            </a:endParaRPr>
          </a:p>
        </p:txBody>
      </p:sp>
      <p:sp>
        <p:nvSpPr>
          <p:cNvPr id="7" name="TextBox 6"/>
          <p:cNvSpPr txBox="1"/>
          <p:nvPr/>
        </p:nvSpPr>
        <p:spPr>
          <a:xfrm>
            <a:off x="251520" y="1700808"/>
            <a:ext cx="8640960" cy="923330"/>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 麦格雷戈在总结了若干脍炙人口的人性假定之后，建议将这一套基本假定命名为“理论</a:t>
            </a:r>
            <a:r>
              <a:rPr lang="en-US" altLang="zh-CN" dirty="0" smtClean="0">
                <a:latin typeface="微软雅黑" panose="020B0503020204020204" pitchFamily="34" charset="-122"/>
                <a:ea typeface="微软雅黑" panose="020B0503020204020204" pitchFamily="34" charset="-122"/>
              </a:rPr>
              <a:t>X”</a:t>
            </a:r>
            <a:r>
              <a:rPr lang="zh-CN" altLang="en-US" dirty="0" smtClean="0">
                <a:latin typeface="微软雅黑" panose="020B0503020204020204" pitchFamily="34" charset="-122"/>
                <a:ea typeface="微软雅黑" panose="020B0503020204020204" pitchFamily="34" charset="-122"/>
              </a:rPr>
              <a:t>或“理论</a:t>
            </a:r>
            <a:r>
              <a:rPr lang="en-US" altLang="zh-CN" dirty="0" smtClean="0">
                <a:latin typeface="微软雅黑" panose="020B0503020204020204" pitchFamily="34" charset="-122"/>
                <a:ea typeface="微软雅黑" panose="020B0503020204020204" pitchFamily="34" charset="-122"/>
              </a:rPr>
              <a:t>Y”</a:t>
            </a:r>
            <a:r>
              <a:rPr lang="zh-CN" altLang="en-US" dirty="0" smtClean="0">
                <a:latin typeface="微软雅黑" panose="020B0503020204020204" pitchFamily="34" charset="-122"/>
                <a:ea typeface="微软雅黑" panose="020B0503020204020204" pitchFamily="34" charset="-122"/>
              </a:rPr>
              <a:t>。所以，这二种人性假设的理论，是一定历史时期管理政策、管理实务的高度概括。</a:t>
            </a:r>
            <a:endParaRPr lang="zh-CN" altLang="zh-CN" dirty="0" smtClean="0"/>
          </a:p>
        </p:txBody>
      </p:sp>
      <p:sp>
        <p:nvSpPr>
          <p:cNvPr id="11" name="矩形 10"/>
          <p:cNvSpPr/>
          <p:nvPr/>
        </p:nvSpPr>
        <p:spPr>
          <a:xfrm>
            <a:off x="2990306" y="2761764"/>
            <a:ext cx="2949846" cy="523220"/>
          </a:xfrm>
          <a:prstGeom prst="rect">
            <a:avLst/>
          </a:prstGeom>
        </p:spPr>
        <p:txBody>
          <a:bodyPr wrap="none">
            <a:spAutoFit/>
          </a:bodyPr>
          <a:lstStyle/>
          <a:p>
            <a:r>
              <a:rPr lang="zh-CN" altLang="zh-CN" sz="2800" b="1" dirty="0" smtClean="0">
                <a:latin typeface="微软雅黑" panose="020B0503020204020204" pitchFamily="34" charset="-122"/>
                <a:ea typeface="微软雅黑" panose="020B0503020204020204" pitchFamily="34" charset="-122"/>
              </a:rPr>
              <a:t>人性假设的</a:t>
            </a:r>
            <a:r>
              <a:rPr lang="en-US" altLang="zh-CN" sz="2800" b="1" dirty="0" smtClean="0">
                <a:latin typeface="微软雅黑" panose="020B0503020204020204" pitchFamily="34" charset="-122"/>
                <a:ea typeface="微软雅黑" panose="020B0503020204020204" pitchFamily="34" charset="-122"/>
              </a:rPr>
              <a:t>X</a:t>
            </a:r>
            <a:r>
              <a:rPr lang="zh-CN" altLang="zh-CN" sz="2800" b="1" dirty="0" smtClean="0">
                <a:latin typeface="微软雅黑" panose="020B0503020204020204" pitchFamily="34" charset="-122"/>
                <a:ea typeface="微软雅黑" panose="020B0503020204020204" pitchFamily="34" charset="-122"/>
              </a:rPr>
              <a:t>理论</a:t>
            </a:r>
            <a:endParaRPr lang="zh-CN" altLang="en-US" sz="2800" b="1" dirty="0">
              <a:latin typeface="微软雅黑" panose="020B0503020204020204" pitchFamily="34" charset="-122"/>
              <a:ea typeface="微软雅黑" panose="020B0503020204020204" pitchFamily="34" charset="-122"/>
            </a:endParaRPr>
          </a:p>
        </p:txBody>
      </p:sp>
      <p:grpSp>
        <p:nvGrpSpPr>
          <p:cNvPr id="22" name="组合 21"/>
          <p:cNvGrpSpPr/>
          <p:nvPr/>
        </p:nvGrpSpPr>
        <p:grpSpPr>
          <a:xfrm>
            <a:off x="2411760" y="3645024"/>
            <a:ext cx="1584176" cy="964560"/>
            <a:chOff x="2411760" y="3645024"/>
            <a:chExt cx="1584176" cy="964560"/>
          </a:xfrm>
        </p:grpSpPr>
        <p:sp>
          <p:nvSpPr>
            <p:cNvPr id="17" name="圆角矩形 16"/>
            <p:cNvSpPr/>
            <p:nvPr/>
          </p:nvSpPr>
          <p:spPr>
            <a:xfrm>
              <a:off x="2411760" y="3645024"/>
              <a:ext cx="1584176" cy="93610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bg1"/>
                  </a:solidFill>
                </a:ln>
                <a:solidFill>
                  <a:schemeClr val="bg1"/>
                </a:solidFill>
              </a:endParaRPr>
            </a:p>
          </p:txBody>
        </p:sp>
        <p:sp>
          <p:nvSpPr>
            <p:cNvPr id="12" name="矩形 11"/>
            <p:cNvSpPr/>
            <p:nvPr/>
          </p:nvSpPr>
          <p:spPr>
            <a:xfrm>
              <a:off x="2627784" y="3717032"/>
              <a:ext cx="1224136" cy="892552"/>
            </a:xfrm>
            <a:prstGeom prst="rect">
              <a:avLst/>
            </a:prstGeom>
          </p:spPr>
          <p:txBody>
            <a:bodyPr wrap="square">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X</a:t>
              </a:r>
              <a:r>
                <a:rPr lang="zh-CN" altLang="en-US" sz="2000" b="1" dirty="0" smtClean="0">
                  <a:solidFill>
                    <a:schemeClr val="bg1"/>
                  </a:solidFill>
                  <a:latin typeface="微软雅黑" panose="020B0503020204020204" pitchFamily="34" charset="-122"/>
                  <a:ea typeface="微软雅黑" panose="020B0503020204020204" pitchFamily="34" charset="-122"/>
                </a:rPr>
                <a:t>理论的</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endParaRPr lang="en-US" altLang="zh-CN" sz="11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bg1"/>
                  </a:solidFill>
                  <a:latin typeface="微软雅黑" panose="020B0503020204020204" pitchFamily="34" charset="-122"/>
                  <a:ea typeface="微软雅黑" panose="020B0503020204020204" pitchFamily="34" charset="-122"/>
                </a:rPr>
                <a:t>基本观点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13" name="矩形 12"/>
          <p:cNvSpPr/>
          <p:nvPr/>
        </p:nvSpPr>
        <p:spPr>
          <a:xfrm>
            <a:off x="1187624" y="4637454"/>
            <a:ext cx="3096344" cy="181588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400" dirty="0" smtClean="0">
                <a:latin typeface="微软雅黑" panose="020B0503020204020204" pitchFamily="34" charset="-122"/>
                <a:ea typeface="微软雅黑" panose="020B0503020204020204" pitchFamily="34" charset="-122"/>
              </a:rPr>
              <a:t>①一般人均对工作具有天生的厌恶，故只要可能，便会规避工作。</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②由于人类具有不喜欢工作的本性，故大多数人必须予以强制、控制、督导，给加之以惩罚的威胁，才能促使他们为了达成组织的目标而努力。</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 ③一般人大都宁愿受人监督，性喜规避责任，志向不大，但求生活的安全。</a:t>
            </a:r>
            <a:endParaRPr lang="zh-CN" altLang="en-US" sz="1400" dirty="0">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860032" y="3645024"/>
            <a:ext cx="1728192" cy="964560"/>
            <a:chOff x="4572000" y="3645024"/>
            <a:chExt cx="1728192" cy="964560"/>
          </a:xfrm>
        </p:grpSpPr>
        <p:sp>
          <p:nvSpPr>
            <p:cNvPr id="18" name="圆角矩形 17"/>
            <p:cNvSpPr/>
            <p:nvPr/>
          </p:nvSpPr>
          <p:spPr>
            <a:xfrm>
              <a:off x="4644008" y="3645024"/>
              <a:ext cx="1584176" cy="93610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bg1"/>
                  </a:solidFill>
                </a:ln>
                <a:solidFill>
                  <a:schemeClr val="bg1"/>
                </a:solidFill>
              </a:endParaRPr>
            </a:p>
          </p:txBody>
        </p:sp>
        <p:sp>
          <p:nvSpPr>
            <p:cNvPr id="14" name="矩形 13"/>
            <p:cNvSpPr/>
            <p:nvPr/>
          </p:nvSpPr>
          <p:spPr>
            <a:xfrm>
              <a:off x="4572000" y="3717032"/>
              <a:ext cx="1728192" cy="892552"/>
            </a:xfrm>
            <a:prstGeom prst="rect">
              <a:avLst/>
            </a:prstGeom>
          </p:spPr>
          <p:txBody>
            <a:bodyPr wrap="square">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X</a:t>
              </a:r>
              <a:r>
                <a:rPr lang="zh-CN" altLang="en-US" sz="2000" b="1" dirty="0" smtClean="0">
                  <a:solidFill>
                    <a:schemeClr val="bg1"/>
                  </a:solidFill>
                  <a:latin typeface="微软雅黑" panose="020B0503020204020204" pitchFamily="34" charset="-122"/>
                  <a:ea typeface="微软雅黑" panose="020B0503020204020204" pitchFamily="34" charset="-122"/>
                </a:rPr>
                <a:t>理论的证据</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endParaRPr lang="en-US" altLang="zh-CN" sz="11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bg1"/>
                  </a:solidFill>
                  <a:latin typeface="微软雅黑" panose="020B0503020204020204" pitchFamily="34" charset="-122"/>
                  <a:ea typeface="微软雅黑" panose="020B0503020204020204" pitchFamily="34" charset="-122"/>
                </a:rPr>
                <a:t>及管理思想</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572000" y="4653136"/>
            <a:ext cx="4104456" cy="181588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400" dirty="0" smtClean="0">
                <a:latin typeface="微软雅黑" panose="020B0503020204020204" pitchFamily="34" charset="-122"/>
                <a:ea typeface="微软雅黑" panose="020B0503020204020204" pitchFamily="34" charset="-122"/>
              </a:rPr>
              <a:t>①任何一个组织绩效之低落都是由于人的本性所致。</a:t>
            </a:r>
            <a:endParaRPr lang="zh-CN" altLang="en-US"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    ②人必须在强迫与控制之下才肯工作，因而在管理上要求由分权化管理回复到集权化管理。</a:t>
            </a:r>
            <a:endParaRPr lang="zh-CN" altLang="en-US"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    ③由</a:t>
            </a:r>
            <a:r>
              <a:rPr lang="en-US" altLang="zh-CN" sz="1400" dirty="0" smtClean="0">
                <a:latin typeface="微软雅黑" panose="020B0503020204020204" pitchFamily="34" charset="-122"/>
                <a:ea typeface="微软雅黑" panose="020B0503020204020204" pitchFamily="34" charset="-122"/>
              </a:rPr>
              <a:t>X</a:t>
            </a:r>
            <a:r>
              <a:rPr lang="zh-CN" altLang="en-US" sz="1400" dirty="0" smtClean="0">
                <a:latin typeface="微软雅黑" panose="020B0503020204020204" pitchFamily="34" charset="-122"/>
                <a:ea typeface="微软雅黑" panose="020B0503020204020204" pitchFamily="34" charset="-122"/>
              </a:rPr>
              <a:t>理论推论出的一项组织的基本原则被称为“阶梯原则”（</a:t>
            </a:r>
            <a:r>
              <a:rPr lang="en-US" altLang="zh-CN" sz="1400" dirty="0" smtClean="0">
                <a:latin typeface="微软雅黑" panose="020B0503020204020204" pitchFamily="34" charset="-122"/>
                <a:ea typeface="微软雅黑" panose="020B0503020204020204" pitchFamily="34" charset="-122"/>
              </a:rPr>
              <a:t>the Scalar Principle</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即透过权威的运用以执行督导与控制。</a:t>
            </a:r>
            <a:endParaRPr lang="zh-CN" altLang="en-US"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    ④从</a:t>
            </a:r>
            <a:r>
              <a:rPr lang="en-US" altLang="zh-CN" sz="1400" dirty="0" smtClean="0">
                <a:latin typeface="微软雅黑" panose="020B0503020204020204" pitchFamily="34" charset="-122"/>
                <a:ea typeface="微软雅黑" panose="020B0503020204020204" pitchFamily="34" charset="-122"/>
              </a:rPr>
              <a:t>X</a:t>
            </a:r>
            <a:r>
              <a:rPr lang="zh-CN" altLang="en-US" sz="1400" dirty="0" smtClean="0">
                <a:latin typeface="微软雅黑" panose="020B0503020204020204" pitchFamily="34" charset="-122"/>
                <a:ea typeface="微软雅黑" panose="020B0503020204020204" pitchFamily="34" charset="-122"/>
              </a:rPr>
              <a:t>理论出发，强调“组织要求”重于“个人需要”。</a:t>
            </a:r>
            <a:endParaRPr lang="zh-CN" altLang="en-US" sz="1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9.3</a:t>
            </a:r>
            <a:r>
              <a:rPr lang="zh-CN" altLang="en-US" sz="2800" b="1" dirty="0" smtClean="0">
                <a:solidFill>
                  <a:schemeClr val="bg1"/>
                </a:solidFill>
                <a:latin typeface="微软雅黑" panose="020B0503020204020204" pitchFamily="34" charset="-122"/>
                <a:ea typeface="微软雅黑" panose="020B0503020204020204" pitchFamily="34" charset="-122"/>
              </a:rPr>
              <a:t>领导者的品质理论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10445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领导者的品质理论</a:t>
            </a:r>
            <a:endParaRPr lang="zh-CN" altLang="zh-CN" sz="2400" dirty="0" smtClean="0">
              <a:latin typeface="微软雅黑" panose="020B0503020204020204" pitchFamily="34" charset="-122"/>
              <a:ea typeface="微软雅黑" panose="020B0503020204020204" pitchFamily="34" charset="-122"/>
            </a:endParaRPr>
          </a:p>
        </p:txBody>
      </p:sp>
      <p:sp>
        <p:nvSpPr>
          <p:cNvPr id="57" name="圆角矩形 56"/>
          <p:cNvSpPr/>
          <p:nvPr/>
        </p:nvSpPr>
        <p:spPr>
          <a:xfrm>
            <a:off x="251520" y="1700808"/>
            <a:ext cx="8640960" cy="489654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）早期的品质因素研究</a:t>
            </a:r>
            <a:endParaRPr lang="zh-CN" altLang="en-US" b="1"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心理学家斯托格迪尔（</a:t>
            </a:r>
            <a:r>
              <a:rPr lang="en-US" altLang="zh-CN" sz="1600" dirty="0" err="1" smtClean="0">
                <a:latin typeface="微软雅黑" panose="020B0503020204020204" pitchFamily="34" charset="-122"/>
                <a:ea typeface="微软雅黑" panose="020B0503020204020204" pitchFamily="34" charset="-122"/>
              </a:rPr>
              <a:t>Stogdill</a:t>
            </a:r>
            <a:r>
              <a:rPr lang="en-US" altLang="zh-CN" sz="1600" dirty="0" smtClean="0">
                <a:latin typeface="微软雅黑" panose="020B0503020204020204" pitchFamily="34" charset="-122"/>
                <a:ea typeface="微软雅黑" panose="020B0503020204020204" pitchFamily="34" charset="-122"/>
              </a:rPr>
              <a:t>. R.M.</a:t>
            </a:r>
            <a:r>
              <a:rPr lang="zh-CN" altLang="en-US" sz="1600" dirty="0" smtClean="0">
                <a:latin typeface="微软雅黑" panose="020B0503020204020204" pitchFamily="34" charset="-122"/>
                <a:ea typeface="微软雅黑" panose="020B0503020204020204" pitchFamily="34" charset="-122"/>
              </a:rPr>
              <a:t>）于</a:t>
            </a:r>
            <a:r>
              <a:rPr lang="en-US" altLang="zh-CN" sz="1600" dirty="0" smtClean="0">
                <a:latin typeface="微软雅黑" panose="020B0503020204020204" pitchFamily="34" charset="-122"/>
                <a:ea typeface="微软雅黑" panose="020B0503020204020204" pitchFamily="34" charset="-122"/>
              </a:rPr>
              <a:t>1948</a:t>
            </a:r>
            <a:r>
              <a:rPr lang="zh-CN" altLang="en-US" sz="1600" dirty="0" smtClean="0">
                <a:latin typeface="微软雅黑" panose="020B0503020204020204" pitchFamily="34" charset="-122"/>
                <a:ea typeface="微软雅黑" panose="020B0503020204020204" pitchFamily="34" charset="-122"/>
              </a:rPr>
              <a:t>年在其所写论文</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与领导有关的个人因素：文献调查</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中全面地总结了这方面的文献之后，将与领导有关的品质因素归纳为八要素：智力水平、应变能力、洞察力、责任感、创新精神、坚韧性、自信心和社会交往能力。</a:t>
            </a:r>
            <a:endParaRPr lang="zh-CN" altLang="en-US" sz="1600" dirty="0" smtClean="0">
              <a:latin typeface="微软雅黑" panose="020B0503020204020204" pitchFamily="34" charset="-122"/>
              <a:ea typeface="微软雅黑" panose="020B0503020204020204" pitchFamily="34" charset="-122"/>
            </a:endParaRPr>
          </a:p>
          <a:p>
            <a:r>
              <a:rPr lang="en-US" altLang="zh-CN" sz="1600" dirty="0" smtClean="0">
                <a:latin typeface="微软雅黑" panose="020B0503020204020204" pitchFamily="34" charset="-122"/>
                <a:ea typeface="微软雅黑" panose="020B0503020204020204" pitchFamily="34" charset="-122"/>
              </a:rPr>
              <a:t>1974</a:t>
            </a:r>
            <a:r>
              <a:rPr lang="zh-CN" altLang="en-US" sz="1600" dirty="0" smtClean="0">
                <a:latin typeface="微软雅黑" panose="020B0503020204020204" pitchFamily="34" charset="-122"/>
                <a:ea typeface="微软雅黑" panose="020B0503020204020204" pitchFamily="34" charset="-122"/>
              </a:rPr>
              <a:t>年，斯托格迪尔再度研究领导者的品质，在其所著</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领导手册</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一书中进一步提出了领导者品质特征十要素：才智、强烈的的责任心和完成任务的内驱力、坚持追求目标的性格、大胆主动的独创精神、自信心、合作性、乐意承担决策和行动的结果、能忍受挫折、社交和影响别人的能力及处理事务的能力。</a:t>
            </a:r>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与此同时，心理学家曼恩（</a:t>
            </a:r>
            <a:r>
              <a:rPr lang="en-US" altLang="zh-CN" sz="1600" dirty="0" smtClean="0">
                <a:latin typeface="微软雅黑" panose="020B0503020204020204" pitchFamily="34" charset="-122"/>
                <a:ea typeface="微软雅黑" panose="020B0503020204020204" pitchFamily="34" charset="-122"/>
              </a:rPr>
              <a:t>Mann. R.D.</a:t>
            </a:r>
            <a:r>
              <a:rPr lang="zh-CN" altLang="en-US" sz="1600" dirty="0" smtClean="0">
                <a:latin typeface="微软雅黑" panose="020B0503020204020204" pitchFamily="34" charset="-122"/>
                <a:ea typeface="微软雅黑" panose="020B0503020204020204" pitchFamily="34" charset="-122"/>
              </a:rPr>
              <a:t>）提出了六要素的领导者品质特征：智力水平、男子气、适应能力、支配能力、外向特质和自控能力。另一名美国心理学家吉伯（</a:t>
            </a:r>
            <a:r>
              <a:rPr lang="en-US" altLang="zh-CN" sz="1600" dirty="0" smtClean="0">
                <a:latin typeface="微软雅黑" panose="020B0503020204020204" pitchFamily="34" charset="-122"/>
                <a:ea typeface="微软雅黑" panose="020B0503020204020204" pitchFamily="34" charset="-122"/>
              </a:rPr>
              <a:t>C.A. Gibb</a:t>
            </a:r>
            <a:r>
              <a:rPr lang="zh-CN" altLang="en-US" sz="1600" dirty="0" smtClean="0">
                <a:latin typeface="微软雅黑" panose="020B0503020204020204" pitchFamily="34" charset="-122"/>
                <a:ea typeface="微软雅黑" panose="020B0503020204020204" pitchFamily="34" charset="-122"/>
              </a:rPr>
              <a:t>）在</a:t>
            </a:r>
            <a:r>
              <a:rPr lang="en-US" altLang="zh-CN" sz="1600" dirty="0" smtClean="0">
                <a:latin typeface="微软雅黑" panose="020B0503020204020204" pitchFamily="34" charset="-122"/>
                <a:ea typeface="微软雅黑" panose="020B0503020204020204" pitchFamily="34" charset="-122"/>
              </a:rPr>
              <a:t>1969</a:t>
            </a:r>
            <a:r>
              <a:rPr lang="zh-CN" altLang="en-US" sz="1600" dirty="0" smtClean="0">
                <a:latin typeface="微软雅黑" panose="020B0503020204020204" pitchFamily="34" charset="-122"/>
                <a:ea typeface="微软雅黑" panose="020B0503020204020204" pitchFamily="34" charset="-122"/>
              </a:rPr>
              <a:t>年的研究报告中则提出天才的领导者应具备七项天生的品质特征：善言辞、外表英俊潇洒、智力过人、具有自信心、心理健康、有支配他人的倾向、外向而敏感。</a:t>
            </a:r>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早期品质理论，从调查研究与心理测验两方面概括地描述了领导者的许多品质特征，让我们看到有效领导者与某些品质特征相联系，这无无疑是一个进步，但传统品质理论在理论观点上存在着一定的片面性，如过于强调领导者的天生品质特征，忽视了教育、环境因素在形成、培养、发展和造就领导者品质中的决定作用，这就有可能滑入遗传决定论的泥坑。</a:t>
            </a:r>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9.3</a:t>
            </a:r>
            <a:r>
              <a:rPr lang="zh-CN" altLang="en-US" sz="2800" b="1" dirty="0" smtClean="0">
                <a:solidFill>
                  <a:schemeClr val="bg1"/>
                </a:solidFill>
                <a:latin typeface="微软雅黑" panose="020B0503020204020204" pitchFamily="34" charset="-122"/>
                <a:ea typeface="微软雅黑" panose="020B0503020204020204" pitchFamily="34" charset="-122"/>
              </a:rPr>
              <a:t>领导者的品质理论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10445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领导者的品质理论</a:t>
            </a:r>
            <a:endParaRPr lang="zh-CN" altLang="zh-CN" sz="2400" dirty="0" smtClean="0">
              <a:latin typeface="微软雅黑" panose="020B0503020204020204" pitchFamily="34" charset="-122"/>
              <a:ea typeface="微软雅黑" panose="020B0503020204020204" pitchFamily="34" charset="-122"/>
            </a:endParaRPr>
          </a:p>
        </p:txBody>
      </p:sp>
      <p:grpSp>
        <p:nvGrpSpPr>
          <p:cNvPr id="44" name="组合 43"/>
          <p:cNvGrpSpPr/>
          <p:nvPr/>
        </p:nvGrpSpPr>
        <p:grpSpPr>
          <a:xfrm>
            <a:off x="144016" y="1656184"/>
            <a:ext cx="8820472" cy="5157192"/>
            <a:chOff x="-540568" y="1700808"/>
            <a:chExt cx="8820472" cy="5157192"/>
          </a:xfrm>
        </p:grpSpPr>
        <p:sp>
          <p:nvSpPr>
            <p:cNvPr id="45" name="圆角矩形 44"/>
            <p:cNvSpPr/>
            <p:nvPr/>
          </p:nvSpPr>
          <p:spPr>
            <a:xfrm>
              <a:off x="-540568" y="1700808"/>
              <a:ext cx="8820472" cy="515719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zh-CN" altLang="en-US" b="1" dirty="0" smtClean="0">
                <a:latin typeface="微软雅黑" panose="020B0503020204020204" pitchFamily="34" charset="-122"/>
                <a:ea typeface="微软雅黑" panose="020B0503020204020204" pitchFamily="34" charset="-122"/>
              </a:endParaRPr>
            </a:p>
          </p:txBody>
        </p:sp>
        <p:grpSp>
          <p:nvGrpSpPr>
            <p:cNvPr id="46" name="组合 127"/>
            <p:cNvGrpSpPr/>
            <p:nvPr/>
          </p:nvGrpSpPr>
          <p:grpSpPr>
            <a:xfrm>
              <a:off x="5013345" y="1864997"/>
              <a:ext cx="3231063" cy="4084283"/>
              <a:chOff x="5013345" y="1864997"/>
              <a:chExt cx="3231063" cy="4084283"/>
            </a:xfrm>
          </p:grpSpPr>
          <p:sp>
            <p:nvSpPr>
              <p:cNvPr id="49" name="Line 3"/>
              <p:cNvSpPr>
                <a:spLocks noChangeShapeType="1"/>
              </p:cNvSpPr>
              <p:nvPr/>
            </p:nvSpPr>
            <p:spPr bwMode="auto">
              <a:xfrm>
                <a:off x="5489401" y="2444144"/>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50" name="Line 4"/>
              <p:cNvSpPr>
                <a:spLocks noChangeShapeType="1"/>
              </p:cNvSpPr>
              <p:nvPr/>
            </p:nvSpPr>
            <p:spPr bwMode="auto">
              <a:xfrm>
                <a:off x="5489401" y="2777566"/>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51" name="Line 5"/>
              <p:cNvSpPr>
                <a:spLocks noChangeShapeType="1"/>
              </p:cNvSpPr>
              <p:nvPr/>
            </p:nvSpPr>
            <p:spPr bwMode="auto">
              <a:xfrm>
                <a:off x="5489401" y="3096979"/>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52" name="Line 6"/>
              <p:cNvSpPr>
                <a:spLocks noChangeShapeType="1"/>
              </p:cNvSpPr>
              <p:nvPr/>
            </p:nvSpPr>
            <p:spPr bwMode="auto">
              <a:xfrm>
                <a:off x="5489401" y="3402382"/>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53" name="Line 7"/>
              <p:cNvSpPr>
                <a:spLocks noChangeShapeType="1"/>
              </p:cNvSpPr>
              <p:nvPr/>
            </p:nvSpPr>
            <p:spPr bwMode="auto">
              <a:xfrm>
                <a:off x="5489401" y="3721795"/>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54" name="Line 8"/>
              <p:cNvSpPr>
                <a:spLocks noChangeShapeType="1"/>
              </p:cNvSpPr>
              <p:nvPr/>
            </p:nvSpPr>
            <p:spPr bwMode="auto">
              <a:xfrm>
                <a:off x="5489401" y="4041208"/>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55" name="Line 9"/>
              <p:cNvSpPr>
                <a:spLocks noChangeShapeType="1"/>
              </p:cNvSpPr>
              <p:nvPr/>
            </p:nvSpPr>
            <p:spPr bwMode="auto">
              <a:xfrm>
                <a:off x="5489401" y="4346612"/>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56" name="Line 10"/>
              <p:cNvSpPr>
                <a:spLocks noChangeShapeType="1"/>
              </p:cNvSpPr>
              <p:nvPr/>
            </p:nvSpPr>
            <p:spPr bwMode="auto">
              <a:xfrm>
                <a:off x="5489401" y="4666025"/>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59" name="Line 11"/>
              <p:cNvSpPr>
                <a:spLocks noChangeShapeType="1"/>
              </p:cNvSpPr>
              <p:nvPr/>
            </p:nvSpPr>
            <p:spPr bwMode="auto">
              <a:xfrm>
                <a:off x="5489401" y="4985438"/>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60" name="Line 12"/>
              <p:cNvSpPr>
                <a:spLocks noChangeShapeType="1"/>
              </p:cNvSpPr>
              <p:nvPr/>
            </p:nvSpPr>
            <p:spPr bwMode="auto">
              <a:xfrm>
                <a:off x="5489401" y="5290841"/>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61" name="Line 13"/>
              <p:cNvSpPr>
                <a:spLocks noChangeShapeType="1"/>
              </p:cNvSpPr>
              <p:nvPr/>
            </p:nvSpPr>
            <p:spPr bwMode="auto">
              <a:xfrm>
                <a:off x="5489401" y="5610254"/>
                <a:ext cx="800100" cy="0"/>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62" name="Line 14"/>
              <p:cNvSpPr>
                <a:spLocks noChangeShapeType="1"/>
              </p:cNvSpPr>
              <p:nvPr/>
            </p:nvSpPr>
            <p:spPr bwMode="auto">
              <a:xfrm>
                <a:off x="5898976" y="2444144"/>
                <a:ext cx="0" cy="3166111"/>
              </a:xfrm>
              <a:prstGeom prst="line">
                <a:avLst/>
              </a:prstGeom>
              <a:noFill/>
              <a:ln w="9525">
                <a:solidFill>
                  <a:schemeClr val="tx1">
                    <a:lumMod val="65000"/>
                    <a:lumOff val="35000"/>
                  </a:schemeClr>
                </a:solidFill>
                <a:round/>
              </a:ln>
            </p:spPr>
            <p:txBody>
              <a:bodyPr vert="horz" wrap="square" lIns="91440" tIns="45720" rIns="91440" bIns="45720" numCol="1" anchor="t" anchorCtr="0" compatLnSpc="1"/>
              <a:lstStyle/>
              <a:p>
                <a:endParaRPr lang="zh-CN" altLang="en-US"/>
              </a:p>
            </p:txBody>
          </p:sp>
          <p:sp>
            <p:nvSpPr>
              <p:cNvPr id="63" name="Rectangle 15"/>
              <p:cNvSpPr>
                <a:spLocks noChangeArrowheads="1"/>
              </p:cNvSpPr>
              <p:nvPr/>
            </p:nvSpPr>
            <p:spPr bwMode="auto">
              <a:xfrm>
                <a:off x="5364088" y="1864997"/>
                <a:ext cx="1148655" cy="411875"/>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最重要的</a:t>
                </a:r>
                <a:endParaRPr kumimoji="0" lang="zh-CN" sz="40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64" name="Rectangle 16"/>
              <p:cNvSpPr>
                <a:spLocks noChangeArrowheads="1"/>
              </p:cNvSpPr>
              <p:nvPr/>
            </p:nvSpPr>
            <p:spPr bwMode="auto">
              <a:xfrm>
                <a:off x="5013345" y="2348880"/>
                <a:ext cx="668837" cy="442695"/>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100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65" name="Rectangle 17"/>
              <p:cNvSpPr>
                <a:spLocks noChangeArrowheads="1"/>
              </p:cNvSpPr>
              <p:nvPr/>
            </p:nvSpPr>
            <p:spPr bwMode="auto">
              <a:xfrm>
                <a:off x="5078035" y="5262822"/>
                <a:ext cx="50889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66" name="Rectangle 18"/>
              <p:cNvSpPr>
                <a:spLocks noChangeArrowheads="1"/>
              </p:cNvSpPr>
              <p:nvPr/>
            </p:nvSpPr>
            <p:spPr bwMode="auto">
              <a:xfrm>
                <a:off x="5170794" y="5585037"/>
                <a:ext cx="37803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67" name="Rectangle 19"/>
              <p:cNvSpPr>
                <a:spLocks noChangeArrowheads="1"/>
              </p:cNvSpPr>
              <p:nvPr/>
            </p:nvSpPr>
            <p:spPr bwMode="auto">
              <a:xfrm>
                <a:off x="5078035" y="4929400"/>
                <a:ext cx="50889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20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68" name="Rectangle 20"/>
              <p:cNvSpPr>
                <a:spLocks noChangeArrowheads="1"/>
              </p:cNvSpPr>
              <p:nvPr/>
            </p:nvSpPr>
            <p:spPr bwMode="auto">
              <a:xfrm>
                <a:off x="5078035" y="4595978"/>
                <a:ext cx="50889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30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69" name="Rectangle 21"/>
              <p:cNvSpPr>
                <a:spLocks noChangeArrowheads="1"/>
              </p:cNvSpPr>
              <p:nvPr/>
            </p:nvSpPr>
            <p:spPr bwMode="auto">
              <a:xfrm>
                <a:off x="5087560" y="4301782"/>
                <a:ext cx="50889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40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0" name="Rectangle 22"/>
              <p:cNvSpPr>
                <a:spLocks noChangeArrowheads="1"/>
              </p:cNvSpPr>
              <p:nvPr/>
            </p:nvSpPr>
            <p:spPr bwMode="auto">
              <a:xfrm>
                <a:off x="5087560" y="3982369"/>
                <a:ext cx="50889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50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1" name="Rectangle 23"/>
              <p:cNvSpPr>
                <a:spLocks noChangeArrowheads="1"/>
              </p:cNvSpPr>
              <p:nvPr/>
            </p:nvSpPr>
            <p:spPr bwMode="auto">
              <a:xfrm>
                <a:off x="5087560" y="3665758"/>
                <a:ext cx="50889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60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2" name="Rectangle 24"/>
              <p:cNvSpPr>
                <a:spLocks noChangeArrowheads="1"/>
              </p:cNvSpPr>
              <p:nvPr/>
            </p:nvSpPr>
            <p:spPr bwMode="auto">
              <a:xfrm>
                <a:off x="5078035" y="3357552"/>
                <a:ext cx="50889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70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3" name="Rectangle 25"/>
              <p:cNvSpPr>
                <a:spLocks noChangeArrowheads="1"/>
              </p:cNvSpPr>
              <p:nvPr/>
            </p:nvSpPr>
            <p:spPr bwMode="auto">
              <a:xfrm>
                <a:off x="5087560" y="3038139"/>
                <a:ext cx="50889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80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4" name="Rectangle 26"/>
              <p:cNvSpPr>
                <a:spLocks noChangeArrowheads="1"/>
              </p:cNvSpPr>
              <p:nvPr/>
            </p:nvSpPr>
            <p:spPr bwMode="auto">
              <a:xfrm>
                <a:off x="5097085" y="2718727"/>
                <a:ext cx="508898" cy="364243"/>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90</a:t>
                </a:r>
                <a:endParaRPr kumimoji="0" lang="zh-CN" alt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5" name="Rectangle 27"/>
              <p:cNvSpPr>
                <a:spLocks noChangeArrowheads="1"/>
              </p:cNvSpPr>
              <p:nvPr/>
            </p:nvSpPr>
            <p:spPr bwMode="auto">
              <a:xfrm>
                <a:off x="6248464" y="4607185"/>
                <a:ext cx="1672093" cy="392261"/>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高金钱奖励</a:t>
                </a:r>
                <a:endParaRPr kumimoji="0" 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6" name="Rectangle 28"/>
              <p:cNvSpPr>
                <a:spLocks noChangeArrowheads="1"/>
              </p:cNvSpPr>
              <p:nvPr/>
            </p:nvSpPr>
            <p:spPr bwMode="auto">
              <a:xfrm>
                <a:off x="6048878" y="4982636"/>
                <a:ext cx="2195530" cy="437091"/>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权力需要，成熟性</a:t>
                </a:r>
                <a:endParaRPr kumimoji="0" 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7" name="Rectangle 29"/>
              <p:cNvSpPr>
                <a:spLocks noChangeArrowheads="1"/>
              </p:cNvSpPr>
              <p:nvPr/>
            </p:nvSpPr>
            <p:spPr bwMode="auto">
              <a:xfrm>
                <a:off x="6258999" y="5290841"/>
                <a:ext cx="1613933" cy="406271"/>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男女性别差异</a:t>
                </a:r>
                <a:endParaRPr kumimoji="0" 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8" name="Rectangle 30"/>
              <p:cNvSpPr>
                <a:spLocks noChangeArrowheads="1"/>
              </p:cNvSpPr>
              <p:nvPr/>
            </p:nvSpPr>
            <p:spPr bwMode="auto">
              <a:xfrm>
                <a:off x="6429002" y="4287772"/>
                <a:ext cx="1148655" cy="437091"/>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创造性</a:t>
                </a:r>
                <a:endParaRPr kumimoji="0" lang="zh-CN" sz="40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79" name="Rectangle 31"/>
              <p:cNvSpPr>
                <a:spLocks noChangeArrowheads="1"/>
              </p:cNvSpPr>
              <p:nvPr/>
            </p:nvSpPr>
            <p:spPr bwMode="auto">
              <a:xfrm>
                <a:off x="6429002" y="3665758"/>
                <a:ext cx="1148655" cy="417478"/>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安全需要</a:t>
                </a:r>
                <a:endParaRPr kumimoji="0" 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80" name="Rectangle 32"/>
              <p:cNvSpPr>
                <a:spLocks noChangeArrowheads="1"/>
              </p:cNvSpPr>
              <p:nvPr/>
            </p:nvSpPr>
            <p:spPr bwMode="auto">
              <a:xfrm>
                <a:off x="6248464" y="3968360"/>
                <a:ext cx="1672093" cy="437091"/>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工作班子亲和力</a:t>
                </a:r>
                <a:endParaRPr kumimoji="0" lang="zh-CN" sz="40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81" name="Rectangle 33"/>
              <p:cNvSpPr>
                <a:spLocks noChangeArrowheads="1"/>
              </p:cNvSpPr>
              <p:nvPr/>
            </p:nvSpPr>
            <p:spPr bwMode="auto">
              <a:xfrm>
                <a:off x="6208346" y="3332336"/>
                <a:ext cx="1788412" cy="417478"/>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自我督导，决策</a:t>
                </a:r>
                <a:endParaRPr kumimoji="0" 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82" name="Rectangle 34"/>
              <p:cNvSpPr>
                <a:spLocks noChangeArrowheads="1"/>
              </p:cNvSpPr>
              <p:nvPr/>
            </p:nvSpPr>
            <p:spPr bwMode="auto">
              <a:xfrm>
                <a:off x="6429002" y="3012923"/>
                <a:ext cx="1148655" cy="417478"/>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自我实现</a:t>
                </a:r>
                <a:endParaRPr kumimoji="0" lang="zh-CN" sz="40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83" name="Rectangle 35"/>
              <p:cNvSpPr>
                <a:spLocks noChangeArrowheads="1"/>
              </p:cNvSpPr>
              <p:nvPr/>
            </p:nvSpPr>
            <p:spPr bwMode="auto">
              <a:xfrm>
                <a:off x="6198316" y="2707519"/>
                <a:ext cx="1817492" cy="417478"/>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职业成就，智力</a:t>
                </a:r>
                <a:endParaRPr kumimoji="0" lang="zh-CN" sz="4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84" name="Rectangle 36"/>
              <p:cNvSpPr>
                <a:spLocks noChangeArrowheads="1"/>
              </p:cNvSpPr>
              <p:nvPr/>
            </p:nvSpPr>
            <p:spPr bwMode="auto">
              <a:xfrm>
                <a:off x="6438527" y="2374097"/>
                <a:ext cx="1148655" cy="417478"/>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管理能力</a:t>
                </a:r>
                <a:endParaRPr kumimoji="0" lang="zh-CN" sz="40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47" name="矩形 46"/>
            <p:cNvSpPr/>
            <p:nvPr/>
          </p:nvSpPr>
          <p:spPr>
            <a:xfrm>
              <a:off x="4834627" y="6093296"/>
              <a:ext cx="3337773"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9-2  13</a:t>
              </a:r>
              <a:r>
                <a:rPr lang="zh-CN" altLang="en-US" sz="1600" b="1" dirty="0" smtClean="0">
                  <a:latin typeface="微软雅黑" panose="020B0503020204020204" pitchFamily="34" charset="-122"/>
                  <a:ea typeface="微软雅黑" panose="020B0503020204020204" pitchFamily="34" charset="-122"/>
                </a:rPr>
                <a:t>个品质因素的相对重要性</a:t>
              </a:r>
              <a:endParaRPr lang="zh-CN" altLang="en-US" sz="1600" b="1" dirty="0">
                <a:latin typeface="微软雅黑" panose="020B0503020204020204" pitchFamily="34" charset="-122"/>
                <a:ea typeface="微软雅黑" panose="020B0503020204020204" pitchFamily="34" charset="-122"/>
              </a:endParaRPr>
            </a:p>
          </p:txBody>
        </p:sp>
        <p:sp>
          <p:nvSpPr>
            <p:cNvPr id="48" name="矩形 47"/>
            <p:cNvSpPr/>
            <p:nvPr/>
          </p:nvSpPr>
          <p:spPr>
            <a:xfrm>
              <a:off x="-252536" y="1868046"/>
              <a:ext cx="5328592" cy="4801314"/>
            </a:xfrm>
            <a:prstGeom prst="rect">
              <a:avLst/>
            </a:prstGeom>
          </p:spPr>
          <p:txBody>
            <a:bodyPr wrap="square">
              <a:spAutoFit/>
            </a:bodyPr>
            <a:lstStyle/>
            <a:p>
              <a:pPr indent="457200"/>
              <a:r>
                <a:rPr lang="en-US" altLang="zh-CN" b="1" dirty="0" smtClean="0">
                  <a:latin typeface="微软雅黑" panose="020B0503020204020204" pitchFamily="34" charset="-122"/>
                  <a:ea typeface="微软雅黑" panose="020B0503020204020204" pitchFamily="34" charset="-122"/>
                </a:rPr>
                <a:t>2</a:t>
              </a:r>
              <a:r>
                <a:rPr lang="zh-CN" altLang="en-US" b="1" dirty="0" smtClean="0">
                  <a:latin typeface="微软雅黑" panose="020B0503020204020204" pitchFamily="34" charset="-122"/>
                  <a:ea typeface="微软雅黑" panose="020B0503020204020204" pitchFamily="34" charset="-122"/>
                </a:rPr>
                <a:t>）后期的品质因素研究</a:t>
              </a:r>
              <a:endParaRPr lang="en-US" altLang="zh-CN" sz="1600" b="1" dirty="0" smtClean="0">
                <a:latin typeface="微软雅黑" panose="020B0503020204020204" pitchFamily="34" charset="-122"/>
                <a:ea typeface="微软雅黑" panose="020B0503020204020204" pitchFamily="34" charset="-122"/>
              </a:endParaRPr>
            </a:p>
            <a:p>
              <a:pPr indent="457200"/>
              <a:r>
                <a:rPr lang="en-US" altLang="zh-CN" sz="1600" dirty="0" smtClean="0">
                  <a:latin typeface="微软雅黑" panose="020B0503020204020204" pitchFamily="34" charset="-122"/>
                  <a:ea typeface="微软雅黑" panose="020B0503020204020204" pitchFamily="34" charset="-122"/>
                </a:rPr>
                <a:t>1971</a:t>
              </a:r>
              <a:r>
                <a:rPr lang="zh-CN" altLang="en-US" sz="1600" dirty="0" smtClean="0">
                  <a:latin typeface="微软雅黑" panose="020B0503020204020204" pitchFamily="34" charset="-122"/>
                  <a:ea typeface="微软雅黑" panose="020B0503020204020204" pitchFamily="34" charset="-122"/>
                </a:rPr>
                <a:t>年美国心理学家爱德温吉色利（</a:t>
              </a:r>
              <a:r>
                <a:rPr lang="en-US" altLang="zh-CN" sz="1600" dirty="0" smtClean="0">
                  <a:latin typeface="微软雅黑" panose="020B0503020204020204" pitchFamily="34" charset="-122"/>
                  <a:ea typeface="微软雅黑" panose="020B0503020204020204" pitchFamily="34" charset="-122"/>
                </a:rPr>
                <a:t>Edwin E. </a:t>
              </a:r>
              <a:r>
                <a:rPr lang="en-US" altLang="zh-CN" sz="1600" dirty="0" err="1" smtClean="0">
                  <a:latin typeface="微软雅黑" panose="020B0503020204020204" pitchFamily="34" charset="-122"/>
                  <a:ea typeface="微软雅黑" panose="020B0503020204020204" pitchFamily="34" charset="-122"/>
                </a:rPr>
                <a:t>Chiselli</a:t>
              </a:r>
              <a:r>
                <a:rPr lang="zh-CN" altLang="en-US" sz="1600" dirty="0" smtClean="0">
                  <a:latin typeface="微软雅黑" panose="020B0503020204020204" pitchFamily="34" charset="-122"/>
                  <a:ea typeface="微软雅黑" panose="020B0503020204020204" pitchFamily="34" charset="-122"/>
                </a:rPr>
                <a:t>）密切联系管理实践，改进了研究方法，从动态的角度深入研究领导者的品质特征，并出版了</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管理才能探索</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一书。在书中，他提出了领导品质可以分为三大类、</a:t>
              </a:r>
              <a:r>
                <a:rPr lang="en-US" altLang="zh-CN" sz="1600" dirty="0" smtClean="0">
                  <a:latin typeface="微软雅黑" panose="020B0503020204020204" pitchFamily="34" charset="-122"/>
                  <a:ea typeface="微软雅黑" panose="020B0503020204020204" pitchFamily="34" charset="-122"/>
                </a:rPr>
                <a:t>13</a:t>
              </a:r>
              <a:r>
                <a:rPr lang="zh-CN" altLang="en-US" sz="1600" dirty="0" smtClean="0">
                  <a:latin typeface="微软雅黑" panose="020B0503020204020204" pitchFamily="34" charset="-122"/>
                  <a:ea typeface="微软雅黑" panose="020B0503020204020204" pitchFamily="34" charset="-122"/>
                </a:rPr>
                <a:t>个因素的研究成果。</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领导品质的三大类</a:t>
              </a:r>
              <a:r>
                <a:rPr lang="en-US" altLang="zh-CN" sz="1600" dirty="0" smtClean="0">
                  <a:latin typeface="微软雅黑" panose="020B0503020204020204" pitchFamily="34" charset="-122"/>
                  <a:ea typeface="微软雅黑" panose="020B0503020204020204" pitchFamily="34" charset="-122"/>
                </a:rPr>
                <a:t>13</a:t>
              </a:r>
              <a:r>
                <a:rPr lang="zh-CN" altLang="en-US" sz="1600" dirty="0" smtClean="0">
                  <a:latin typeface="微软雅黑" panose="020B0503020204020204" pitchFamily="34" charset="-122"/>
                  <a:ea typeface="微软雅黑" panose="020B0503020204020204" pitchFamily="34" charset="-122"/>
                </a:rPr>
                <a:t>个因素分别是：能力类，其中包括管理能力、智力和创造力；个性品质类，其中包括自我督导、决策、成熟性、工作班子的亲和力、男性的刚强和女性的温柔；激励类，其中包括职业成就需要、自我实现需要、行使权力需要、高度金钱奖励需要和工作安全需要。</a:t>
              </a:r>
              <a:endParaRPr lang="en-US" altLang="zh-CN"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进一步分析吉色列提出的这</a:t>
              </a:r>
              <a:r>
                <a:rPr lang="en-US" altLang="zh-CN" sz="1600" dirty="0" smtClean="0">
                  <a:latin typeface="微软雅黑" panose="020B0503020204020204" pitchFamily="34" charset="-122"/>
                  <a:ea typeface="微软雅黑" panose="020B0503020204020204" pitchFamily="34" charset="-122"/>
                </a:rPr>
                <a:t>13</a:t>
              </a:r>
              <a:r>
                <a:rPr lang="zh-CN" altLang="en-US" sz="1600" dirty="0" smtClean="0">
                  <a:latin typeface="微软雅黑" panose="020B0503020204020204" pitchFamily="34" charset="-122"/>
                  <a:ea typeface="微软雅黑" panose="020B0503020204020204" pitchFamily="34" charset="-122"/>
                </a:rPr>
                <a:t>个品质因素，其重要性并不是等价的，图</a:t>
              </a:r>
              <a:r>
                <a:rPr lang="en-US" altLang="zh-CN" sz="1600" dirty="0" smtClean="0">
                  <a:latin typeface="微软雅黑" panose="020B0503020204020204" pitchFamily="34" charset="-122"/>
                  <a:ea typeface="微软雅黑" panose="020B0503020204020204" pitchFamily="34" charset="-122"/>
                </a:rPr>
                <a:t>9-2</a:t>
              </a:r>
              <a:r>
                <a:rPr lang="zh-CN" altLang="en-US" sz="1600" dirty="0" smtClean="0">
                  <a:latin typeface="微软雅黑" panose="020B0503020204020204" pitchFamily="34" charset="-122"/>
                  <a:ea typeface="微软雅黑" panose="020B0503020204020204" pitchFamily="34" charset="-122"/>
                </a:rPr>
                <a:t>的排列显示了这</a:t>
              </a:r>
              <a:r>
                <a:rPr lang="en-US" altLang="zh-CN" sz="1600" dirty="0" smtClean="0">
                  <a:latin typeface="微软雅黑" panose="020B0503020204020204" pitchFamily="34" charset="-122"/>
                  <a:ea typeface="微软雅黑" panose="020B0503020204020204" pitchFamily="34" charset="-122"/>
                </a:rPr>
                <a:t>13</a:t>
              </a:r>
              <a:r>
                <a:rPr lang="zh-CN" altLang="en-US" sz="1600" dirty="0" smtClean="0">
                  <a:latin typeface="微软雅黑" panose="020B0503020204020204" pitchFamily="34" charset="-122"/>
                  <a:ea typeface="微软雅黑" panose="020B0503020204020204" pitchFamily="34" charset="-122"/>
                </a:rPr>
                <a:t>个品质因素的相对重要程度。保证领导者有效性的最强有力的六个品质因素的等级顺序为：管理能力、职业成就需要、智力、自我实现需要、自我督导与决策。其他七个品质因素不是很重要，其等级顺序为：安全需要、工作班子亲和力、创造性、高金钱奖励、权力需要、成熟性和男女性别差异。</a:t>
              </a:r>
              <a:endParaRPr lang="zh-CN" altLang="en-US" sz="1600" dirty="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9.3</a:t>
            </a:r>
            <a:r>
              <a:rPr lang="zh-CN" altLang="en-US" sz="2800" b="1" dirty="0" smtClean="0">
                <a:solidFill>
                  <a:schemeClr val="bg1"/>
                </a:solidFill>
                <a:latin typeface="微软雅黑" panose="020B0503020204020204" pitchFamily="34" charset="-122"/>
                <a:ea typeface="微软雅黑" panose="020B0503020204020204" pitchFamily="34" charset="-122"/>
              </a:rPr>
              <a:t>领导者的品质理论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104456"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领导者的品质理论</a:t>
            </a:r>
            <a:endParaRPr lang="zh-CN" altLang="zh-CN" sz="2400" dirty="0" smtClean="0">
              <a:latin typeface="微软雅黑" panose="020B0503020204020204" pitchFamily="34" charset="-122"/>
              <a:ea typeface="微软雅黑" panose="020B0503020204020204" pitchFamily="34" charset="-122"/>
            </a:endParaRPr>
          </a:p>
        </p:txBody>
      </p:sp>
      <p:sp>
        <p:nvSpPr>
          <p:cNvPr id="45" name="圆角矩形 44"/>
          <p:cNvSpPr/>
          <p:nvPr/>
        </p:nvSpPr>
        <p:spPr>
          <a:xfrm>
            <a:off x="144016" y="1872208"/>
            <a:ext cx="8820472" cy="450912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altLang="zh-CN" b="1" dirty="0" smtClean="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）现代品质因素研究</a:t>
            </a:r>
            <a:endParaRPr lang="zh-CN" altLang="en-US" b="1"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随着时代的发展，对领导者的品质需要增加了许多新的因素，如道德因素层面的内涵。另一方面，一般的领导者个人品质与领导效能不一定直接有关。为此，需要探索与领导效能直接相关的领导者品质因素。</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自</a:t>
            </a:r>
            <a:r>
              <a:rPr lang="en-US" altLang="zh-CN" sz="1600" dirty="0" smtClean="0">
                <a:latin typeface="微软雅黑" panose="020B0503020204020204" pitchFamily="34" charset="-122"/>
                <a:ea typeface="微软雅黑" panose="020B0503020204020204" pitchFamily="34" charset="-122"/>
              </a:rPr>
              <a:t>1991</a:t>
            </a:r>
            <a:r>
              <a:rPr lang="zh-CN" altLang="en-US" sz="1600" dirty="0" smtClean="0">
                <a:latin typeface="微软雅黑" panose="020B0503020204020204" pitchFamily="34" charset="-122"/>
                <a:ea typeface="微软雅黑" panose="020B0503020204020204" pitchFamily="34" charset="-122"/>
              </a:rPr>
              <a:t>年起，柯克帕特切克（</a:t>
            </a:r>
            <a:r>
              <a:rPr lang="en-US" altLang="zh-CN" sz="1600" dirty="0" smtClean="0">
                <a:latin typeface="微软雅黑" panose="020B0503020204020204" pitchFamily="34" charset="-122"/>
                <a:ea typeface="微软雅黑" panose="020B0503020204020204" pitchFamily="34" charset="-122"/>
              </a:rPr>
              <a:t>Kirkpatrick</a:t>
            </a:r>
            <a:r>
              <a:rPr lang="zh-CN" altLang="en-US" sz="1600" dirty="0" smtClean="0">
                <a:latin typeface="微软雅黑" panose="020B0503020204020204" pitchFamily="34" charset="-122"/>
                <a:ea typeface="微软雅黑" panose="020B0503020204020204" pitchFamily="34" charset="-122"/>
              </a:rPr>
              <a:t>）和洛克（</a:t>
            </a:r>
            <a:r>
              <a:rPr lang="en-US" altLang="zh-CN" sz="1600" dirty="0" smtClean="0">
                <a:latin typeface="微软雅黑" panose="020B0503020204020204" pitchFamily="34" charset="-122"/>
                <a:ea typeface="微软雅黑" panose="020B0503020204020204" pitchFamily="34" charset="-122"/>
              </a:rPr>
              <a:t>Locke</a:t>
            </a:r>
            <a:r>
              <a:rPr lang="zh-CN" altLang="en-US" sz="1600" dirty="0" smtClean="0">
                <a:latin typeface="微软雅黑" panose="020B0503020204020204" pitchFamily="34" charset="-122"/>
                <a:ea typeface="微软雅黑" panose="020B0503020204020204" pitchFamily="34" charset="-122"/>
              </a:rPr>
              <a:t>）提出了领导者的品质因素由繁化简的现代五项，分别为智力水平、自信心、决心、正直及社会交往能力。</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有关智力水平的要求，历来都认为领导者的智力水平应高于被领导者，但是也有一种看法，认为领导者与追随者之间的智力水平相差太大也会有负作用。因为领导者的思想太超前，会与追随者的交往发生困难，为此，两者要加强沟通与交流。</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自信心中包括自尊感、自信感，领导者应该有超越一般人的信念。</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决心是领导者完成某项工作的愿望，并使工作具有创新性。决心还表现为对工作有内驱力、支配欲、能坚持到底等特点。</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正直是领导者道德层面的特质。其内涵包括诚实、值得下属信赖、有原则性和责任感等。正直的领导者会使下属相信领导是具有忠实、可靠、不欺骗人的道德品质。</a:t>
            </a:r>
            <a:endParaRPr lang="zh-CN" altLang="en-US" sz="1600" dirty="0" smtClean="0">
              <a:latin typeface="微软雅黑" panose="020B0503020204020204" pitchFamily="34" charset="-122"/>
              <a:ea typeface="微软雅黑" panose="020B0503020204020204" pitchFamily="34" charset="-122"/>
            </a:endParaRPr>
          </a:p>
          <a:p>
            <a:pPr indent="457200"/>
            <a:r>
              <a:rPr lang="zh-CN" altLang="en-US" sz="1600" dirty="0" smtClean="0">
                <a:latin typeface="微软雅黑" panose="020B0503020204020204" pitchFamily="34" charset="-122"/>
                <a:ea typeface="微软雅黑" panose="020B0503020204020204" pitchFamily="34" charset="-122"/>
              </a:rPr>
              <a:t>社会交往能力是指领导者很友好、礼貌、得体和老练。</a:t>
            </a:r>
            <a:endParaRPr lang="zh-CN" altLang="en-US" sz="16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9.4</a:t>
            </a:r>
            <a:r>
              <a:rPr lang="zh-CN" altLang="en-US" sz="2800" b="1" dirty="0" smtClean="0">
                <a:solidFill>
                  <a:schemeClr val="bg1"/>
                </a:solidFill>
                <a:latin typeface="微软雅黑" panose="020B0503020204020204" pitchFamily="34" charset="-122"/>
                <a:ea typeface="微软雅黑" panose="020B0503020204020204" pitchFamily="34" charset="-122"/>
              </a:rPr>
              <a:t>领导者的行为理论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75252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领导者行为研究概况</a:t>
            </a:r>
            <a:endParaRPr lang="zh-CN" altLang="zh-CN" sz="2400" dirty="0" smtClean="0">
              <a:latin typeface="微软雅黑" panose="020B0503020204020204" pitchFamily="34" charset="-122"/>
              <a:ea typeface="微软雅黑" panose="020B0503020204020204" pitchFamily="34" charset="-122"/>
            </a:endParaRPr>
          </a:p>
        </p:txBody>
      </p:sp>
      <p:sp>
        <p:nvSpPr>
          <p:cNvPr id="6" name="圆角矩形 5"/>
          <p:cNvSpPr/>
          <p:nvPr/>
        </p:nvSpPr>
        <p:spPr>
          <a:xfrm>
            <a:off x="323528" y="1772816"/>
            <a:ext cx="8496944" cy="57606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）领导行为四分图模式</a:t>
            </a:r>
            <a:endParaRPr lang="zh-CN" altLang="en-US" b="1" dirty="0">
              <a:latin typeface="微软雅黑" panose="020B0503020204020204" pitchFamily="34" charset="-122"/>
              <a:ea typeface="微软雅黑" panose="020B0503020204020204" pitchFamily="34" charset="-122"/>
            </a:endParaRPr>
          </a:p>
        </p:txBody>
      </p:sp>
      <p:grpSp>
        <p:nvGrpSpPr>
          <p:cNvPr id="4116" name="Group 20"/>
          <p:cNvGrpSpPr/>
          <p:nvPr/>
        </p:nvGrpSpPr>
        <p:grpSpPr bwMode="auto">
          <a:xfrm>
            <a:off x="1118832" y="2780929"/>
            <a:ext cx="7341600" cy="3600400"/>
            <a:chOff x="2100" y="11100"/>
            <a:chExt cx="6435" cy="3204"/>
          </a:xfrm>
        </p:grpSpPr>
        <p:sp>
          <p:nvSpPr>
            <p:cNvPr id="4117" name="Rectangle 21"/>
            <p:cNvSpPr>
              <a:spLocks noChangeArrowheads="1"/>
            </p:cNvSpPr>
            <p:nvPr/>
          </p:nvSpPr>
          <p:spPr bwMode="auto">
            <a:xfrm>
              <a:off x="2160" y="12045"/>
              <a:ext cx="432" cy="1191"/>
            </a:xfrm>
            <a:prstGeom prst="rect">
              <a:avLst/>
            </a:prstGeom>
            <a:solidFill>
              <a:srgbClr val="FFFFFF"/>
            </a:solidFill>
            <a:ln w="9525">
              <a:solidFill>
                <a:srgbClr val="FFFFFF"/>
              </a:solidFill>
              <a:miter lim="800000"/>
            </a:ln>
          </p:spPr>
          <p:txBody>
            <a:bodyPr vert="eaVert"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关心人</a:t>
              </a:r>
              <a:endParaRPr kumimoji="0" 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118" name="Rectangle 22"/>
            <p:cNvSpPr>
              <a:spLocks noChangeArrowheads="1"/>
            </p:cNvSpPr>
            <p:nvPr/>
          </p:nvSpPr>
          <p:spPr bwMode="auto">
            <a:xfrm>
              <a:off x="2115" y="11100"/>
              <a:ext cx="645" cy="429"/>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高</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119" name="Rectangle 23"/>
            <p:cNvSpPr>
              <a:spLocks noChangeArrowheads="1"/>
            </p:cNvSpPr>
            <p:nvPr/>
          </p:nvSpPr>
          <p:spPr bwMode="auto">
            <a:xfrm>
              <a:off x="2100" y="13326"/>
              <a:ext cx="645" cy="429"/>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低</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120" name="Line 24"/>
            <p:cNvSpPr>
              <a:spLocks noChangeShapeType="1"/>
            </p:cNvSpPr>
            <p:nvPr/>
          </p:nvSpPr>
          <p:spPr bwMode="auto">
            <a:xfrm>
              <a:off x="2340" y="13038"/>
              <a:ext cx="0" cy="312"/>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4121" name="Line 25"/>
            <p:cNvSpPr>
              <a:spLocks noChangeShapeType="1"/>
            </p:cNvSpPr>
            <p:nvPr/>
          </p:nvSpPr>
          <p:spPr bwMode="auto">
            <a:xfrm flipV="1">
              <a:off x="2355" y="11649"/>
              <a:ext cx="0" cy="312"/>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4122" name="Line 26"/>
            <p:cNvSpPr>
              <a:spLocks noChangeShapeType="1"/>
            </p:cNvSpPr>
            <p:nvPr/>
          </p:nvSpPr>
          <p:spPr bwMode="auto">
            <a:xfrm>
              <a:off x="6210" y="14070"/>
              <a:ext cx="1440"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4123" name="Line 27"/>
            <p:cNvSpPr>
              <a:spLocks noChangeShapeType="1"/>
            </p:cNvSpPr>
            <p:nvPr/>
          </p:nvSpPr>
          <p:spPr bwMode="auto">
            <a:xfrm flipH="1">
              <a:off x="3763" y="14070"/>
              <a:ext cx="1260"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gn="ctr"/>
              <a:endParaRPr lang="zh-CN" altLang="en-US" sz="1600">
                <a:latin typeface="微软雅黑" panose="020B0503020204020204" pitchFamily="34" charset="-122"/>
                <a:ea typeface="微软雅黑" panose="020B0503020204020204" pitchFamily="34" charset="-122"/>
              </a:endParaRPr>
            </a:p>
          </p:txBody>
        </p:sp>
        <p:sp>
          <p:nvSpPr>
            <p:cNvPr id="4124" name="Rectangle 28"/>
            <p:cNvSpPr>
              <a:spLocks noChangeArrowheads="1"/>
            </p:cNvSpPr>
            <p:nvPr/>
          </p:nvSpPr>
          <p:spPr bwMode="auto">
            <a:xfrm>
              <a:off x="3118" y="13875"/>
              <a:ext cx="645" cy="429"/>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低</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125" name="Rectangle 29"/>
            <p:cNvSpPr>
              <a:spLocks noChangeArrowheads="1"/>
            </p:cNvSpPr>
            <p:nvPr/>
          </p:nvSpPr>
          <p:spPr bwMode="auto">
            <a:xfrm>
              <a:off x="5115" y="13984"/>
              <a:ext cx="1095" cy="32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抓工作</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126" name="Rectangle 30"/>
            <p:cNvSpPr>
              <a:spLocks noChangeArrowheads="1"/>
            </p:cNvSpPr>
            <p:nvPr/>
          </p:nvSpPr>
          <p:spPr bwMode="auto">
            <a:xfrm>
              <a:off x="7890" y="13860"/>
              <a:ext cx="645" cy="429"/>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高</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graphicFrame>
        <p:nvGraphicFramePr>
          <p:cNvPr id="34" name="表格 33"/>
          <p:cNvGraphicFramePr>
            <a:graphicFrameLocks noGrp="1"/>
          </p:cNvGraphicFramePr>
          <p:nvPr/>
        </p:nvGraphicFramePr>
        <p:xfrm>
          <a:off x="2123728" y="2625090"/>
          <a:ext cx="5688632" cy="3180174"/>
        </p:xfrm>
        <a:graphic>
          <a:graphicData uri="http://schemas.openxmlformats.org/drawingml/2006/table">
            <a:tbl>
              <a:tblPr/>
              <a:tblGrid>
                <a:gridCol w="2585742"/>
                <a:gridCol w="3102890"/>
              </a:tblGrid>
              <a:tr h="1590087">
                <a:tc>
                  <a:txBody>
                    <a:bodyPr/>
                    <a:lstStyle/>
                    <a:p>
                      <a:pPr indent="276225" algn="ctr">
                        <a:spcAft>
                          <a:spcPts val="0"/>
                        </a:spcAft>
                      </a:pPr>
                      <a:endParaRPr lang="en-US" sz="1400" kern="100">
                        <a:latin typeface="微软雅黑" panose="020B0503020204020204" pitchFamily="34" charset="-122"/>
                        <a:ea typeface="微软雅黑" panose="020B0503020204020204" pitchFamily="34" charset="-122"/>
                        <a:cs typeface="Times New Roman" panose="02020603050405020304"/>
                      </a:endParaRPr>
                    </a:p>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低“抓工作”与高“关心人”</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a:latin typeface="微软雅黑" panose="020B0503020204020204" pitchFamily="34" charset="-122"/>
                        <a:ea typeface="微软雅黑" panose="020B0503020204020204" pitchFamily="34" charset="-122"/>
                        <a:cs typeface="Times New Roman" panose="02020603050405020304"/>
                      </a:endParaRPr>
                    </a:p>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高“抓工作”与高“关心人”</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0087">
                <a:tc>
                  <a:txBody>
                    <a:bodyPr/>
                    <a:lstStyle/>
                    <a:p>
                      <a:pPr algn="ctr">
                        <a:spcAft>
                          <a:spcPts val="0"/>
                        </a:spcAft>
                      </a:pPr>
                      <a:endParaRPr lang="en-US" sz="1400" kern="100">
                        <a:latin typeface="微软雅黑" panose="020B0503020204020204" pitchFamily="34" charset="-122"/>
                        <a:ea typeface="微软雅黑" panose="020B0503020204020204" pitchFamily="34" charset="-122"/>
                        <a:cs typeface="Times New Roman" panose="02020603050405020304"/>
                      </a:endParaRPr>
                    </a:p>
                    <a:p>
                      <a:pPr algn="ctr">
                        <a:spcAft>
                          <a:spcPts val="0"/>
                        </a:spcAft>
                      </a:pPr>
                      <a:r>
                        <a:rPr lang="zh-CN" sz="1400" kern="100">
                          <a:latin typeface="微软雅黑" panose="020B0503020204020204" pitchFamily="34" charset="-122"/>
                          <a:ea typeface="微软雅黑" panose="020B0503020204020204" pitchFamily="34" charset="-122"/>
                          <a:cs typeface="Times New Roman" panose="02020603050405020304"/>
                        </a:rPr>
                        <a:t>低“抓工作”与低“关心人”</a:t>
                      </a:r>
                      <a:endParaRPr lang="zh-CN" sz="14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dirty="0">
                        <a:latin typeface="微软雅黑" panose="020B0503020204020204" pitchFamily="34" charset="-122"/>
                        <a:ea typeface="微软雅黑" panose="020B0503020204020204" pitchFamily="34" charset="-122"/>
                        <a:cs typeface="Times New Roman" panose="02020603050405020304"/>
                      </a:endParaRPr>
                    </a:p>
                    <a:p>
                      <a:pPr algn="ctr">
                        <a:spcAft>
                          <a:spcPts val="0"/>
                        </a:spcAft>
                      </a:pPr>
                      <a:r>
                        <a:rPr lang="zh-CN" sz="1400" kern="100" dirty="0">
                          <a:latin typeface="微软雅黑" panose="020B0503020204020204" pitchFamily="34" charset="-122"/>
                          <a:ea typeface="微软雅黑" panose="020B0503020204020204" pitchFamily="34" charset="-122"/>
                          <a:cs typeface="Times New Roman" panose="02020603050405020304"/>
                        </a:rPr>
                        <a:t>高“抓工作”与低“关心人”</a:t>
                      </a:r>
                      <a:endParaRPr lang="zh-CN" sz="14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9.4</a:t>
            </a:r>
            <a:r>
              <a:rPr lang="zh-CN" altLang="en-US" sz="2800" b="1" dirty="0" smtClean="0">
                <a:solidFill>
                  <a:schemeClr val="bg1"/>
                </a:solidFill>
                <a:latin typeface="微软雅黑" panose="020B0503020204020204" pitchFamily="34" charset="-122"/>
                <a:ea typeface="微软雅黑" panose="020B0503020204020204" pitchFamily="34" charset="-122"/>
              </a:rPr>
              <a:t>领导者的行为理论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75252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领导者行为研究概况</a:t>
            </a:r>
            <a:endParaRPr lang="zh-CN" altLang="zh-CN" sz="2400" dirty="0" smtClean="0">
              <a:latin typeface="微软雅黑" panose="020B0503020204020204" pitchFamily="34" charset="-122"/>
              <a:ea typeface="微软雅黑" panose="020B0503020204020204" pitchFamily="34" charset="-122"/>
            </a:endParaRPr>
          </a:p>
        </p:txBody>
      </p:sp>
      <p:sp>
        <p:nvSpPr>
          <p:cNvPr id="6" name="圆角矩形 5"/>
          <p:cNvSpPr/>
          <p:nvPr/>
        </p:nvSpPr>
        <p:spPr>
          <a:xfrm>
            <a:off x="323528" y="1772816"/>
            <a:ext cx="8496944" cy="57606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r>
              <a:rPr lang="en-US" altLang="zh-CN" b="1" dirty="0" smtClean="0">
                <a:latin typeface="微软雅黑" panose="020B0503020204020204" pitchFamily="34" charset="-122"/>
                <a:ea typeface="微软雅黑" panose="020B0503020204020204" pitchFamily="34" charset="-122"/>
              </a:rPr>
              <a:t>2</a:t>
            </a:r>
            <a:r>
              <a:rPr lang="zh-CN" altLang="en-US" b="1" dirty="0" smtClean="0">
                <a:latin typeface="微软雅黑" panose="020B0503020204020204" pitchFamily="34" charset="-122"/>
                <a:ea typeface="微软雅黑" panose="020B0503020204020204" pitchFamily="34" charset="-122"/>
              </a:rPr>
              <a:t>）管理坐标图</a:t>
            </a:r>
            <a:endParaRPr lang="zh-CN" altLang="en-US" b="1" dirty="0">
              <a:latin typeface="微软雅黑" panose="020B0503020204020204" pitchFamily="34" charset="-122"/>
              <a:ea typeface="微软雅黑" panose="020B0503020204020204" pitchFamily="34" charset="-122"/>
            </a:endParaRPr>
          </a:p>
        </p:txBody>
      </p:sp>
      <p:graphicFrame>
        <p:nvGraphicFramePr>
          <p:cNvPr id="17" name="表格 16"/>
          <p:cNvGraphicFramePr>
            <a:graphicFrameLocks noGrp="1"/>
          </p:cNvGraphicFramePr>
          <p:nvPr/>
        </p:nvGraphicFramePr>
        <p:xfrm>
          <a:off x="2834030" y="2678056"/>
          <a:ext cx="4579232" cy="2839176"/>
        </p:xfrm>
        <a:graphic>
          <a:graphicData uri="http://schemas.openxmlformats.org/drawingml/2006/table">
            <a:tbl>
              <a:tblPr/>
              <a:tblGrid>
                <a:gridCol w="543096"/>
                <a:gridCol w="478072"/>
                <a:gridCol w="505547"/>
                <a:gridCol w="491810"/>
                <a:gridCol w="543096"/>
                <a:gridCol w="491810"/>
                <a:gridCol w="491810"/>
                <a:gridCol w="491810"/>
                <a:gridCol w="542181"/>
              </a:tblGrid>
              <a:tr h="315464">
                <a:tc>
                  <a:txBody>
                    <a:bodyPr/>
                    <a:lstStyle/>
                    <a:p>
                      <a:pPr algn="ctr">
                        <a:spcAft>
                          <a:spcPts val="0"/>
                        </a:spcAft>
                      </a:pPr>
                      <a:r>
                        <a:rPr lang="en-US" sz="1800" kern="100" dirty="0">
                          <a:latin typeface="微软雅黑" panose="020B0503020204020204" pitchFamily="34" charset="-122"/>
                          <a:ea typeface="微软雅黑" panose="020B0503020204020204" pitchFamily="34" charset="-122"/>
                          <a:cs typeface="Times New Roman" panose="02020603050405020304"/>
                        </a:rPr>
                        <a:t>1.9</a:t>
                      </a:r>
                      <a:endParaRPr lang="zh-CN" sz="18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latin typeface="微软雅黑" panose="020B0503020204020204" pitchFamily="34" charset="-122"/>
                          <a:ea typeface="微软雅黑" panose="020B0503020204020204" pitchFamily="34" charset="-122"/>
                          <a:cs typeface="Times New Roman" panose="02020603050405020304"/>
                        </a:rPr>
                        <a:t>9.9</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64">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64">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64">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64">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latin typeface="微软雅黑" panose="020B0503020204020204" pitchFamily="34" charset="-122"/>
                          <a:ea typeface="微软雅黑" panose="020B0503020204020204" pitchFamily="34" charset="-122"/>
                          <a:cs typeface="Times New Roman" panose="02020603050405020304"/>
                        </a:rPr>
                        <a:t>5.5</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64">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64">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64">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64">
                <a:tc>
                  <a:txBody>
                    <a:bodyPr/>
                    <a:lstStyle/>
                    <a:p>
                      <a:pPr algn="ctr">
                        <a:spcAft>
                          <a:spcPts val="0"/>
                        </a:spcAft>
                      </a:pPr>
                      <a:r>
                        <a:rPr lang="en-US" sz="1800" kern="100">
                          <a:latin typeface="微软雅黑" panose="020B0503020204020204" pitchFamily="34" charset="-122"/>
                          <a:ea typeface="微软雅黑" panose="020B0503020204020204" pitchFamily="34" charset="-122"/>
                          <a:cs typeface="Times New Roman" panose="02020603050405020304"/>
                        </a:rPr>
                        <a:t>1.1</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latin typeface="微软雅黑" panose="020B0503020204020204" pitchFamily="34" charset="-122"/>
                          <a:ea typeface="微软雅黑" panose="020B0503020204020204" pitchFamily="34" charset="-122"/>
                          <a:cs typeface="Times New Roman" panose="02020603050405020304"/>
                        </a:rPr>
                        <a:t>9.1</a:t>
                      </a:r>
                      <a:endParaRPr lang="zh-CN" sz="18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36865" name="Group 1"/>
          <p:cNvGrpSpPr/>
          <p:nvPr/>
        </p:nvGrpSpPr>
        <p:grpSpPr bwMode="auto">
          <a:xfrm>
            <a:off x="1547664" y="2492896"/>
            <a:ext cx="6048672" cy="3456385"/>
            <a:chOff x="2388" y="1944"/>
            <a:chExt cx="6297" cy="5025"/>
          </a:xfrm>
        </p:grpSpPr>
        <p:sp>
          <p:nvSpPr>
            <p:cNvPr id="36866" name="Rectangle 2"/>
            <p:cNvSpPr>
              <a:spLocks noChangeArrowheads="1"/>
            </p:cNvSpPr>
            <p:nvPr/>
          </p:nvSpPr>
          <p:spPr bwMode="auto">
            <a:xfrm>
              <a:off x="3208" y="1944"/>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高</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67" name="Text Box 3"/>
            <p:cNvSpPr txBox="1">
              <a:spLocks noChangeArrowheads="1"/>
            </p:cNvSpPr>
            <p:nvPr/>
          </p:nvSpPr>
          <p:spPr bwMode="auto">
            <a:xfrm>
              <a:off x="2388" y="3135"/>
              <a:ext cx="507" cy="2080"/>
            </a:xfrm>
            <a:prstGeom prst="rect">
              <a:avLst/>
            </a:prstGeom>
            <a:noFill/>
            <a:ln w="9525">
              <a:no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对</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人</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的</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关</a:t>
              </a:r>
              <a:endPar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心</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68" name="Rectangle 4"/>
            <p:cNvSpPr>
              <a:spLocks noChangeArrowheads="1"/>
            </p:cNvSpPr>
            <p:nvPr/>
          </p:nvSpPr>
          <p:spPr bwMode="auto">
            <a:xfrm>
              <a:off x="3238" y="6360"/>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低</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69" name="Rectangle 5"/>
            <p:cNvSpPr>
              <a:spLocks noChangeArrowheads="1"/>
            </p:cNvSpPr>
            <p:nvPr/>
          </p:nvSpPr>
          <p:spPr bwMode="auto">
            <a:xfrm>
              <a:off x="3088" y="600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0" name="Rectangle 6"/>
            <p:cNvSpPr>
              <a:spLocks noChangeArrowheads="1"/>
            </p:cNvSpPr>
            <p:nvPr/>
          </p:nvSpPr>
          <p:spPr bwMode="auto">
            <a:xfrm>
              <a:off x="3090" y="552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2</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1" name="Rectangle 7"/>
            <p:cNvSpPr>
              <a:spLocks noChangeArrowheads="1"/>
            </p:cNvSpPr>
            <p:nvPr/>
          </p:nvSpPr>
          <p:spPr bwMode="auto">
            <a:xfrm>
              <a:off x="3088" y="504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3</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2" name="Rectangle 8"/>
            <p:cNvSpPr>
              <a:spLocks noChangeArrowheads="1"/>
            </p:cNvSpPr>
            <p:nvPr/>
          </p:nvSpPr>
          <p:spPr bwMode="auto">
            <a:xfrm>
              <a:off x="3090" y="456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4</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3" name="Rectangle 9"/>
            <p:cNvSpPr>
              <a:spLocks noChangeArrowheads="1"/>
            </p:cNvSpPr>
            <p:nvPr/>
          </p:nvSpPr>
          <p:spPr bwMode="auto">
            <a:xfrm>
              <a:off x="3095" y="3684"/>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6</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4" name="Rectangle 10"/>
            <p:cNvSpPr>
              <a:spLocks noChangeArrowheads="1"/>
            </p:cNvSpPr>
            <p:nvPr/>
          </p:nvSpPr>
          <p:spPr bwMode="auto">
            <a:xfrm>
              <a:off x="3088" y="4134"/>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5</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5" name="Rectangle 11"/>
            <p:cNvSpPr>
              <a:spLocks noChangeArrowheads="1"/>
            </p:cNvSpPr>
            <p:nvPr/>
          </p:nvSpPr>
          <p:spPr bwMode="auto">
            <a:xfrm>
              <a:off x="3095" y="3264"/>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7</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6" name="Rectangle 12"/>
            <p:cNvSpPr>
              <a:spLocks noChangeArrowheads="1"/>
            </p:cNvSpPr>
            <p:nvPr/>
          </p:nvSpPr>
          <p:spPr bwMode="auto">
            <a:xfrm>
              <a:off x="3110" y="2844"/>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8</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7" name="Rectangle 13"/>
            <p:cNvSpPr>
              <a:spLocks noChangeArrowheads="1"/>
            </p:cNvSpPr>
            <p:nvPr/>
          </p:nvSpPr>
          <p:spPr bwMode="auto">
            <a:xfrm>
              <a:off x="3110" y="2334"/>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9</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8" name="Rectangle 14"/>
            <p:cNvSpPr>
              <a:spLocks noChangeArrowheads="1"/>
            </p:cNvSpPr>
            <p:nvPr/>
          </p:nvSpPr>
          <p:spPr bwMode="auto">
            <a:xfrm>
              <a:off x="3793" y="6480"/>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1</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79" name="Rectangle 15"/>
            <p:cNvSpPr>
              <a:spLocks noChangeArrowheads="1"/>
            </p:cNvSpPr>
            <p:nvPr/>
          </p:nvSpPr>
          <p:spPr bwMode="auto">
            <a:xfrm>
              <a:off x="4350" y="648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2</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80" name="Rectangle 16"/>
            <p:cNvSpPr>
              <a:spLocks noChangeArrowheads="1"/>
            </p:cNvSpPr>
            <p:nvPr/>
          </p:nvSpPr>
          <p:spPr bwMode="auto">
            <a:xfrm>
              <a:off x="4875" y="648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3</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81" name="Rectangle 17"/>
            <p:cNvSpPr>
              <a:spLocks noChangeArrowheads="1"/>
            </p:cNvSpPr>
            <p:nvPr/>
          </p:nvSpPr>
          <p:spPr bwMode="auto">
            <a:xfrm>
              <a:off x="5948" y="648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5</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82" name="Rectangle 18"/>
            <p:cNvSpPr>
              <a:spLocks noChangeArrowheads="1"/>
            </p:cNvSpPr>
            <p:nvPr/>
          </p:nvSpPr>
          <p:spPr bwMode="auto">
            <a:xfrm>
              <a:off x="5400" y="648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4</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83" name="Rectangle 19"/>
            <p:cNvSpPr>
              <a:spLocks noChangeArrowheads="1"/>
            </p:cNvSpPr>
            <p:nvPr/>
          </p:nvSpPr>
          <p:spPr bwMode="auto">
            <a:xfrm>
              <a:off x="7110" y="648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7</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84" name="Rectangle 20"/>
            <p:cNvSpPr>
              <a:spLocks noChangeArrowheads="1"/>
            </p:cNvSpPr>
            <p:nvPr/>
          </p:nvSpPr>
          <p:spPr bwMode="auto">
            <a:xfrm>
              <a:off x="6473" y="6480"/>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6</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85" name="Rectangle 21"/>
            <p:cNvSpPr>
              <a:spLocks noChangeArrowheads="1"/>
            </p:cNvSpPr>
            <p:nvPr/>
          </p:nvSpPr>
          <p:spPr bwMode="auto">
            <a:xfrm>
              <a:off x="7635" y="6480"/>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8</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6886" name="Rectangle 22"/>
            <p:cNvSpPr>
              <a:spLocks noChangeArrowheads="1"/>
            </p:cNvSpPr>
            <p:nvPr/>
          </p:nvSpPr>
          <p:spPr bwMode="auto">
            <a:xfrm>
              <a:off x="8160" y="6489"/>
              <a:ext cx="525" cy="4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9</a:t>
              </a:r>
              <a:endParaRPr kumimoji="0" lang="zh-CN" alt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40" name="矩形 39"/>
          <p:cNvSpPr/>
          <p:nvPr/>
        </p:nvSpPr>
        <p:spPr>
          <a:xfrm>
            <a:off x="2880320" y="6084585"/>
            <a:ext cx="4572000" cy="584775"/>
          </a:xfrm>
          <a:prstGeom prst="rect">
            <a:avLst/>
          </a:prstGeom>
        </p:spPr>
        <p:txBody>
          <a:bodyPr>
            <a:spAutoFit/>
          </a:bodyPr>
          <a:lstStyle/>
          <a:p>
            <a:pPr algn="ctr"/>
            <a:r>
              <a:rPr lang="zh-CN" altLang="en-US" sz="1600" b="1" dirty="0" smtClean="0">
                <a:latin typeface="微软雅黑" panose="020B0503020204020204" pitchFamily="34" charset="-122"/>
                <a:ea typeface="微软雅黑" panose="020B0503020204020204" pitchFamily="34" charset="-122"/>
              </a:rPr>
              <a:t>对生产的关心</a:t>
            </a:r>
            <a:endParaRPr lang="zh-CN" altLang="en-US" sz="1600" b="1" dirty="0" smtClean="0">
              <a:latin typeface="微软雅黑" panose="020B0503020204020204" pitchFamily="34" charset="-122"/>
              <a:ea typeface="微软雅黑" panose="020B0503020204020204" pitchFamily="34" charset="-122"/>
            </a:endParaRPr>
          </a:p>
          <a:p>
            <a:pPr algn="ctr"/>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9-4  </a:t>
            </a:r>
            <a:r>
              <a:rPr lang="zh-CN" altLang="en-US" sz="1600" b="1" dirty="0" smtClean="0">
                <a:latin typeface="微软雅黑" panose="020B0503020204020204" pitchFamily="34" charset="-122"/>
                <a:ea typeface="微软雅黑" panose="020B0503020204020204" pitchFamily="34" charset="-122"/>
              </a:rPr>
              <a:t>管理坐标图</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9.4</a:t>
            </a:r>
            <a:r>
              <a:rPr lang="zh-CN" altLang="en-US" sz="2800" b="1" dirty="0" smtClean="0">
                <a:solidFill>
                  <a:schemeClr val="bg1"/>
                </a:solidFill>
                <a:latin typeface="微软雅黑" panose="020B0503020204020204" pitchFamily="34" charset="-122"/>
                <a:ea typeface="微软雅黑" panose="020B0503020204020204" pitchFamily="34" charset="-122"/>
              </a:rPr>
              <a:t>领导者的行为理论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75252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领导者行为研究概况</a:t>
            </a:r>
            <a:endParaRPr lang="zh-CN" altLang="zh-CN" sz="2400" dirty="0" smtClean="0">
              <a:latin typeface="微软雅黑" panose="020B0503020204020204" pitchFamily="34" charset="-122"/>
              <a:ea typeface="微软雅黑" panose="020B0503020204020204" pitchFamily="34" charset="-122"/>
            </a:endParaRPr>
          </a:p>
        </p:txBody>
      </p:sp>
      <p:sp>
        <p:nvSpPr>
          <p:cNvPr id="6" name="圆角矩形 5"/>
          <p:cNvSpPr/>
          <p:nvPr/>
        </p:nvSpPr>
        <p:spPr>
          <a:xfrm>
            <a:off x="323528" y="1772816"/>
            <a:ext cx="8496944" cy="57606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r>
              <a:rPr lang="en-US" altLang="zh-CN" b="1" dirty="0" smtClean="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PM</a:t>
            </a:r>
            <a:r>
              <a:rPr lang="zh-CN" altLang="en-US" b="1" dirty="0" smtClean="0">
                <a:latin typeface="微软雅黑" panose="020B0503020204020204" pitchFamily="34" charset="-122"/>
                <a:ea typeface="微软雅黑" panose="020B0503020204020204" pitchFamily="34" charset="-122"/>
              </a:rPr>
              <a:t>领导类型理论</a:t>
            </a:r>
            <a:endParaRPr lang="zh-CN" altLang="en-US" b="1" dirty="0">
              <a:latin typeface="微软雅黑" panose="020B0503020204020204" pitchFamily="34" charset="-122"/>
              <a:ea typeface="微软雅黑" panose="020B0503020204020204" pitchFamily="34" charset="-122"/>
            </a:endParaRPr>
          </a:p>
        </p:txBody>
      </p:sp>
      <p:grpSp>
        <p:nvGrpSpPr>
          <p:cNvPr id="37890" name="Group 2"/>
          <p:cNvGrpSpPr/>
          <p:nvPr/>
        </p:nvGrpSpPr>
        <p:grpSpPr bwMode="auto">
          <a:xfrm>
            <a:off x="107504" y="2545507"/>
            <a:ext cx="4464496" cy="3475781"/>
            <a:chOff x="2490" y="8973"/>
            <a:chExt cx="6705" cy="3432"/>
          </a:xfrm>
        </p:grpSpPr>
        <p:sp>
          <p:nvSpPr>
            <p:cNvPr id="37891" name="Rectangle 3"/>
            <p:cNvSpPr>
              <a:spLocks noChangeArrowheads="1"/>
            </p:cNvSpPr>
            <p:nvPr/>
          </p:nvSpPr>
          <p:spPr bwMode="auto">
            <a:xfrm>
              <a:off x="2490" y="9900"/>
              <a:ext cx="555" cy="1080"/>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M</a:t>
              </a: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因素</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7892" name="Line 4"/>
            <p:cNvSpPr>
              <a:spLocks noChangeShapeType="1"/>
            </p:cNvSpPr>
            <p:nvPr/>
          </p:nvSpPr>
          <p:spPr bwMode="auto">
            <a:xfrm flipV="1">
              <a:off x="2730" y="9498"/>
              <a:ext cx="0" cy="312"/>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7893" name="Line 5"/>
            <p:cNvSpPr>
              <a:spLocks noChangeShapeType="1"/>
            </p:cNvSpPr>
            <p:nvPr/>
          </p:nvSpPr>
          <p:spPr bwMode="auto">
            <a:xfrm>
              <a:off x="7185" y="12135"/>
              <a:ext cx="1440"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7894" name="Line 6"/>
            <p:cNvSpPr>
              <a:spLocks noChangeShapeType="1"/>
            </p:cNvSpPr>
            <p:nvPr/>
          </p:nvSpPr>
          <p:spPr bwMode="auto">
            <a:xfrm flipH="1">
              <a:off x="4005" y="12135"/>
              <a:ext cx="1260" cy="0"/>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7895" name="Line 7"/>
            <p:cNvSpPr>
              <a:spLocks noChangeShapeType="1"/>
            </p:cNvSpPr>
            <p:nvPr/>
          </p:nvSpPr>
          <p:spPr bwMode="auto">
            <a:xfrm>
              <a:off x="2760" y="11074"/>
              <a:ext cx="0" cy="468"/>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7896" name="Rectangle 8"/>
            <p:cNvSpPr>
              <a:spLocks noChangeArrowheads="1"/>
            </p:cNvSpPr>
            <p:nvPr/>
          </p:nvSpPr>
          <p:spPr bwMode="auto">
            <a:xfrm>
              <a:off x="3195" y="11940"/>
              <a:ext cx="465" cy="465"/>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弱</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7897" name="Rectangle 9"/>
            <p:cNvSpPr>
              <a:spLocks noChangeArrowheads="1"/>
            </p:cNvSpPr>
            <p:nvPr/>
          </p:nvSpPr>
          <p:spPr bwMode="auto">
            <a:xfrm>
              <a:off x="8730" y="11940"/>
              <a:ext cx="465" cy="465"/>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强</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7898" name="Rectangle 10"/>
            <p:cNvSpPr>
              <a:spLocks noChangeArrowheads="1"/>
            </p:cNvSpPr>
            <p:nvPr/>
          </p:nvSpPr>
          <p:spPr bwMode="auto">
            <a:xfrm>
              <a:off x="5745" y="11940"/>
              <a:ext cx="1215" cy="465"/>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P</a:t>
              </a: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因素</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7899" name="Rectangle 11"/>
            <p:cNvSpPr>
              <a:spLocks noChangeArrowheads="1"/>
            </p:cNvSpPr>
            <p:nvPr/>
          </p:nvSpPr>
          <p:spPr bwMode="auto">
            <a:xfrm>
              <a:off x="2505" y="11542"/>
              <a:ext cx="465" cy="465"/>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弱</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7900" name="Rectangle 12"/>
            <p:cNvSpPr>
              <a:spLocks noChangeArrowheads="1"/>
            </p:cNvSpPr>
            <p:nvPr/>
          </p:nvSpPr>
          <p:spPr bwMode="auto">
            <a:xfrm>
              <a:off x="2520" y="8973"/>
              <a:ext cx="465" cy="465"/>
            </a:xfrm>
            <a:prstGeom prst="rect">
              <a:avLst/>
            </a:prstGeom>
            <a:solidFill>
              <a:srgbClr val="FFFFFF"/>
            </a:solidFill>
            <a:ln w="9525">
              <a:solidFill>
                <a:srgbClr val="FFFFFF"/>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强</a:t>
              </a:r>
              <a:endParaRPr kumimoji="0" lang="zh-CN"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graphicFrame>
        <p:nvGraphicFramePr>
          <p:cNvPr id="41" name="表格 40"/>
          <p:cNvGraphicFramePr>
            <a:graphicFrameLocks noGrp="1"/>
          </p:cNvGraphicFramePr>
          <p:nvPr/>
        </p:nvGraphicFramePr>
        <p:xfrm>
          <a:off x="728092" y="2886313"/>
          <a:ext cx="3771900" cy="2486903"/>
        </p:xfrm>
        <a:graphic>
          <a:graphicData uri="http://schemas.openxmlformats.org/drawingml/2006/table">
            <a:tbl>
              <a:tblPr/>
              <a:tblGrid>
                <a:gridCol w="1868805"/>
                <a:gridCol w="1903095"/>
              </a:tblGrid>
              <a:tr h="1174966">
                <a:tc>
                  <a:txBody>
                    <a:bodyPr/>
                    <a:lstStyle/>
                    <a:p>
                      <a:pPr marL="0" algn="ctr" defTabSz="914400" rtl="0" eaLnBrk="1" latinLnBrk="0" hangingPunct="1">
                        <a:spcAft>
                          <a:spcPts val="0"/>
                        </a:spcAft>
                      </a:pPr>
                      <a:r>
                        <a:rPr lang="en-US" sz="1800" kern="100" dirty="0" err="1">
                          <a:solidFill>
                            <a:schemeClr val="tx1"/>
                          </a:solidFill>
                          <a:latin typeface="微软雅黑" panose="020B0503020204020204" pitchFamily="34" charset="-122"/>
                          <a:ea typeface="微软雅黑" panose="020B0503020204020204" pitchFamily="34" charset="-122"/>
                          <a:cs typeface="Times New Roman" panose="02020603050405020304"/>
                        </a:rPr>
                        <a:t>pM</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latin typeface="微软雅黑" panose="020B0503020204020204" pitchFamily="34" charset="-122"/>
                          <a:ea typeface="微软雅黑" panose="020B0503020204020204" pitchFamily="34" charset="-122"/>
                          <a:cs typeface="Times New Roman" panose="02020603050405020304"/>
                        </a:rPr>
                        <a:t>PM</a:t>
                      </a:r>
                      <a:endParaRPr lang="zh-CN" sz="18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1937">
                <a:tc>
                  <a:txBody>
                    <a:bodyPr/>
                    <a:lstStyle/>
                    <a:p>
                      <a:pPr marL="0" algn="ctr" defTabSz="914400" rtl="0" eaLnBrk="1" latinLnBrk="0" hangingPunct="1">
                        <a:spcAft>
                          <a:spcPts val="0"/>
                        </a:spcAft>
                      </a:pPr>
                      <a:r>
                        <a:rPr lang="en-US" sz="1800" kern="100" dirty="0">
                          <a:solidFill>
                            <a:schemeClr val="tx1"/>
                          </a:solidFill>
                          <a:latin typeface="微软雅黑" panose="020B0503020204020204" pitchFamily="34" charset="-122"/>
                          <a:ea typeface="微软雅黑" panose="020B0503020204020204" pitchFamily="34" charset="-122"/>
                          <a:cs typeface="Times New Roman" panose="02020603050405020304"/>
                        </a:rPr>
                        <a:t>pm</a:t>
                      </a:r>
                      <a:endParaRPr lang="zh-CN" sz="18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latin typeface="微软雅黑" panose="020B0503020204020204" pitchFamily="34" charset="-122"/>
                          <a:ea typeface="微软雅黑" panose="020B0503020204020204" pitchFamily="34" charset="-122"/>
                          <a:cs typeface="Times New Roman" panose="02020603050405020304"/>
                        </a:rPr>
                        <a:t>Pm</a:t>
                      </a:r>
                      <a:endParaRPr lang="zh-CN" sz="18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2" name="矩形 41"/>
          <p:cNvSpPr/>
          <p:nvPr/>
        </p:nvSpPr>
        <p:spPr>
          <a:xfrm>
            <a:off x="1547664" y="6084004"/>
            <a:ext cx="2226892"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9-5  PM</a:t>
            </a:r>
            <a:r>
              <a:rPr lang="zh-CN" altLang="en-US" sz="1600" b="1" dirty="0" smtClean="0">
                <a:latin typeface="微软雅黑" panose="020B0503020204020204" pitchFamily="34" charset="-122"/>
                <a:ea typeface="微软雅黑" panose="020B0503020204020204" pitchFamily="34" charset="-122"/>
              </a:rPr>
              <a:t>领导类型图</a:t>
            </a:r>
            <a:endParaRPr lang="zh-CN" altLang="en-US" sz="1600" b="1" dirty="0">
              <a:latin typeface="微软雅黑" panose="020B0503020204020204" pitchFamily="34" charset="-122"/>
              <a:ea typeface="微软雅黑" panose="020B0503020204020204" pitchFamily="34" charset="-122"/>
            </a:endParaRPr>
          </a:p>
        </p:txBody>
      </p:sp>
      <p:sp>
        <p:nvSpPr>
          <p:cNvPr id="44" name="矩形 43"/>
          <p:cNvSpPr/>
          <p:nvPr/>
        </p:nvSpPr>
        <p:spPr>
          <a:xfrm>
            <a:off x="6156176" y="6093296"/>
            <a:ext cx="2226892"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9-5  PM</a:t>
            </a:r>
            <a:r>
              <a:rPr lang="zh-CN" altLang="en-US" sz="1600" b="1" dirty="0" smtClean="0">
                <a:latin typeface="微软雅黑" panose="020B0503020204020204" pitchFamily="34" charset="-122"/>
                <a:ea typeface="微软雅黑" panose="020B0503020204020204" pitchFamily="34" charset="-122"/>
              </a:rPr>
              <a:t>领导类型图</a:t>
            </a:r>
            <a:endParaRPr lang="zh-CN" altLang="en-US" sz="1600" b="1" dirty="0">
              <a:latin typeface="微软雅黑" panose="020B0503020204020204" pitchFamily="34" charset="-122"/>
              <a:ea typeface="微软雅黑" panose="020B0503020204020204" pitchFamily="34" charset="-122"/>
            </a:endParaRPr>
          </a:p>
        </p:txBody>
      </p:sp>
      <p:graphicFrame>
        <p:nvGraphicFramePr>
          <p:cNvPr id="45" name="表格 44"/>
          <p:cNvGraphicFramePr>
            <a:graphicFrameLocks noGrp="1"/>
          </p:cNvGraphicFramePr>
          <p:nvPr/>
        </p:nvGraphicFramePr>
        <p:xfrm>
          <a:off x="4860032" y="2852936"/>
          <a:ext cx="4139951" cy="2592288"/>
        </p:xfrm>
        <a:graphic>
          <a:graphicData uri="http://schemas.openxmlformats.org/drawingml/2006/table">
            <a:tbl>
              <a:tblPr/>
              <a:tblGrid>
                <a:gridCol w="1251428"/>
                <a:gridCol w="774812"/>
                <a:gridCol w="1057104"/>
                <a:gridCol w="1056607"/>
              </a:tblGrid>
              <a:tr h="706887">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领导行为的</a:t>
                      </a:r>
                      <a:r>
                        <a:rPr lang="en-US" sz="1600" kern="100" dirty="0">
                          <a:latin typeface="微软雅黑" panose="020B0503020204020204" pitchFamily="34" charset="-122"/>
                          <a:ea typeface="微软雅黑" panose="020B0503020204020204" pitchFamily="34" charset="-122"/>
                          <a:cs typeface="Times New Roman" panose="02020603050405020304"/>
                        </a:rPr>
                        <a:t>PM</a:t>
                      </a:r>
                      <a:r>
                        <a:rPr lang="zh-CN" sz="1600" kern="100" dirty="0">
                          <a:latin typeface="微软雅黑" panose="020B0503020204020204" pitchFamily="34" charset="-122"/>
                          <a:ea typeface="微软雅黑" panose="020B0503020204020204" pitchFamily="34" charset="-122"/>
                          <a:cs typeface="Times New Roman" panose="02020603050405020304"/>
                        </a:rPr>
                        <a:t>类型</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生产效率</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对组织的信赖度</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亲和力</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969">
                <a:tc>
                  <a:txBody>
                    <a:bodyPr/>
                    <a:lstStyle/>
                    <a:p>
                      <a:pPr algn="ctr">
                        <a:spcAft>
                          <a:spcPts val="0"/>
                        </a:spcAft>
                      </a:pPr>
                      <a:r>
                        <a:rPr lang="en-US" sz="1600" kern="100">
                          <a:latin typeface="微软雅黑" panose="020B0503020204020204" pitchFamily="34" charset="-122"/>
                          <a:ea typeface="微软雅黑" panose="020B0503020204020204" pitchFamily="34" charset="-122"/>
                          <a:cs typeface="Times New Roman" panose="02020603050405020304"/>
                        </a:rPr>
                        <a:t>PM</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最高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最高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最高</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482725">
                <a:tc>
                  <a:txBody>
                    <a:bodyPr/>
                    <a:lstStyle/>
                    <a:p>
                      <a:pPr algn="ctr">
                        <a:spcAft>
                          <a:spcPts val="0"/>
                        </a:spcAft>
                      </a:pPr>
                      <a:r>
                        <a:rPr lang="en-US" sz="1600" kern="100">
                          <a:latin typeface="微软雅黑" panose="020B0503020204020204" pitchFamily="34" charset="-122"/>
                          <a:ea typeface="微软雅黑" panose="020B0503020204020204" pitchFamily="34" charset="-122"/>
                          <a:cs typeface="Times New Roman" panose="02020603050405020304"/>
                        </a:rPr>
                        <a:t>Pm</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中间</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第二位</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第三位</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473847">
                <a:tc>
                  <a:txBody>
                    <a:bodyPr/>
                    <a:lstStyle/>
                    <a:p>
                      <a:pPr algn="ctr">
                        <a:spcAft>
                          <a:spcPts val="0"/>
                        </a:spcAft>
                      </a:pPr>
                      <a:r>
                        <a:rPr lang="en-US" sz="1600" kern="100" dirty="0" err="1">
                          <a:latin typeface="微软雅黑" panose="020B0503020204020204" pitchFamily="34" charset="-122"/>
                          <a:ea typeface="微软雅黑" panose="020B0503020204020204" pitchFamily="34" charset="-122"/>
                          <a:cs typeface="Times New Roman" panose="02020603050405020304"/>
                        </a:rPr>
                        <a:t>pM</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中间</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第三位</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第二位</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463860">
                <a:tc>
                  <a:txBody>
                    <a:bodyPr/>
                    <a:lstStyle/>
                    <a:p>
                      <a:pPr algn="ctr">
                        <a:spcAft>
                          <a:spcPts val="0"/>
                        </a:spcAft>
                      </a:pPr>
                      <a:r>
                        <a:rPr lang="en-US" sz="1600" kern="100">
                          <a:latin typeface="微软雅黑" panose="020B0503020204020204" pitchFamily="34" charset="-122"/>
                          <a:ea typeface="微软雅黑" panose="020B0503020204020204" pitchFamily="34" charset="-122"/>
                          <a:cs typeface="Times New Roman" panose="02020603050405020304"/>
                        </a:rPr>
                        <a:t>pm</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最低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最低</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最低</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9.4</a:t>
            </a:r>
            <a:r>
              <a:rPr lang="zh-CN" altLang="en-US" sz="2800" b="1" dirty="0" smtClean="0">
                <a:solidFill>
                  <a:schemeClr val="bg1"/>
                </a:solidFill>
                <a:latin typeface="微软雅黑" panose="020B0503020204020204" pitchFamily="34" charset="-122"/>
                <a:ea typeface="微软雅黑" panose="020B0503020204020204" pitchFamily="34" charset="-122"/>
              </a:rPr>
              <a:t>领导者的行为理论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56166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任务与关系导向型领导的关键行为</a:t>
            </a:r>
            <a:endParaRPr lang="zh-CN" altLang="zh-CN" sz="2400" dirty="0" smtClean="0">
              <a:latin typeface="微软雅黑" panose="020B0503020204020204" pitchFamily="34" charset="-122"/>
              <a:ea typeface="微软雅黑" panose="020B0503020204020204" pitchFamily="34" charset="-122"/>
            </a:endParaRPr>
          </a:p>
        </p:txBody>
      </p:sp>
      <p:sp>
        <p:nvSpPr>
          <p:cNvPr id="6" name="圆角矩形 5"/>
          <p:cNvSpPr/>
          <p:nvPr/>
        </p:nvSpPr>
        <p:spPr>
          <a:xfrm>
            <a:off x="323528" y="1628800"/>
            <a:ext cx="8496944" cy="576064"/>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）任务导向型领导的关键行为</a:t>
            </a:r>
            <a:endParaRPr lang="zh-CN" altLang="en-US" b="1" dirty="0">
              <a:latin typeface="微软雅黑" panose="020B0503020204020204" pitchFamily="34" charset="-122"/>
              <a:ea typeface="微软雅黑" panose="020B0503020204020204" pitchFamily="34" charset="-122"/>
            </a:endParaRPr>
          </a:p>
        </p:txBody>
      </p:sp>
      <p:sp>
        <p:nvSpPr>
          <p:cNvPr id="20" name="矩形 19"/>
          <p:cNvSpPr/>
          <p:nvPr/>
        </p:nvSpPr>
        <p:spPr>
          <a:xfrm>
            <a:off x="467544" y="2204864"/>
            <a:ext cx="8280920" cy="1815882"/>
          </a:xfrm>
          <a:prstGeom prst="rect">
            <a:avLst/>
          </a:prstGeom>
        </p:spPr>
        <p:txBody>
          <a:bodyPr wrap="square">
            <a:spAutoFit/>
          </a:bodyPr>
          <a:lstStyle/>
          <a:p>
            <a:r>
              <a:rPr lang="zh-CN" altLang="en-US" sz="1600" dirty="0" smtClean="0"/>
              <a:t>任务导向型领导的行为，其主要目标涉及任务的实现，有效运用人力和资源，有秩序的管理，可信赖的操作。</a:t>
            </a:r>
            <a:endParaRPr lang="zh-CN" altLang="en-US" sz="1600" dirty="0" smtClean="0"/>
          </a:p>
          <a:p>
            <a:r>
              <a:rPr lang="zh-CN" altLang="en-US" sz="1600" dirty="0" smtClean="0"/>
              <a:t>任务导向型领导的关键行为是计划、阐明、监督。</a:t>
            </a:r>
            <a:endParaRPr lang="en-US" altLang="zh-CN" sz="1600" dirty="0" smtClean="0"/>
          </a:p>
          <a:p>
            <a:pPr>
              <a:buFont typeface="Wingdings" panose="05000000000000000000" pitchFamily="2" charset="2"/>
              <a:buChar char="Ø"/>
            </a:pPr>
            <a:r>
              <a:rPr lang="zh-CN" altLang="en-US" sz="1600" dirty="0" smtClean="0"/>
              <a:t>计划是指决定目标和优先性，明确战略和资源分配，委派责任，安排活动并分配时间。</a:t>
            </a:r>
            <a:endParaRPr lang="en-US" altLang="zh-CN" sz="1600" dirty="0" smtClean="0"/>
          </a:p>
          <a:p>
            <a:pPr>
              <a:buFont typeface="Wingdings" panose="05000000000000000000" pitchFamily="2" charset="2"/>
              <a:buChar char="Ø"/>
            </a:pPr>
            <a:r>
              <a:rPr lang="zh-CN" altLang="en-US" sz="1600" dirty="0" smtClean="0"/>
              <a:t>阐明是指通过沟通说明委派的任务，解释工作责任，解释角色，确立特别的绩效目标和期限，指示如何工作。</a:t>
            </a:r>
            <a:endParaRPr lang="zh-CN" altLang="en-US" sz="1600" dirty="0" smtClean="0"/>
          </a:p>
          <a:p>
            <a:pPr>
              <a:buFont typeface="Wingdings" panose="05000000000000000000" pitchFamily="2" charset="2"/>
              <a:buChar char="Ø"/>
            </a:pPr>
            <a:r>
              <a:rPr lang="zh-CN" altLang="en-US" sz="1600" dirty="0" smtClean="0"/>
              <a:t>监督是指获取所需信息去评价工作单位的操作和下属个人的绩效。</a:t>
            </a:r>
            <a:endParaRPr lang="zh-CN" altLang="en-US" sz="1600" dirty="0"/>
          </a:p>
        </p:txBody>
      </p:sp>
      <p:sp>
        <p:nvSpPr>
          <p:cNvPr id="21" name="圆角矩形 20"/>
          <p:cNvSpPr/>
          <p:nvPr/>
        </p:nvSpPr>
        <p:spPr>
          <a:xfrm>
            <a:off x="323528" y="4149080"/>
            <a:ext cx="8496944" cy="576064"/>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altLang="zh-CN" b="1" dirty="0" smtClean="0">
                <a:latin typeface="微软雅黑" panose="020B0503020204020204" pitchFamily="34" charset="-122"/>
                <a:ea typeface="微软雅黑" panose="020B0503020204020204" pitchFamily="34" charset="-122"/>
              </a:rPr>
              <a:t>2</a:t>
            </a:r>
            <a:r>
              <a:rPr lang="zh-CN" altLang="en-US" b="1" dirty="0" smtClean="0">
                <a:latin typeface="微软雅黑" panose="020B0503020204020204" pitchFamily="34" charset="-122"/>
                <a:ea typeface="微软雅黑" panose="020B0503020204020204" pitchFamily="34" charset="-122"/>
              </a:rPr>
              <a:t>）关系导向型领导的关键行为</a:t>
            </a:r>
            <a:endParaRPr lang="zh-CN" altLang="en-US" b="1" dirty="0">
              <a:latin typeface="微软雅黑" panose="020B0503020204020204" pitchFamily="34" charset="-122"/>
              <a:ea typeface="微软雅黑" panose="020B0503020204020204" pitchFamily="34" charset="-122"/>
            </a:endParaRPr>
          </a:p>
        </p:txBody>
      </p:sp>
      <p:sp>
        <p:nvSpPr>
          <p:cNvPr id="22" name="矩形 21"/>
          <p:cNvSpPr/>
          <p:nvPr/>
        </p:nvSpPr>
        <p:spPr>
          <a:xfrm>
            <a:off x="467544" y="4725144"/>
            <a:ext cx="8280920" cy="1631216"/>
          </a:xfrm>
          <a:prstGeom prst="rect">
            <a:avLst/>
          </a:prstGeom>
        </p:spPr>
        <p:txBody>
          <a:bodyPr wrap="square">
            <a:spAutoFit/>
          </a:bodyPr>
          <a:lstStyle/>
          <a:p>
            <a:r>
              <a:rPr lang="zh-CN" altLang="en-US" sz="1600" dirty="0" smtClean="0"/>
              <a:t>关系导向型领导行为，其主要目的是改进关系和帮助他人，增进团队合作，增加下属的工作满意度，建立对组织的认同。</a:t>
            </a:r>
            <a:endParaRPr lang="zh-CN" altLang="en-US" sz="1600" dirty="0" smtClean="0"/>
          </a:p>
          <a:p>
            <a:r>
              <a:rPr lang="zh-CN" altLang="en-US" sz="1600" dirty="0" smtClean="0"/>
              <a:t>关系导向型领导的关键行为是支持、发展、认同。</a:t>
            </a:r>
            <a:endParaRPr lang="en-US" altLang="zh-CN" sz="1600" dirty="0" smtClean="0"/>
          </a:p>
          <a:p>
            <a:pPr>
              <a:buFont typeface="Wingdings" panose="05000000000000000000" pitchFamily="2" charset="2"/>
              <a:buChar char="Ø"/>
            </a:pPr>
            <a:r>
              <a:rPr lang="zh-CN" altLang="en-US" sz="1600" dirty="0" smtClean="0"/>
              <a:t>支持是指领导要深思熟虑、接受、关心他人的需要和感情以取得友谊和忠诚，使用与支持。</a:t>
            </a:r>
            <a:endParaRPr lang="en-US" altLang="zh-CN" sz="1600" dirty="0" smtClean="0"/>
          </a:p>
          <a:p>
            <a:pPr>
              <a:buFont typeface="Wingdings" panose="05000000000000000000" pitchFamily="2" charset="2"/>
              <a:buChar char="Ø"/>
            </a:pPr>
            <a:r>
              <a:rPr lang="zh-CN" altLang="en-US" sz="1600" dirty="0" smtClean="0"/>
              <a:t>发展是指增加工作相关技能的行为，以利于个人工作的调整和职业的提升。</a:t>
            </a:r>
            <a:endParaRPr lang="en-US" altLang="zh-CN" sz="1600" dirty="0" smtClean="0"/>
          </a:p>
          <a:p>
            <a:pPr>
              <a:buFont typeface="Wingdings" panose="05000000000000000000" pitchFamily="2" charset="2"/>
              <a:buChar char="Ø"/>
            </a:pPr>
            <a:r>
              <a:rPr lang="zh-CN" altLang="en-US" sz="1600" dirty="0" smtClean="0"/>
              <a:t>认同是对他人对组织的贡献给予赞扬和表示欣赏。</a:t>
            </a:r>
            <a:endParaRPr lang="zh-CN" altLang="en-US" sz="1600" dirty="0" smtClean="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9.4</a:t>
            </a:r>
            <a:r>
              <a:rPr lang="zh-CN" altLang="en-US" sz="2800" b="1" dirty="0" smtClean="0">
                <a:solidFill>
                  <a:schemeClr val="bg1"/>
                </a:solidFill>
                <a:latin typeface="微软雅黑" panose="020B0503020204020204" pitchFamily="34" charset="-122"/>
                <a:ea typeface="微软雅黑" panose="020B0503020204020204" pitchFamily="34" charset="-122"/>
              </a:rPr>
              <a:t>领导者的行为理论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56166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任务与关系导向型领导的关键行为</a:t>
            </a:r>
            <a:endParaRPr lang="zh-CN" altLang="zh-CN" sz="2400" dirty="0" smtClean="0">
              <a:latin typeface="微软雅黑" panose="020B0503020204020204" pitchFamily="34" charset="-122"/>
              <a:ea typeface="微软雅黑" panose="020B0503020204020204" pitchFamily="34" charset="-122"/>
            </a:endParaRPr>
          </a:p>
        </p:txBody>
      </p:sp>
      <p:sp>
        <p:nvSpPr>
          <p:cNvPr id="6" name="圆角矩形 5"/>
          <p:cNvSpPr/>
          <p:nvPr/>
        </p:nvSpPr>
        <p:spPr>
          <a:xfrm>
            <a:off x="323528" y="1628800"/>
            <a:ext cx="8496944" cy="576064"/>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altLang="zh-CN" b="1" dirty="0" smtClean="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）关心人与关心工作领导行为的效果</a:t>
            </a:r>
            <a:endParaRPr lang="zh-CN" altLang="en-US" b="1" dirty="0">
              <a:latin typeface="微软雅黑" panose="020B0503020204020204" pitchFamily="34" charset="-122"/>
              <a:ea typeface="微软雅黑" panose="020B0503020204020204" pitchFamily="34" charset="-122"/>
            </a:endParaRPr>
          </a:p>
        </p:txBody>
      </p:sp>
      <p:sp>
        <p:nvSpPr>
          <p:cNvPr id="20" name="矩形 19"/>
          <p:cNvSpPr/>
          <p:nvPr/>
        </p:nvSpPr>
        <p:spPr>
          <a:xfrm>
            <a:off x="467544" y="2204864"/>
            <a:ext cx="8280920" cy="2554545"/>
          </a:xfrm>
          <a:prstGeom prst="rect">
            <a:avLst/>
          </a:prstGeom>
        </p:spPr>
        <p:txBody>
          <a:bodyPr wrap="square">
            <a:spAutoFit/>
          </a:bodyPr>
          <a:lstStyle/>
          <a:p>
            <a:pPr indent="457200"/>
            <a:r>
              <a:rPr lang="zh-CN" altLang="en-US" sz="1600" dirty="0" smtClean="0"/>
              <a:t>关心人与关心工作领导行为的效果是很复杂的。总的说来，关心人的领导行为可以提高下属心理上的满意度，因而两者是正相关。此外，增加关心人的程度可以使下属的不满程度（牢骚度）降低，但两者不呈线性相关。</a:t>
            </a:r>
            <a:endParaRPr lang="zh-CN" altLang="en-US" sz="1600" dirty="0" smtClean="0"/>
          </a:p>
          <a:p>
            <a:pPr indent="457200"/>
            <a:r>
              <a:rPr lang="zh-CN" altLang="en-US" sz="1600" dirty="0" smtClean="0"/>
              <a:t>关心人的领导行为可以取得较高的工作绩效，但是其前提条件是，领导者不仅要关心人，而且要设置目标，保证完成工作任务。对不同类型的下属采用同一种领导行为，或者在不同情境条件下对同类型的下属使用同一种领导作为，都不一定能取得好的工作效果。</a:t>
            </a:r>
            <a:endParaRPr lang="zh-CN" altLang="en-US" sz="1600" dirty="0" smtClean="0"/>
          </a:p>
          <a:p>
            <a:pPr indent="457200"/>
            <a:r>
              <a:rPr lang="zh-CN" altLang="en-US" sz="1600" dirty="0" smtClean="0"/>
              <a:t>关心工作的领导者对下属的满意度与工作效果之间的关系也是复杂的。带有不确定性，在各种不同的情境下，分别表现为正相关、负相关或不相关。面向生产的领导者注重生产与技术，把下属作为简单的“劳动工具”，这样可能使工作很有成效，但会使下属心理上的满意感降低，更不会产生亲切感与融洽感。</a:t>
            </a:r>
            <a:endParaRPr lang="zh-CN" altLang="en-US" sz="1600" dirty="0" smtClean="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9.4</a:t>
            </a:r>
            <a:r>
              <a:rPr lang="zh-CN" altLang="en-US" sz="2800" b="1" dirty="0" smtClean="0">
                <a:solidFill>
                  <a:schemeClr val="bg1"/>
                </a:solidFill>
                <a:latin typeface="微软雅黑" panose="020B0503020204020204" pitchFamily="34" charset="-122"/>
                <a:ea typeface="微软雅黑" panose="020B0503020204020204" pitchFamily="34" charset="-122"/>
              </a:rPr>
              <a:t>领导者的行为理论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56166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领导者的领导风格与工作作风</a:t>
            </a:r>
            <a:endParaRPr lang="zh-CN" altLang="zh-CN" sz="2400" dirty="0" smtClean="0">
              <a:latin typeface="微软雅黑" panose="020B0503020204020204" pitchFamily="34" charset="-122"/>
              <a:ea typeface="微软雅黑" panose="020B0503020204020204" pitchFamily="34" charset="-122"/>
            </a:endParaRPr>
          </a:p>
        </p:txBody>
      </p:sp>
      <p:sp>
        <p:nvSpPr>
          <p:cNvPr id="20" name="矩形 19"/>
          <p:cNvSpPr/>
          <p:nvPr/>
        </p:nvSpPr>
        <p:spPr>
          <a:xfrm>
            <a:off x="467544" y="2060848"/>
            <a:ext cx="8280920" cy="58477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indent="457200"/>
            <a:r>
              <a:rPr lang="zh-CN" altLang="en-US" sz="1600" dirty="0" smtClean="0"/>
              <a:t>在这种领导方式下，领导者会自行做出决定后下达给下属，必要时强制下属执行。领导者与下属之间存在着一种互不信任的气氛，组织目标难以实现。</a:t>
            </a:r>
            <a:endParaRPr lang="zh-CN" altLang="en-US" sz="1600" dirty="0" smtClean="0"/>
          </a:p>
        </p:txBody>
      </p:sp>
      <p:sp>
        <p:nvSpPr>
          <p:cNvPr id="7" name="矩形 6"/>
          <p:cNvSpPr/>
          <p:nvPr/>
        </p:nvSpPr>
        <p:spPr>
          <a:xfrm>
            <a:off x="539552" y="1700808"/>
            <a:ext cx="3421129" cy="400110"/>
          </a:xfrm>
          <a:prstGeom prst="rect">
            <a:avLst/>
          </a:prstGeom>
        </p:spPr>
        <p:txBody>
          <a:bodyPr wrap="none">
            <a:spAutoFit/>
          </a:bodyPr>
          <a:lstStyle/>
          <a:p>
            <a:r>
              <a:rPr lang="zh-CN" altLang="en-US" sz="2000" b="1" dirty="0" smtClean="0">
                <a:solidFill>
                  <a:schemeClr val="accent6">
                    <a:lumMod val="75000"/>
                  </a:schemeClr>
                </a:solidFill>
                <a:latin typeface="微软雅黑" panose="020B0503020204020204" pitchFamily="34" charset="-122"/>
                <a:ea typeface="微软雅黑" panose="020B0503020204020204" pitchFamily="34" charset="-122"/>
              </a:rPr>
              <a:t>（</a:t>
            </a:r>
            <a:r>
              <a:rPr lang="en-US" altLang="zh-CN" sz="2000" b="1" dirty="0" smtClean="0">
                <a:solidFill>
                  <a:schemeClr val="accent6">
                    <a:lumMod val="75000"/>
                  </a:schemeClr>
                </a:solidFill>
                <a:latin typeface="微软雅黑" panose="020B0503020204020204" pitchFamily="34" charset="-122"/>
                <a:ea typeface="微软雅黑" panose="020B0503020204020204" pitchFamily="34" charset="-122"/>
              </a:rPr>
              <a:t>1</a:t>
            </a:r>
            <a:r>
              <a:rPr lang="zh-CN" altLang="en-US" sz="2000" b="1" dirty="0" smtClean="0">
                <a:solidFill>
                  <a:schemeClr val="accent6">
                    <a:lumMod val="75000"/>
                  </a:schemeClr>
                </a:solidFill>
                <a:latin typeface="微软雅黑" panose="020B0503020204020204" pitchFamily="34" charset="-122"/>
                <a:ea typeface="微软雅黑" panose="020B0503020204020204" pitchFamily="34" charset="-122"/>
              </a:rPr>
              <a:t>）专制式的集权领导方式</a:t>
            </a:r>
            <a:endParaRPr lang="zh-CN" altLang="en-US" sz="2000" b="1"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67544" y="3068960"/>
            <a:ext cx="8280920" cy="83099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indent="457200"/>
            <a:r>
              <a:rPr lang="zh-CN" altLang="en-US" sz="1600" dirty="0" smtClean="0"/>
              <a:t>在这种领导方式下，领导者对下属比较和气，领导者做出决策时也听取下属的意见反映，执行决定的过程中能够奖惩并用。但上下级之间的沟通是表面的、肤浅的，领导者对下属并不十分信任，下属对领导者也心存畏惧，工作的主动性有限。</a:t>
            </a:r>
            <a:endParaRPr lang="zh-CN" altLang="en-US" sz="1600" dirty="0" smtClean="0"/>
          </a:p>
        </p:txBody>
      </p:sp>
      <p:sp>
        <p:nvSpPr>
          <p:cNvPr id="9" name="矩形 8"/>
          <p:cNvSpPr/>
          <p:nvPr/>
        </p:nvSpPr>
        <p:spPr>
          <a:xfrm>
            <a:off x="539552" y="2708920"/>
            <a:ext cx="3421129" cy="400110"/>
          </a:xfrm>
          <a:prstGeom prst="rect">
            <a:avLst/>
          </a:prstGeom>
        </p:spPr>
        <p:txBody>
          <a:bodyPr wrap="none">
            <a:spAutoFit/>
          </a:bodyPr>
          <a:lstStyle/>
          <a:p>
            <a:r>
              <a:rPr lang="zh-CN" altLang="en-US" sz="2000" b="1" dirty="0" smtClean="0">
                <a:solidFill>
                  <a:schemeClr val="accent5">
                    <a:lumMod val="60000"/>
                    <a:lumOff val="40000"/>
                  </a:schemeClr>
                </a:solidFill>
                <a:latin typeface="微软雅黑" panose="020B0503020204020204" pitchFamily="34" charset="-122"/>
                <a:ea typeface="微软雅黑" panose="020B0503020204020204" pitchFamily="34" charset="-122"/>
              </a:rPr>
              <a:t>（</a:t>
            </a:r>
            <a:r>
              <a:rPr lang="en-US" altLang="zh-CN" sz="2000" b="1" dirty="0" smtClean="0">
                <a:solidFill>
                  <a:schemeClr val="accent5">
                    <a:lumMod val="60000"/>
                    <a:lumOff val="40000"/>
                  </a:schemeClr>
                </a:solidFill>
                <a:latin typeface="微软雅黑" panose="020B0503020204020204" pitchFamily="34" charset="-122"/>
                <a:ea typeface="微软雅黑" panose="020B0503020204020204" pitchFamily="34" charset="-122"/>
              </a:rPr>
              <a:t>2</a:t>
            </a:r>
            <a:r>
              <a:rPr lang="zh-CN" altLang="en-US" sz="2000" b="1" dirty="0" smtClean="0">
                <a:solidFill>
                  <a:schemeClr val="accent5">
                    <a:lumMod val="60000"/>
                    <a:lumOff val="40000"/>
                  </a:schemeClr>
                </a:solidFill>
                <a:latin typeface="微软雅黑" panose="020B0503020204020204" pitchFamily="34" charset="-122"/>
                <a:ea typeface="微软雅黑" panose="020B0503020204020204" pitchFamily="34" charset="-122"/>
              </a:rPr>
              <a:t>）开明式的集权领导方式</a:t>
            </a:r>
            <a:endParaRPr lang="zh-CN" altLang="en-US" sz="2000" b="1" dirty="0">
              <a:solidFill>
                <a:schemeClr val="accent5">
                  <a:lumMod val="60000"/>
                  <a:lumOff val="4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467544" y="4365104"/>
            <a:ext cx="8280920" cy="830997"/>
          </a:xfrm>
          <a:prstGeom prst="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pPr indent="457200"/>
            <a:r>
              <a:rPr lang="zh-CN" altLang="en-US" sz="1600" dirty="0" smtClean="0"/>
              <a:t>在这种领导方式下，领导者对下属有一定的信任，充分听取下属的意见，做出决定时均能取得下属的同意。上下级之间沟通的程度比较深入，双方彼此信任，执行决策时则能够相互支持。</a:t>
            </a:r>
            <a:endParaRPr lang="zh-CN" altLang="en-US" sz="1600" dirty="0" smtClean="0"/>
          </a:p>
        </p:txBody>
      </p:sp>
      <p:sp>
        <p:nvSpPr>
          <p:cNvPr id="11" name="矩形 10"/>
          <p:cNvSpPr/>
          <p:nvPr/>
        </p:nvSpPr>
        <p:spPr>
          <a:xfrm>
            <a:off x="539552" y="4005064"/>
            <a:ext cx="3421129" cy="400110"/>
          </a:xfrm>
          <a:prstGeom prst="rect">
            <a:avLst/>
          </a:prstGeom>
        </p:spPr>
        <p:txBody>
          <a:bodyPr wrap="none">
            <a:spAutoFit/>
          </a:bodyPr>
          <a:lstStyle/>
          <a:p>
            <a:r>
              <a:rPr lang="zh-CN" altLang="en-US" sz="2000" b="1" dirty="0" smtClean="0">
                <a:solidFill>
                  <a:schemeClr val="accent2">
                    <a:lumMod val="60000"/>
                    <a:lumOff val="40000"/>
                  </a:schemeClr>
                </a:solidFill>
                <a:latin typeface="微软雅黑" panose="020B0503020204020204" pitchFamily="34" charset="-122"/>
                <a:ea typeface="微软雅黑" panose="020B0503020204020204" pitchFamily="34" charset="-122"/>
              </a:rPr>
              <a:t>（</a:t>
            </a:r>
            <a:r>
              <a:rPr lang="en-US" altLang="zh-CN" sz="2000" b="1" dirty="0" smtClean="0">
                <a:solidFill>
                  <a:schemeClr val="accent2">
                    <a:lumMod val="60000"/>
                    <a:lumOff val="40000"/>
                  </a:schemeClr>
                </a:solidFill>
                <a:latin typeface="微软雅黑" panose="020B0503020204020204" pitchFamily="34" charset="-122"/>
                <a:ea typeface="微软雅黑" panose="020B0503020204020204" pitchFamily="34" charset="-122"/>
              </a:rPr>
              <a:t>3</a:t>
            </a:r>
            <a:r>
              <a:rPr lang="zh-CN" altLang="en-US" sz="2000" b="1" dirty="0" smtClean="0">
                <a:solidFill>
                  <a:schemeClr val="accent2">
                    <a:lumMod val="60000"/>
                    <a:lumOff val="40000"/>
                  </a:schemeClr>
                </a:solidFill>
                <a:latin typeface="微软雅黑" panose="020B0503020204020204" pitchFamily="34" charset="-122"/>
                <a:ea typeface="微软雅黑" panose="020B0503020204020204" pitchFamily="34" charset="-122"/>
              </a:rPr>
              <a:t>）协商式的民主领导方式</a:t>
            </a:r>
            <a:endParaRPr lang="zh-CN" altLang="en-US" sz="2000" b="1" dirty="0">
              <a:solidFill>
                <a:schemeClr val="accent2">
                  <a:lumMod val="60000"/>
                  <a:lumOff val="40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467544" y="5622339"/>
            <a:ext cx="8280920" cy="830997"/>
          </a:xfrm>
          <a:prstGeom prst="rect">
            <a:avLst/>
          </a:prstGeom>
          <a:ln>
            <a:solidFill>
              <a:schemeClr val="accent3">
                <a:lumMod val="75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pPr indent="457200"/>
            <a:r>
              <a:rPr lang="zh-CN" altLang="en-US" sz="1600" dirty="0" smtClean="0"/>
              <a:t>在这种领导方式下，领导者对下属充分信任，在规定范围内，授予下属自行决策权。领导者根据工作群体目标，向下级提出具体要求，不过多地干涉下属的工作。上下级之间不仅充分地沟通与相互信任，而且能够建立起一定的友谊。</a:t>
            </a:r>
            <a:endParaRPr lang="zh-CN" altLang="en-US" sz="1600" dirty="0" smtClean="0"/>
          </a:p>
        </p:txBody>
      </p:sp>
      <p:sp>
        <p:nvSpPr>
          <p:cNvPr id="17" name="矩形 16"/>
          <p:cNvSpPr/>
          <p:nvPr/>
        </p:nvSpPr>
        <p:spPr>
          <a:xfrm>
            <a:off x="539552" y="5262299"/>
            <a:ext cx="3421129" cy="400110"/>
          </a:xfrm>
          <a:prstGeom prst="rect">
            <a:avLst/>
          </a:prstGeom>
        </p:spPr>
        <p:txBody>
          <a:bodyPr wrap="none">
            <a:spAutoFit/>
          </a:bodyPr>
          <a:lstStyle/>
          <a:p>
            <a:r>
              <a:rPr lang="zh-CN" altLang="en-US" sz="2000" b="1" dirty="0" smtClean="0">
                <a:solidFill>
                  <a:schemeClr val="accent3">
                    <a:lumMod val="75000"/>
                  </a:schemeClr>
                </a:solidFill>
                <a:latin typeface="微软雅黑" panose="020B0503020204020204" pitchFamily="34" charset="-122"/>
                <a:ea typeface="微软雅黑" panose="020B0503020204020204" pitchFamily="34" charset="-122"/>
              </a:rPr>
              <a:t>（</a:t>
            </a:r>
            <a:r>
              <a:rPr lang="en-US" altLang="zh-CN" sz="2000" b="1" dirty="0" smtClean="0">
                <a:solidFill>
                  <a:schemeClr val="accent3">
                    <a:lumMod val="75000"/>
                  </a:schemeClr>
                </a:solidFill>
                <a:latin typeface="微软雅黑" panose="020B0503020204020204" pitchFamily="34" charset="-122"/>
                <a:ea typeface="微软雅黑" panose="020B0503020204020204" pitchFamily="34" charset="-122"/>
              </a:rPr>
              <a:t>4</a:t>
            </a:r>
            <a:r>
              <a:rPr lang="zh-CN" altLang="en-US" sz="2000" b="1" dirty="0" smtClean="0">
                <a:solidFill>
                  <a:schemeClr val="accent3">
                    <a:lumMod val="75000"/>
                  </a:schemeClr>
                </a:solidFill>
                <a:latin typeface="微软雅黑" panose="020B0503020204020204" pitchFamily="34" charset="-122"/>
                <a:ea typeface="微软雅黑" panose="020B0503020204020204" pitchFamily="34" charset="-122"/>
              </a:rPr>
              <a:t>）参与式的民主领导方式</a:t>
            </a:r>
            <a:endParaRPr lang="zh-CN" altLang="en-US" sz="2000" b="1" dirty="0">
              <a:solidFill>
                <a:schemeClr val="accent3">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9.4</a:t>
            </a:r>
            <a:r>
              <a:rPr lang="zh-CN" altLang="en-US" sz="2800" b="1" dirty="0" smtClean="0">
                <a:solidFill>
                  <a:schemeClr val="bg1"/>
                </a:solidFill>
                <a:latin typeface="微软雅黑" panose="020B0503020204020204" pitchFamily="34" charset="-122"/>
                <a:ea typeface="微软雅黑" panose="020B0503020204020204" pitchFamily="34" charset="-122"/>
              </a:rPr>
              <a:t>领导者的行为理论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56166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我国领导者的行为特征</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72816"/>
            <a:ext cx="8424936" cy="646331"/>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我国领导者的基本行为特征应是一种三维领导模式，即“抓工作”、“关心人”和“率先垂范”。</a:t>
            </a:r>
            <a:endParaRPr lang="zh-CN" altLang="en-US" dirty="0">
              <a:latin typeface="微软雅黑" panose="020B0503020204020204" pitchFamily="34" charset="-122"/>
              <a:ea typeface="微软雅黑" panose="020B0503020204020204" pitchFamily="34" charset="-122"/>
            </a:endParaRPr>
          </a:p>
        </p:txBody>
      </p:sp>
      <p:pic>
        <p:nvPicPr>
          <p:cNvPr id="41986" name="Picture 2" descr="C:\Users\Administrator\Desktop\20120406034922172.jpg"/>
          <p:cNvPicPr>
            <a:picLocks noChangeAspect="1" noChangeArrowheads="1"/>
          </p:cNvPicPr>
          <p:nvPr/>
        </p:nvPicPr>
        <p:blipFill>
          <a:blip r:embed="rId1" cstate="print"/>
          <a:srcRect/>
          <a:stretch>
            <a:fillRect/>
          </a:stretch>
        </p:blipFill>
        <p:spPr bwMode="auto">
          <a:xfrm>
            <a:off x="0" y="3743325"/>
            <a:ext cx="4286250" cy="3114675"/>
          </a:xfrm>
          <a:prstGeom prst="rect">
            <a:avLst/>
          </a:prstGeom>
          <a:noFill/>
        </p:spPr>
      </p:pic>
      <p:pic>
        <p:nvPicPr>
          <p:cNvPr id="41987" name="Picture 3" descr="C:\Users\Administrator\Desktop\6380-12021120403714.jpg"/>
          <p:cNvPicPr>
            <a:picLocks noChangeAspect="1" noChangeArrowheads="1"/>
          </p:cNvPicPr>
          <p:nvPr/>
        </p:nvPicPr>
        <p:blipFill>
          <a:blip r:embed="rId2" cstate="print"/>
          <a:srcRect/>
          <a:stretch>
            <a:fillRect/>
          </a:stretch>
        </p:blipFill>
        <p:spPr bwMode="auto">
          <a:xfrm>
            <a:off x="3707904" y="2852936"/>
            <a:ext cx="2592288" cy="3456384"/>
          </a:xfrm>
          <a:prstGeom prst="rect">
            <a:avLst/>
          </a:prstGeom>
          <a:noFill/>
        </p:spPr>
      </p:pic>
      <p:pic>
        <p:nvPicPr>
          <p:cNvPr id="41988" name="Picture 4" descr="C:\Users\Administrator\Desktop\u=3332897349,3550827164&amp;fm=21&amp;gp=0.jpg"/>
          <p:cNvPicPr>
            <a:picLocks noChangeAspect="1" noChangeArrowheads="1"/>
          </p:cNvPicPr>
          <p:nvPr/>
        </p:nvPicPr>
        <p:blipFill>
          <a:blip r:embed="rId3" cstate="print"/>
          <a:srcRect/>
          <a:stretch>
            <a:fillRect/>
          </a:stretch>
        </p:blipFill>
        <p:spPr bwMode="auto">
          <a:xfrm>
            <a:off x="5796136" y="3501008"/>
            <a:ext cx="3320726" cy="288758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4624"/>
            <a:ext cx="5099473" cy="830997"/>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2.3 </a:t>
            </a:r>
            <a:r>
              <a:rPr lang="zh-CN" altLang="en-US" sz="2400" b="1" dirty="0" smtClean="0">
                <a:solidFill>
                  <a:schemeClr val="bg1"/>
                </a:solidFill>
                <a:latin typeface="微软雅黑" panose="020B0503020204020204" pitchFamily="34" charset="-122"/>
                <a:ea typeface="微软雅黑" panose="020B0503020204020204" pitchFamily="34" charset="-122"/>
              </a:rPr>
              <a:t>人性的另一种假设</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经济人、</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zh-CN" altLang="en-US" sz="2400" b="1" dirty="0" smtClean="0">
                <a:solidFill>
                  <a:schemeClr val="bg1"/>
                </a:solidFill>
                <a:latin typeface="微软雅黑" panose="020B0503020204020204" pitchFamily="34" charset="-122"/>
                <a:ea typeface="微软雅黑" panose="020B0503020204020204" pitchFamily="34" charset="-122"/>
              </a:rPr>
              <a:t>      社会人、自我实现人、复杂人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79512" y="1124744"/>
            <a:ext cx="223224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经济人假设</a:t>
            </a:r>
            <a:endParaRPr lang="zh-CN" altLang="zh-CN" sz="2400" dirty="0" smtClean="0">
              <a:latin typeface="微软雅黑" panose="020B0503020204020204" pitchFamily="34" charset="-122"/>
              <a:ea typeface="微软雅黑" panose="020B0503020204020204" pitchFamily="34" charset="-122"/>
            </a:endParaRPr>
          </a:p>
        </p:txBody>
      </p:sp>
      <p:sp>
        <p:nvSpPr>
          <p:cNvPr id="8" name="TextBox 7"/>
          <p:cNvSpPr txBox="1"/>
          <p:nvPr/>
        </p:nvSpPr>
        <p:spPr>
          <a:xfrm>
            <a:off x="251520" y="1700808"/>
            <a:ext cx="8640960" cy="1754326"/>
          </a:xfrm>
          <a:prstGeom prst="rect">
            <a:avLst/>
          </a:prstGeom>
          <a:noFill/>
        </p:spPr>
        <p:txBody>
          <a:bodyPr wrap="square" rtlCol="0">
            <a:spAutoFit/>
          </a:bodyPr>
          <a:lstStyle/>
          <a:p>
            <a:pPr indent="457200"/>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）经济人假设的基本观点</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经济人又被称为“唯利人”（</a:t>
            </a:r>
            <a:r>
              <a:rPr lang="en-US" altLang="zh-CN" dirty="0" smtClean="0">
                <a:latin typeface="微软雅黑" panose="020B0503020204020204" pitchFamily="34" charset="-122"/>
                <a:ea typeface="微软雅黑" panose="020B0503020204020204" pitchFamily="34" charset="-122"/>
              </a:rPr>
              <a:t>Rational-Economic Man</a:t>
            </a:r>
            <a:r>
              <a:rPr lang="zh-CN" altLang="en-US" dirty="0" smtClean="0">
                <a:latin typeface="微软雅黑" panose="020B0503020204020204" pitchFamily="34" charset="-122"/>
                <a:ea typeface="微软雅黑" panose="020B0503020204020204" pitchFamily="34" charset="-122"/>
              </a:rPr>
              <a:t>），这种假设起源于享乐主义哲学和亚当</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斯密（</a:t>
            </a:r>
            <a:r>
              <a:rPr lang="en-US" altLang="zh-CN" dirty="0" smtClean="0">
                <a:latin typeface="微软雅黑" panose="020B0503020204020204" pitchFamily="34" charset="-122"/>
                <a:ea typeface="微软雅黑" panose="020B0503020204020204" pitchFamily="34" charset="-122"/>
              </a:rPr>
              <a:t>Adam Smith</a:t>
            </a:r>
            <a:r>
              <a:rPr lang="zh-CN" altLang="en-US" dirty="0" smtClean="0">
                <a:latin typeface="微软雅黑" panose="020B0503020204020204" pitchFamily="34" charset="-122"/>
                <a:ea typeface="微软雅黑" panose="020B0503020204020204" pitchFamily="34" charset="-122"/>
              </a:rPr>
              <a:t>）关于劳动交换的经济理论，认为人的行为动机源于经济诱因，在于追求自身的最大利益，为此，需要用金钱与权力、组织机构的操纵和控制，使员工服从与维持效率。</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雪恩在此基础上进一步提出，经济人假设包括以下几点：</a:t>
            </a:r>
            <a:endParaRPr lang="zh-CN" altLang="en-US" dirty="0" smtClean="0">
              <a:latin typeface="微软雅黑" panose="020B0503020204020204" pitchFamily="34" charset="-122"/>
              <a:ea typeface="微软雅黑" panose="020B0503020204020204" pitchFamily="34" charset="-122"/>
            </a:endParaRPr>
          </a:p>
        </p:txBody>
      </p:sp>
      <p:sp>
        <p:nvSpPr>
          <p:cNvPr id="6" name="矩形 5"/>
          <p:cNvSpPr/>
          <p:nvPr/>
        </p:nvSpPr>
        <p:spPr>
          <a:xfrm>
            <a:off x="323528" y="3429000"/>
            <a:ext cx="8424936" cy="3293209"/>
          </a:xfrm>
          <a:prstGeom prst="rect">
            <a:avLst/>
          </a:prstGeom>
        </p:spPr>
        <p:txBody>
          <a:bodyPr wrap="square">
            <a:spAutoFit/>
          </a:bodyPr>
          <a:lstStyle/>
          <a:p>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）职工们基本上都是受经济性刺激物的激励的，不管是什么事，只要能向他们提供最大的经济收益，他们就会去做。</a:t>
            </a:r>
            <a:endParaRPr lang="en-US" altLang="zh-CN" sz="1600" dirty="0" smtClean="0">
              <a:latin typeface="微软雅黑" panose="020B0503020204020204" pitchFamily="34" charset="-122"/>
              <a:ea typeface="微软雅黑" panose="020B0503020204020204" pitchFamily="34" charset="-122"/>
            </a:endParaRPr>
          </a:p>
          <a:p>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）因为经济性刺激物是在组织的控制之下，所以职工们的本质是一种被动的因素，要受组织的左右、驱使和控制。</a:t>
            </a:r>
            <a:endParaRPr lang="en-US" altLang="zh-CN" sz="1600" dirty="0" smtClean="0">
              <a:latin typeface="微软雅黑" panose="020B0503020204020204" pitchFamily="34" charset="-122"/>
              <a:ea typeface="微软雅黑" panose="020B0503020204020204" pitchFamily="34" charset="-122"/>
            </a:endParaRPr>
          </a:p>
          <a:p>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）感情这东西，按其定义来说，是非理性的，因此必须加以防范，以免干扰了人们对自己利害的理性的权衡。</a:t>
            </a:r>
            <a:endParaRPr lang="en-US" altLang="zh-CN" sz="1600" dirty="0" smtClean="0">
              <a:latin typeface="微软雅黑" panose="020B0503020204020204" pitchFamily="34" charset="-122"/>
              <a:ea typeface="微软雅黑" panose="020B0503020204020204" pitchFamily="34" charset="-122"/>
            </a:endParaRPr>
          </a:p>
          <a:p>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）组织能够而且必须按照能中和并控制住人们感情的方式来设计，因此也就是要控制住人们的那些无法预计的品质。</a:t>
            </a:r>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雪恩进一步认为，有关</a:t>
            </a:r>
            <a:r>
              <a:rPr lang="en-US" altLang="zh-CN" sz="1600" dirty="0" smtClean="0">
                <a:latin typeface="微软雅黑" panose="020B0503020204020204" pitchFamily="34" charset="-122"/>
                <a:ea typeface="微软雅黑" panose="020B0503020204020204" pitchFamily="34" charset="-122"/>
              </a:rPr>
              <a:t>X</a:t>
            </a:r>
            <a:r>
              <a:rPr lang="zh-CN" altLang="en-US" sz="1600" dirty="0" smtClean="0">
                <a:latin typeface="微软雅黑" panose="020B0503020204020204" pitchFamily="34" charset="-122"/>
                <a:ea typeface="微软雅黑" panose="020B0503020204020204" pitchFamily="34" charset="-122"/>
              </a:rPr>
              <a:t>理论中的人性假设是以上说明之外的附加的假设，这说明</a:t>
            </a:r>
            <a:r>
              <a:rPr lang="en-US" altLang="zh-CN" sz="1600" dirty="0" smtClean="0">
                <a:latin typeface="微软雅黑" panose="020B0503020204020204" pitchFamily="34" charset="-122"/>
                <a:ea typeface="微软雅黑" panose="020B0503020204020204" pitchFamily="34" charset="-122"/>
              </a:rPr>
              <a:t>X</a:t>
            </a:r>
            <a:r>
              <a:rPr lang="zh-CN" altLang="en-US" sz="1600" dirty="0" smtClean="0">
                <a:latin typeface="微软雅黑" panose="020B0503020204020204" pitchFamily="34" charset="-122"/>
                <a:ea typeface="微软雅黑" panose="020B0503020204020204" pitchFamily="34" charset="-122"/>
              </a:rPr>
              <a:t>理论中的人性假设与上述经济人假设是一致的，互为补充、说明。</a:t>
            </a:r>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9.5</a:t>
            </a:r>
            <a:r>
              <a:rPr lang="zh-CN" altLang="en-US" sz="2800" b="1" dirty="0" smtClean="0">
                <a:solidFill>
                  <a:schemeClr val="bg1"/>
                </a:solidFill>
                <a:latin typeface="微软雅黑" panose="020B0503020204020204" pitchFamily="34" charset="-122"/>
                <a:ea typeface="微软雅黑" panose="020B0503020204020204" pitchFamily="34" charset="-122"/>
              </a:rPr>
              <a:t>领导者的权变理论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395536" y="1268760"/>
            <a:ext cx="8424936" cy="3447098"/>
          </a:xfrm>
          <a:prstGeom prst="rect">
            <a:avLst/>
          </a:prstGeom>
        </p:spPr>
        <p:txBody>
          <a:bodyPr wrap="square">
            <a:spAutoFit/>
          </a:bodyPr>
          <a:lstStyle/>
          <a:p>
            <a:pPr indent="457200"/>
            <a:r>
              <a:rPr lang="zh-CN" altLang="en-US" sz="2000" dirty="0" smtClean="0">
                <a:latin typeface="微软雅黑" panose="020B0503020204020204" pitchFamily="34" charset="-122"/>
                <a:ea typeface="微软雅黑" panose="020B0503020204020204" pitchFamily="34" charset="-122"/>
              </a:rPr>
              <a:t>实际上，并不存在一成不变的领导方式与领导风格。领导者应该根据情况的变化采取随机应变的领导方式与领导风格。更确切地说，领导者的有效性是领导者、被领导者与情境三者的最佳配合关系。我们可以用简单的公式表示如下：</a:t>
            </a:r>
            <a:endParaRPr lang="zh-CN" altLang="en-US" sz="2000" dirty="0" smtClean="0">
              <a:latin typeface="微软雅黑" panose="020B0503020204020204" pitchFamily="34" charset="-122"/>
              <a:ea typeface="微软雅黑" panose="020B0503020204020204" pitchFamily="34" charset="-122"/>
            </a:endParaRPr>
          </a:p>
          <a:p>
            <a:pPr indent="457200"/>
            <a:endParaRPr lang="zh-CN" altLang="en-US" sz="2000" dirty="0" smtClean="0">
              <a:latin typeface="微软雅黑" panose="020B0503020204020204" pitchFamily="34" charset="-122"/>
              <a:ea typeface="微软雅黑" panose="020B0503020204020204" pitchFamily="34" charset="-122"/>
            </a:endParaRPr>
          </a:p>
          <a:p>
            <a:pPr indent="457200"/>
            <a:r>
              <a:rPr lang="zh-CN" altLang="en-US" sz="2000" dirty="0" smtClean="0">
                <a:latin typeface="微软雅黑" panose="020B0503020204020204" pitchFamily="34" charset="-122"/>
                <a:ea typeface="微软雅黑" panose="020B0503020204020204" pitchFamily="34" charset="-122"/>
              </a:rPr>
              <a:t>领导有效性 </a:t>
            </a:r>
            <a:r>
              <a:rPr lang="en-US" altLang="zh-CN" sz="2000" dirty="0" smtClean="0">
                <a:latin typeface="微软雅黑" panose="020B0503020204020204" pitchFamily="34" charset="-122"/>
                <a:ea typeface="微软雅黑" panose="020B0503020204020204" pitchFamily="34" charset="-122"/>
              </a:rPr>
              <a:t>= f(</a:t>
            </a:r>
            <a:r>
              <a:rPr lang="zh-CN" altLang="en-US" sz="2000" dirty="0" smtClean="0">
                <a:latin typeface="微软雅黑" panose="020B0503020204020204" pitchFamily="34" charset="-122"/>
                <a:ea typeface="微软雅黑" panose="020B0503020204020204" pitchFamily="34" charset="-122"/>
              </a:rPr>
              <a:t>领导者</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被领导者</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情境</a:t>
            </a:r>
            <a:r>
              <a:rPr lang="en-US"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indent="457200"/>
            <a:endParaRPr lang="en-US" altLang="zh-CN" sz="2000" dirty="0" smtClean="0">
              <a:latin typeface="微软雅黑" panose="020B0503020204020204" pitchFamily="34" charset="-122"/>
              <a:ea typeface="微软雅黑" panose="020B0503020204020204" pitchFamily="34" charset="-122"/>
            </a:endParaRPr>
          </a:p>
          <a:p>
            <a:pPr indent="457200"/>
            <a:r>
              <a:rPr lang="zh-CN" altLang="en-US" sz="2000" dirty="0" smtClean="0">
                <a:latin typeface="微软雅黑" panose="020B0503020204020204" pitchFamily="34" charset="-122"/>
                <a:ea typeface="微软雅黑" panose="020B0503020204020204" pitchFamily="34" charset="-122"/>
              </a:rPr>
              <a:t>为此，领导者的有效行为应该随着领导者、被领导者、情境的变化而有所不同。领导者要不断观察情境，并评价如何使他们的行为适应这种情景。领导者要灵活并不断创新以适应变化的情境。</a:t>
            </a:r>
            <a:endParaRPr lang="zh-CN" altLang="en-US" sz="2000" dirty="0" smtClean="0">
              <a:latin typeface="微软雅黑" panose="020B0503020204020204" pitchFamily="34" charset="-122"/>
              <a:ea typeface="微软雅黑" panose="020B0503020204020204" pitchFamily="34" charset="-122"/>
            </a:endParaRPr>
          </a:p>
          <a:p>
            <a:pPr indent="457200"/>
            <a:r>
              <a:rPr lang="zh-CN" altLang="en-US" sz="2000" dirty="0" smtClean="0">
                <a:latin typeface="微软雅黑" panose="020B0503020204020204" pitchFamily="34" charset="-122"/>
                <a:ea typeface="微软雅黑" panose="020B0503020204020204" pitchFamily="34" charset="-122"/>
              </a:rPr>
              <a:t>有关领导者权变的理论多种多样，下面介绍几种关键的理论与模式。</a:t>
            </a:r>
            <a:endParaRPr lang="zh-CN" altLang="en-US" sz="20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9.5</a:t>
            </a:r>
            <a:r>
              <a:rPr lang="zh-CN" altLang="en-US" sz="2800" b="1" dirty="0" smtClean="0">
                <a:solidFill>
                  <a:schemeClr val="bg1"/>
                </a:solidFill>
                <a:latin typeface="微软雅黑" panose="020B0503020204020204" pitchFamily="34" charset="-122"/>
                <a:ea typeface="微软雅黑" panose="020B0503020204020204" pitchFamily="34" charset="-122"/>
              </a:rPr>
              <a:t>领导者的权变理论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56166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领导方式与下属成熟度匹配理论</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72816"/>
            <a:ext cx="4680520" cy="4801314"/>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这个理论是美国俄亥俄州立大学的卡门（</a:t>
            </a:r>
            <a:r>
              <a:rPr lang="en-US" altLang="zh-CN" dirty="0" smtClean="0">
                <a:latin typeface="微软雅黑" panose="020B0503020204020204" pitchFamily="34" charset="-122"/>
                <a:ea typeface="微软雅黑" panose="020B0503020204020204" pitchFamily="34" charset="-122"/>
              </a:rPr>
              <a:t>Karman</a:t>
            </a:r>
            <a:r>
              <a:rPr lang="zh-CN" altLang="en-US" dirty="0" smtClean="0">
                <a:latin typeface="微软雅黑" panose="020B0503020204020204" pitchFamily="34" charset="-122"/>
                <a:ea typeface="微软雅黑" panose="020B0503020204020204" pitchFamily="34" charset="-122"/>
              </a:rPr>
              <a:t>）首先提出来的。它的要点是领导者的行为要与下属的成熟度相适应，随着被领导者的成熟度的逐步提高，领导的方式也要做出相应的调整。</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这里所指的“度”是指心理的成熟度，而非生理的成熟度。在此，成熟度被指为有成就感、有负责任的意愿和能力、有工作经验和受过一定的教育和培训等。下属的成熟度也有一个发展的过程和一定的阶段，一般说来有四个阶段：不成熟阶段，初步成熟阶段，比较成熟阶段和成熟阶段。领导者在下属不同的心理成熟阶段要采取不同的领导方式与之匹配才能取得最佳的领导效能，故称为领导方式和下属成熟度匹配理论，又名为生命周期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图</a:t>
            </a:r>
            <a:r>
              <a:rPr lang="en-US" altLang="zh-CN" dirty="0" smtClean="0">
                <a:latin typeface="微软雅黑" panose="020B0503020204020204" pitchFamily="34" charset="-122"/>
                <a:ea typeface="微软雅黑" panose="020B0503020204020204" pitchFamily="34" charset="-122"/>
              </a:rPr>
              <a:t>9-6</a:t>
            </a:r>
            <a:r>
              <a:rPr lang="zh-CN" altLang="en-US" dirty="0" smtClean="0">
                <a:latin typeface="微软雅黑" panose="020B0503020204020204" pitchFamily="34" charset="-122"/>
                <a:ea typeface="微软雅黑" panose="020B0503020204020204" pitchFamily="34" charset="-122"/>
              </a:rPr>
              <a:t>显示了这种生命周期理论的模式。</a:t>
            </a:r>
            <a:endParaRPr lang="zh-CN" altLang="en-US" dirty="0" smtClean="0">
              <a:latin typeface="微软雅黑" panose="020B0503020204020204" pitchFamily="34" charset="-122"/>
              <a:ea typeface="微软雅黑" panose="020B0503020204020204" pitchFamily="34" charset="-122"/>
            </a:endParaRPr>
          </a:p>
        </p:txBody>
      </p:sp>
      <p:pic>
        <p:nvPicPr>
          <p:cNvPr id="43010" name="图片 3" descr="图片1"/>
          <p:cNvPicPr>
            <a:picLocks noChangeAspect="1" noChangeArrowheads="1"/>
          </p:cNvPicPr>
          <p:nvPr/>
        </p:nvPicPr>
        <p:blipFill>
          <a:blip r:embed="rId1" cstate="print"/>
          <a:srcRect/>
          <a:stretch>
            <a:fillRect/>
          </a:stretch>
        </p:blipFill>
        <p:spPr bwMode="auto">
          <a:xfrm>
            <a:off x="4211960" y="1556792"/>
            <a:ext cx="5184576" cy="3987924"/>
          </a:xfrm>
          <a:prstGeom prst="rect">
            <a:avLst/>
          </a:prstGeom>
          <a:noFill/>
          <a:ln w="9525">
            <a:noFill/>
            <a:miter lim="800000"/>
            <a:headEnd/>
            <a:tailEnd/>
          </a:ln>
        </p:spPr>
      </p:pic>
      <p:sp>
        <p:nvSpPr>
          <p:cNvPr id="6" name="矩形 5"/>
          <p:cNvSpPr/>
          <p:nvPr/>
        </p:nvSpPr>
        <p:spPr>
          <a:xfrm>
            <a:off x="5676204" y="5867980"/>
            <a:ext cx="2496196"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9-6  </a:t>
            </a:r>
            <a:r>
              <a:rPr lang="zh-CN" altLang="en-US" sz="1600" b="1" dirty="0" smtClean="0">
                <a:latin typeface="微软雅黑" panose="020B0503020204020204" pitchFamily="34" charset="-122"/>
                <a:ea typeface="微软雅黑" panose="020B0503020204020204" pitchFamily="34" charset="-122"/>
              </a:rPr>
              <a:t>生命周期论模式图</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9.5</a:t>
            </a:r>
            <a:r>
              <a:rPr lang="zh-CN" altLang="en-US" sz="2800" b="1" dirty="0" smtClean="0">
                <a:solidFill>
                  <a:schemeClr val="bg1"/>
                </a:solidFill>
                <a:latin typeface="微软雅黑" panose="020B0503020204020204" pitchFamily="34" charset="-122"/>
                <a:ea typeface="微软雅黑" panose="020B0503020204020204" pitchFamily="34" charset="-122"/>
              </a:rPr>
              <a:t>领导者的权变理论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09634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领导权变模式</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5078313"/>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弗雷德费德勒（</a:t>
            </a:r>
            <a:r>
              <a:rPr lang="en-US" altLang="zh-CN" dirty="0" smtClean="0">
                <a:latin typeface="微软雅黑" panose="020B0503020204020204" pitchFamily="34" charset="-122"/>
                <a:ea typeface="微软雅黑" panose="020B0503020204020204" pitchFamily="34" charset="-122"/>
              </a:rPr>
              <a:t>Fred Fiedler</a:t>
            </a:r>
            <a:r>
              <a:rPr lang="zh-CN" altLang="en-US" dirty="0" smtClean="0">
                <a:latin typeface="微软雅黑" panose="020B0503020204020204" pitchFamily="34" charset="-122"/>
                <a:ea typeface="微软雅黑" panose="020B0503020204020204" pitchFamily="34" charset="-122"/>
              </a:rPr>
              <a:t>）提出了有效领导的权变模式。该模式认为有效领导的领导行为的抉择是由三个特征所决定的，这三个特征是领导与成员的关系、职位权力与任务结构。</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领导与成员的关系是指领导与下属是否相处融洽以及下属支持领导者的程度。当领导者与成员之间关系融洽时，就很少发生摩擦，工作任务就能顺利完成。当领导者与员工关系不融洽，甚至经常容易发生冲突时，工作任务就很难完成。</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职位权力是指领导者拥有的权力与影响力，包括给予奖励和处罚的权力。一般来说，领导者都具有强制性的合法性的权力。</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任务结构是指下属的工作任务被清晰而明确界定的程度。有的工作任务很单调，因而具有明确的目标，只由几步或几个程序组成，这样的任务相对是结构良好的，按日常的基本方法就能完成。这是常规、例行性的任务。而有任务可能没有明确的目标或其目标是动态变化的，因而完成任务也有多种途径，这类任务就是非常规、结构性的工作任务。</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根据上述三种情境特征，并根据这三种特征导致的截然不同的情况</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领导与被领导者关系的好与差，工作任务的明确与不明确，工作任务的结构化与非结构化，职位权力的强与弱，领导者应该采取不同的领导方式。表</a:t>
            </a:r>
            <a:r>
              <a:rPr lang="en-US" altLang="zh-CN" dirty="0" smtClean="0">
                <a:latin typeface="微软雅黑" panose="020B0503020204020204" pitchFamily="34" charset="-122"/>
                <a:ea typeface="微软雅黑" panose="020B0503020204020204" pitchFamily="34" charset="-122"/>
              </a:rPr>
              <a:t>9-1</a:t>
            </a:r>
            <a:r>
              <a:rPr lang="zh-CN" altLang="en-US" dirty="0" smtClean="0">
                <a:latin typeface="微软雅黑" panose="020B0503020204020204" pitchFamily="34" charset="-122"/>
                <a:ea typeface="微软雅黑" panose="020B0503020204020204" pitchFamily="34" charset="-122"/>
              </a:rPr>
              <a:t>显示，根据三种情境特征的不同情况，可以有六种领导方式，归纳为两种领导类型：任务导向型和人际关系型。</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3602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9.5</a:t>
            </a:r>
            <a:r>
              <a:rPr lang="zh-CN" altLang="en-US" sz="2800" b="1" dirty="0" smtClean="0">
                <a:solidFill>
                  <a:schemeClr val="bg1"/>
                </a:solidFill>
                <a:latin typeface="微软雅黑" panose="020B0503020204020204" pitchFamily="34" charset="-122"/>
                <a:ea typeface="微软雅黑" panose="020B0503020204020204" pitchFamily="34" charset="-122"/>
              </a:rPr>
              <a:t>领导者的权变理论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309634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领导权变模式</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338554"/>
          </a:xfrm>
          <a:prstGeom prst="rect">
            <a:avLst/>
          </a:prstGeom>
        </p:spPr>
        <p:txBody>
          <a:bodyPr wrap="square">
            <a:spAutoFit/>
          </a:bodyPr>
          <a:lstStyle/>
          <a:p>
            <a:pPr indent="457200" algn="ctr"/>
            <a:r>
              <a:rPr lang="zh-CN" altLang="en-US" sz="1600" b="1" dirty="0" smtClean="0">
                <a:latin typeface="微软雅黑" panose="020B0503020204020204" pitchFamily="34" charset="-122"/>
                <a:ea typeface="微软雅黑" panose="020B0503020204020204" pitchFamily="34" charset="-122"/>
              </a:rPr>
              <a:t>表</a:t>
            </a:r>
            <a:r>
              <a:rPr lang="en-US" altLang="zh-CN" sz="1600" b="1" dirty="0" smtClean="0">
                <a:latin typeface="微软雅黑" panose="020B0503020204020204" pitchFamily="34" charset="-122"/>
                <a:ea typeface="微软雅黑" panose="020B0503020204020204" pitchFamily="34" charset="-122"/>
              </a:rPr>
              <a:t>9-1   </a:t>
            </a:r>
            <a:r>
              <a:rPr lang="zh-CN" altLang="en-US" sz="1600" b="1" dirty="0" smtClean="0">
                <a:latin typeface="微软雅黑" panose="020B0503020204020204" pitchFamily="34" charset="-122"/>
                <a:ea typeface="微软雅黑" panose="020B0503020204020204" pitchFamily="34" charset="-122"/>
              </a:rPr>
              <a:t>情境特征与领导方式之间的权变关系</a:t>
            </a:r>
            <a:endParaRPr lang="zh-CN" altLang="en-US" sz="1600" b="1" dirty="0" smtClean="0">
              <a:latin typeface="微软雅黑" panose="020B0503020204020204" pitchFamily="34" charset="-122"/>
              <a:ea typeface="微软雅黑" panose="020B0503020204020204" pitchFamily="34" charset="-122"/>
            </a:endParaRPr>
          </a:p>
        </p:txBody>
      </p:sp>
      <p:graphicFrame>
        <p:nvGraphicFramePr>
          <p:cNvPr id="5" name="表格 4"/>
          <p:cNvGraphicFramePr>
            <a:graphicFrameLocks noGrp="1"/>
          </p:cNvGraphicFramePr>
          <p:nvPr/>
        </p:nvGraphicFramePr>
        <p:xfrm>
          <a:off x="395536" y="2132858"/>
          <a:ext cx="8424936" cy="2952326"/>
        </p:xfrm>
        <a:graphic>
          <a:graphicData uri="http://schemas.openxmlformats.org/drawingml/2006/table">
            <a:tbl>
              <a:tblPr/>
              <a:tblGrid>
                <a:gridCol w="3330628"/>
                <a:gridCol w="1821020"/>
                <a:gridCol w="1401849"/>
                <a:gridCol w="1871439"/>
              </a:tblGrid>
              <a:tr h="723969">
                <a:tc>
                  <a:txBody>
                    <a:bodyPr/>
                    <a:lstStyle/>
                    <a:p>
                      <a:pPr algn="ctr">
                        <a:spcAft>
                          <a:spcPts val="0"/>
                        </a:spcAft>
                      </a:pPr>
                      <a:r>
                        <a:rPr lang="zh-CN" sz="1800" b="1" kern="100">
                          <a:latin typeface="微软雅黑" panose="020B0503020204020204" pitchFamily="34" charset="-122"/>
                          <a:ea typeface="微软雅黑" panose="020B0503020204020204" pitchFamily="34" charset="-122"/>
                          <a:cs typeface="Times New Roman" panose="02020603050405020304"/>
                        </a:rPr>
                        <a:t>领导者与被领导者之间的关系</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latin typeface="微软雅黑" panose="020B0503020204020204" pitchFamily="34" charset="-122"/>
                          <a:ea typeface="微软雅黑" panose="020B0503020204020204" pitchFamily="34" charset="-122"/>
                          <a:cs typeface="Times New Roman" panose="02020603050405020304"/>
                        </a:rPr>
                        <a:t>任务结构</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latin typeface="微软雅黑" panose="020B0503020204020204" pitchFamily="34" charset="-122"/>
                          <a:ea typeface="微软雅黑" panose="020B0503020204020204" pitchFamily="34" charset="-122"/>
                          <a:cs typeface="Times New Roman" panose="02020603050405020304"/>
                        </a:rPr>
                        <a:t>职位权力</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kern="100">
                          <a:latin typeface="微软雅黑" panose="020B0503020204020204" pitchFamily="34" charset="-122"/>
                          <a:ea typeface="微软雅黑" panose="020B0503020204020204" pitchFamily="34" charset="-122"/>
                          <a:cs typeface="Times New Roman" panose="02020603050405020304"/>
                        </a:rPr>
                        <a:t>领导方式</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113">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良好</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有结构</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强</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任务导向型</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192">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良好</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有结构</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弱</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任务导向型</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217">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良好</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无结构</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强</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任务导向型</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593">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良好</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无结构</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弱</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人际关系型</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1985">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差</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有结构</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强</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人际关系型</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8257">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差</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无结构</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latin typeface="微软雅黑" panose="020B0503020204020204" pitchFamily="34" charset="-122"/>
                          <a:ea typeface="微软雅黑" panose="020B0503020204020204" pitchFamily="34" charset="-122"/>
                          <a:cs typeface="Times New Roman" panose="02020603050405020304"/>
                        </a:rPr>
                        <a:t>弱</a:t>
                      </a:r>
                      <a:endParaRPr lang="zh-CN" sz="18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latin typeface="微软雅黑" panose="020B0503020204020204" pitchFamily="34" charset="-122"/>
                          <a:ea typeface="微软雅黑" panose="020B0503020204020204" pitchFamily="34" charset="-122"/>
                          <a:cs typeface="Times New Roman" panose="02020603050405020304"/>
                        </a:rPr>
                        <a:t>任务导向型</a:t>
                      </a:r>
                      <a:endParaRPr lang="zh-CN" sz="18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434926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9.6</a:t>
            </a:r>
            <a:r>
              <a:rPr lang="zh-CN" altLang="en-US" sz="2800" b="1" dirty="0" smtClean="0">
                <a:solidFill>
                  <a:schemeClr val="bg1"/>
                </a:solidFill>
                <a:latin typeface="微软雅黑" panose="020B0503020204020204" pitchFamily="34" charset="-122"/>
                <a:ea typeface="微软雅黑" panose="020B0503020204020204" pitchFamily="34" charset="-122"/>
              </a:rPr>
              <a:t>通路</a:t>
            </a:r>
            <a:r>
              <a:rPr lang="en-US" altLang="zh-CN" sz="2800" b="1" dirty="0" smtClean="0">
                <a:solidFill>
                  <a:schemeClr val="bg1"/>
                </a:solidFill>
                <a:latin typeface="微软雅黑" panose="020B0503020204020204" pitchFamily="34" charset="-122"/>
                <a:ea typeface="微软雅黑" panose="020B0503020204020204" pitchFamily="34" charset="-122"/>
              </a:rPr>
              <a:t>—</a:t>
            </a:r>
            <a:r>
              <a:rPr lang="zh-CN" altLang="en-US" sz="2800" b="1" dirty="0" smtClean="0">
                <a:solidFill>
                  <a:schemeClr val="bg1"/>
                </a:solidFill>
                <a:latin typeface="微软雅黑" panose="020B0503020204020204" pitchFamily="34" charset="-122"/>
                <a:ea typeface="微软雅黑" panose="020B0503020204020204" pitchFamily="34" charset="-122"/>
              </a:rPr>
              <a:t>目标的权变理论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03244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通路</a:t>
            </a:r>
            <a:r>
              <a:rPr lang="en-US" altLang="zh-CN" sz="2400" b="1" dirty="0" smtClean="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目标的权变理论</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2031325"/>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 加拿大多伦多大学的心理学家豪斯（</a:t>
            </a:r>
            <a:r>
              <a:rPr lang="en-US" altLang="zh-CN" dirty="0" smtClean="0">
                <a:latin typeface="微软雅黑" panose="020B0503020204020204" pitchFamily="34" charset="-122"/>
                <a:ea typeface="微软雅黑" panose="020B0503020204020204" pitchFamily="34" charset="-122"/>
              </a:rPr>
              <a:t>R.J. House</a:t>
            </a:r>
            <a:r>
              <a:rPr lang="zh-CN" altLang="en-US" dirty="0" smtClean="0">
                <a:latin typeface="微软雅黑" panose="020B0503020204020204" pitchFamily="34" charset="-122"/>
                <a:ea typeface="微软雅黑" panose="020B0503020204020204" pitchFamily="34" charset="-122"/>
              </a:rPr>
              <a:t>）认为，领导者要向下属说明工作的意义、方向、内容，即向下属说明达到工作目标的“通路”，并以体贴精神使下属在“通路”上容易通过。具体说来，如果下属思想上对工作认识不清，领导者应该说明走向工作的“通路”，即通过工作任务引导下属走向程序化的工作目标。如果下属对“通路”已经清楚，那么领导者应该有更多的体贴精神，通过人际关系，使下属得到更多的满足，使之更快通过“通路”。</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通路</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目标理论的基本概念可由图</a:t>
            </a:r>
            <a:r>
              <a:rPr lang="en-US" altLang="zh-CN" dirty="0" smtClean="0">
                <a:latin typeface="微软雅黑" panose="020B0503020204020204" pitchFamily="34" charset="-122"/>
                <a:ea typeface="微软雅黑" panose="020B0503020204020204" pitchFamily="34" charset="-122"/>
              </a:rPr>
              <a:t>9-7</a:t>
            </a:r>
            <a:r>
              <a:rPr lang="zh-CN" altLang="en-US" dirty="0" smtClean="0">
                <a:latin typeface="微软雅黑" panose="020B0503020204020204" pitchFamily="34" charset="-122"/>
                <a:ea typeface="微软雅黑" panose="020B0503020204020204" pitchFamily="34" charset="-122"/>
              </a:rPr>
              <a:t>加以示意。</a:t>
            </a:r>
            <a:endParaRPr lang="zh-CN" altLang="en-US"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47105" name="Group 1"/>
          <p:cNvGrpSpPr>
            <a:grpSpLocks noChangeAspect="1"/>
          </p:cNvGrpSpPr>
          <p:nvPr/>
        </p:nvGrpSpPr>
        <p:grpSpPr bwMode="auto">
          <a:xfrm>
            <a:off x="827584" y="3933055"/>
            <a:ext cx="7704856" cy="2041577"/>
            <a:chOff x="1800" y="4568"/>
            <a:chExt cx="8265" cy="2190"/>
          </a:xfrm>
        </p:grpSpPr>
        <p:sp>
          <p:nvSpPr>
            <p:cNvPr id="47121" name="AutoShape 17"/>
            <p:cNvSpPr>
              <a:spLocks noChangeAspect="1" noChangeArrowheads="1" noTextEdit="1"/>
            </p:cNvSpPr>
            <p:nvPr/>
          </p:nvSpPr>
          <p:spPr bwMode="auto">
            <a:xfrm>
              <a:off x="1800" y="4568"/>
              <a:ext cx="8265" cy="2190"/>
            </a:xfrm>
            <a:prstGeom prst="rect">
              <a:avLst/>
            </a:prstGeom>
            <a:noFill/>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20" name="Rectangle 16"/>
            <p:cNvSpPr>
              <a:spLocks noChangeArrowheads="1"/>
            </p:cNvSpPr>
            <p:nvPr/>
          </p:nvSpPr>
          <p:spPr bwMode="auto">
            <a:xfrm>
              <a:off x="4965" y="4715"/>
              <a:ext cx="540" cy="1878"/>
            </a:xfrm>
            <a:prstGeom prst="rect">
              <a:avLst/>
            </a:prstGeom>
            <a:solidFill>
              <a:srgbClr val="FFFFFF"/>
            </a:solidFill>
            <a:ln w="9525">
              <a:solidFill>
                <a:srgbClr val="000000"/>
              </a:solidFill>
              <a:miter lim="800000"/>
            </a:ln>
          </p:spPr>
          <p:txBody>
            <a:bodyPr vert="eaVert"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19" name="Line 15"/>
            <p:cNvSpPr>
              <a:spLocks noChangeShapeType="1"/>
            </p:cNvSpPr>
            <p:nvPr/>
          </p:nvSpPr>
          <p:spPr bwMode="auto">
            <a:xfrm>
              <a:off x="3345" y="5183"/>
              <a:ext cx="3961" cy="2"/>
            </a:xfrm>
            <a:prstGeom prst="line">
              <a:avLst/>
            </a:prstGeom>
            <a:noFill/>
            <a:ln w="9525">
              <a:solidFill>
                <a:srgbClr val="000000"/>
              </a:solidFill>
              <a:roun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18" name="Line 14"/>
            <p:cNvSpPr>
              <a:spLocks noChangeShapeType="1"/>
            </p:cNvSpPr>
            <p:nvPr/>
          </p:nvSpPr>
          <p:spPr bwMode="auto">
            <a:xfrm>
              <a:off x="3345" y="5963"/>
              <a:ext cx="3961" cy="1"/>
            </a:xfrm>
            <a:prstGeom prst="line">
              <a:avLst/>
            </a:prstGeom>
            <a:noFill/>
            <a:ln w="9525">
              <a:solidFill>
                <a:srgbClr val="000000"/>
              </a:solidFill>
              <a:roun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17" name="Text Box 13"/>
            <p:cNvSpPr txBox="1">
              <a:spLocks noChangeArrowheads="1"/>
            </p:cNvSpPr>
            <p:nvPr/>
          </p:nvSpPr>
          <p:spPr bwMode="auto">
            <a:xfrm>
              <a:off x="3345" y="5400"/>
              <a:ext cx="1080" cy="467"/>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通路</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16" name="Line 12"/>
            <p:cNvSpPr>
              <a:spLocks noChangeShapeType="1"/>
            </p:cNvSpPr>
            <p:nvPr/>
          </p:nvSpPr>
          <p:spPr bwMode="auto">
            <a:xfrm>
              <a:off x="4065" y="5651"/>
              <a:ext cx="720" cy="1"/>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15" name="Line 11"/>
            <p:cNvSpPr>
              <a:spLocks noChangeShapeType="1"/>
            </p:cNvSpPr>
            <p:nvPr/>
          </p:nvSpPr>
          <p:spPr bwMode="auto">
            <a:xfrm>
              <a:off x="4800" y="6431"/>
              <a:ext cx="1" cy="312"/>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14" name="Line 10"/>
            <p:cNvSpPr>
              <a:spLocks noChangeShapeType="1"/>
            </p:cNvSpPr>
            <p:nvPr/>
          </p:nvSpPr>
          <p:spPr bwMode="auto">
            <a:xfrm>
              <a:off x="4980" y="6757"/>
              <a:ext cx="540" cy="1"/>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13" name="Line 9"/>
            <p:cNvSpPr>
              <a:spLocks noChangeShapeType="1"/>
            </p:cNvSpPr>
            <p:nvPr/>
          </p:nvSpPr>
          <p:spPr bwMode="auto">
            <a:xfrm flipH="1" flipV="1">
              <a:off x="5699" y="6431"/>
              <a:ext cx="1" cy="327"/>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12" name="Line 8"/>
            <p:cNvSpPr>
              <a:spLocks noChangeShapeType="1"/>
            </p:cNvSpPr>
            <p:nvPr/>
          </p:nvSpPr>
          <p:spPr bwMode="auto">
            <a:xfrm>
              <a:off x="5685" y="5651"/>
              <a:ext cx="540" cy="1"/>
            </a:xfrm>
            <a:prstGeom prst="line">
              <a:avLst/>
            </a:prstGeom>
            <a:noFill/>
            <a:ln w="9525">
              <a:solidFill>
                <a:srgbClr val="000000"/>
              </a:solidFill>
              <a:round/>
              <a:tailEnd type="triangle" w="med" len="me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11" name="Text Box 7"/>
            <p:cNvSpPr txBox="1">
              <a:spLocks noChangeArrowheads="1"/>
            </p:cNvSpPr>
            <p:nvPr/>
          </p:nvSpPr>
          <p:spPr bwMode="auto">
            <a:xfrm>
              <a:off x="1875" y="5340"/>
              <a:ext cx="900" cy="467"/>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下属</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10" name="Line 6"/>
            <p:cNvSpPr>
              <a:spLocks noChangeShapeType="1"/>
            </p:cNvSpPr>
            <p:nvPr/>
          </p:nvSpPr>
          <p:spPr bwMode="auto">
            <a:xfrm>
              <a:off x="7306" y="4871"/>
              <a:ext cx="1" cy="1404"/>
            </a:xfrm>
            <a:prstGeom prst="line">
              <a:avLst/>
            </a:prstGeom>
            <a:noFill/>
            <a:ln w="9525">
              <a:solidFill>
                <a:srgbClr val="000000"/>
              </a:solidFill>
              <a:roun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09" name="Line 5"/>
            <p:cNvSpPr>
              <a:spLocks noChangeShapeType="1"/>
            </p:cNvSpPr>
            <p:nvPr/>
          </p:nvSpPr>
          <p:spPr bwMode="auto">
            <a:xfrm>
              <a:off x="7306" y="4871"/>
              <a:ext cx="720" cy="669"/>
            </a:xfrm>
            <a:prstGeom prst="line">
              <a:avLst/>
            </a:prstGeom>
            <a:noFill/>
            <a:ln w="9525">
              <a:solidFill>
                <a:srgbClr val="000000"/>
              </a:solidFill>
              <a:roun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08" name="Line 4"/>
            <p:cNvSpPr>
              <a:spLocks noChangeShapeType="1"/>
            </p:cNvSpPr>
            <p:nvPr/>
          </p:nvSpPr>
          <p:spPr bwMode="auto">
            <a:xfrm flipH="1">
              <a:off x="7306" y="5540"/>
              <a:ext cx="720" cy="735"/>
            </a:xfrm>
            <a:prstGeom prst="line">
              <a:avLst/>
            </a:prstGeom>
            <a:noFill/>
            <a:ln w="9525">
              <a:solidFill>
                <a:srgbClr val="000000"/>
              </a:solidFill>
              <a:round/>
            </a:ln>
          </p:spPr>
          <p:txBody>
            <a:bodyPr vert="horz" wrap="square" lIns="91440" tIns="45720" rIns="91440" bIns="45720" numCol="1" anchor="t" anchorCtr="0" compatLnSpc="1"/>
            <a:lstStyle/>
            <a:p>
              <a:pPr algn="ctr">
                <a:lnSpc>
                  <a:spcPct val="150000"/>
                </a:lnSpc>
              </a:pPr>
              <a:endParaRPr lang="zh-CN" altLang="en-US" sz="1600">
                <a:latin typeface="微软雅黑" panose="020B0503020204020204" pitchFamily="34" charset="-122"/>
                <a:ea typeface="微软雅黑" panose="020B0503020204020204" pitchFamily="34" charset="-122"/>
              </a:endParaRPr>
            </a:p>
          </p:txBody>
        </p:sp>
        <p:sp>
          <p:nvSpPr>
            <p:cNvPr id="47107" name="Text Box 3"/>
            <p:cNvSpPr txBox="1">
              <a:spLocks noChangeArrowheads="1"/>
            </p:cNvSpPr>
            <p:nvPr/>
          </p:nvSpPr>
          <p:spPr bwMode="auto">
            <a:xfrm>
              <a:off x="8235" y="5340"/>
              <a:ext cx="1695" cy="467"/>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目标（生产率）</a:t>
              </a:r>
              <a:endParaRPr kumimoji="0" lang="zh-CN" sz="16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7106" name="Text Box 2"/>
            <p:cNvSpPr txBox="1">
              <a:spLocks noChangeArrowheads="1"/>
            </p:cNvSpPr>
            <p:nvPr/>
          </p:nvSpPr>
          <p:spPr bwMode="auto">
            <a:xfrm>
              <a:off x="6406" y="5400"/>
              <a:ext cx="900" cy="467"/>
            </a:xfrm>
            <a:prstGeom prst="rect">
              <a:avLst/>
            </a:prstGeom>
            <a:solidFill>
              <a:srgbClr val="FFFFFF"/>
            </a:solidFill>
            <a:ln w="9525">
              <a:no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5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通路</a:t>
              </a:r>
              <a:endParaRPr kumimoji="0" lang="zh-CN" sz="16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24" name="矩形 23"/>
          <p:cNvSpPr/>
          <p:nvPr/>
        </p:nvSpPr>
        <p:spPr>
          <a:xfrm>
            <a:off x="2733997" y="6156012"/>
            <a:ext cx="3432350" cy="338554"/>
          </a:xfrm>
          <a:prstGeom prst="rect">
            <a:avLst/>
          </a:prstGeom>
        </p:spPr>
        <p:txBody>
          <a:bodyPr wrap="none">
            <a:spAutoFit/>
          </a:bodyPr>
          <a:lstStyle/>
          <a:p>
            <a:r>
              <a:rPr lang="zh-CN" altLang="en-US" sz="1600" b="1" dirty="0" smtClean="0">
                <a:latin typeface="微软雅黑" panose="020B0503020204020204" pitchFamily="34" charset="-122"/>
                <a:ea typeface="微软雅黑" panose="020B0503020204020204" pitchFamily="34" charset="-122"/>
              </a:rPr>
              <a:t>图</a:t>
            </a:r>
            <a:r>
              <a:rPr lang="en-US" altLang="zh-CN" sz="1600" b="1" dirty="0" smtClean="0">
                <a:latin typeface="微软雅黑" panose="020B0503020204020204" pitchFamily="34" charset="-122"/>
                <a:ea typeface="微软雅黑" panose="020B0503020204020204" pitchFamily="34" charset="-122"/>
              </a:rPr>
              <a:t>9-7</a:t>
            </a:r>
            <a:r>
              <a:rPr lang="zh-CN" altLang="en-US" sz="1600" b="1" dirty="0" smtClean="0">
                <a:latin typeface="微软雅黑" panose="020B0503020204020204" pitchFamily="34" charset="-122"/>
                <a:ea typeface="微软雅黑" panose="020B0503020204020204" pitchFamily="34" charset="-122"/>
              </a:rPr>
              <a:t>通路</a:t>
            </a:r>
            <a:r>
              <a:rPr lang="en-US" altLang="zh-CN" sz="1600" b="1" dirty="0" smtClean="0">
                <a:latin typeface="微软雅黑" panose="020B0503020204020204" pitchFamily="34" charset="-122"/>
                <a:ea typeface="微软雅黑" panose="020B0503020204020204" pitchFamily="34" charset="-122"/>
              </a:rPr>
              <a:t>——</a:t>
            </a:r>
            <a:r>
              <a:rPr lang="zh-CN" altLang="en-US" sz="1600" b="1" dirty="0" smtClean="0">
                <a:latin typeface="微软雅黑" panose="020B0503020204020204" pitchFamily="34" charset="-122"/>
                <a:ea typeface="微软雅黑" panose="020B0503020204020204" pitchFamily="34" charset="-122"/>
              </a:rPr>
              <a:t>目标领导行为示意图</a:t>
            </a:r>
            <a:endParaRPr lang="zh-CN" altLang="en-US"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52505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9.7</a:t>
            </a:r>
            <a:r>
              <a:rPr lang="zh-CN" altLang="en-US" sz="2800" b="1" dirty="0" smtClean="0">
                <a:solidFill>
                  <a:schemeClr val="bg1"/>
                </a:solidFill>
                <a:latin typeface="微软雅黑" panose="020B0503020204020204" pitchFamily="34" charset="-122"/>
                <a:ea typeface="微软雅黑" panose="020B0503020204020204" pitchFamily="34" charset="-122"/>
              </a:rPr>
              <a:t>魅力型领导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2016224"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魅力</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3416320"/>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魅力（</a:t>
            </a:r>
            <a:r>
              <a:rPr lang="en-US" altLang="zh-CN" dirty="0" smtClean="0">
                <a:latin typeface="微软雅黑" panose="020B0503020204020204" pitchFamily="34" charset="-122"/>
                <a:ea typeface="微软雅黑" panose="020B0503020204020204" pitchFamily="34" charset="-122"/>
              </a:rPr>
              <a:t>charisma</a:t>
            </a:r>
            <a:r>
              <a:rPr lang="zh-CN" altLang="en-US" dirty="0" smtClean="0">
                <a:latin typeface="微软雅黑" panose="020B0503020204020204" pitchFamily="34" charset="-122"/>
                <a:ea typeface="微软雅黑" panose="020B0503020204020204" pitchFamily="34" charset="-122"/>
              </a:rPr>
              <a:t>）是一个希腊词汇，意指“神灵的礼物”，诸如能够实现奇迹或预见未来事件。</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韦伯（</a:t>
            </a:r>
            <a:r>
              <a:rPr lang="en-US" altLang="zh-CN" dirty="0" smtClean="0">
                <a:latin typeface="微软雅黑" panose="020B0503020204020204" pitchFamily="34" charset="-122"/>
                <a:ea typeface="微软雅黑" panose="020B0503020204020204" pitchFamily="34" charset="-122"/>
              </a:rPr>
              <a:t>1947</a:t>
            </a:r>
            <a:r>
              <a:rPr lang="zh-CN" altLang="en-US" dirty="0" smtClean="0">
                <a:latin typeface="微软雅黑" panose="020B0503020204020204" pitchFamily="34" charset="-122"/>
                <a:ea typeface="微软雅黑" panose="020B0503020204020204" pitchFamily="34" charset="-122"/>
              </a:rPr>
              <a:t>）用这个词汇描述一种形式的影响，它不是基于传统或正式权威而是追随者认为的领导者所具有的超凡品质。当存在社会危机时，领导者吸引追随者相信愿景，经历一些成功使得愿景更有吸引力，以及追随者认为领导者超常时，领导者就有了魅力。</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魅力型领导者强调感情过程与理性过程一样重要，符号行动与制度行为一样重要。领导的某些品质与技能，如自信、强烈的说服力、镇静、演说能力、戏剧性的资质都有被归因于魅力的可能。当有一个吸引人的愿景时，会增加追随者实现它的信心，在追随者之间引起热情和支持。当达到的愿景和战略是创新的，而领导者采取了个人的冒险行动去推动和促成它们的实现并明显是成功的，这时，更可能出现对领导者的魅力归因。</a:t>
            </a:r>
            <a:endParaRPr lang="zh-CN" altLang="en-US"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52505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9.7</a:t>
            </a:r>
            <a:r>
              <a:rPr lang="zh-CN" altLang="en-US" sz="2800" b="1" dirty="0" smtClean="0">
                <a:solidFill>
                  <a:schemeClr val="bg1"/>
                </a:solidFill>
                <a:latin typeface="微软雅黑" panose="020B0503020204020204" pitchFamily="34" charset="-122"/>
                <a:ea typeface="微软雅黑" panose="020B0503020204020204" pitchFamily="34" charset="-122"/>
              </a:rPr>
              <a:t>魅力型领导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980728"/>
            <a:ext cx="4032448"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领导者的魅力归因</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400779" y="1442393"/>
            <a:ext cx="8352928" cy="5078313"/>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追随者将魅力品质归因于领导者的品质、行为、技能等因素。魅力型领导者会提出一个不同于现状的愿景，但这个愿景仍然在追随者接受的范围之内，因为追随者不接受过于激进的愿景。没有魅力的领导表现为支持现状，热衷于渐进性的变化。魅力型领导者常以非常规的方式实现愿景。为实现愿景，魅力型领导者还会做出自我牺牲，不考虑自己利益，甚至冒个人在地位、金钱、领导职位或组织成员上的巨大损失等风险。</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魅力型领导对目标有着明显的自信。自信与热情也增加了对追随者的感染力。魅力型领导者更可能出现在危机之时，此时领导者会提出对现状不满，但同时会提供更美好的愿景。魅力型领导善于应用愿景和劝导诉求。当实现了愿景和战略是明显成功的之时，追随者更可能出现对领导者的魅力归因。</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魅力型领导的个性特征包括：支配性，影响他人的强烈欲望，自信与坚定的价值观。</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魅力型领导的行为表现为如下特征：能为追随者树立鲜明的角色榜样；显示出卓越的能力；清晰表达目标，寄予高期望，表露信心，唤起动机。</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在企业界，尽管魅力型领导会对组织有巨大影响，但有的企业家具有个人权力导向，其行动专断、自私，最终可能导致公司的垮台。这些企业家强调追随者对自己的忠诚，而不是对组织、价值观和意识形态的忠诚。这样的领导即便有些魅力，但对组织的作用仍是负面的。</a:t>
            </a:r>
            <a:endParaRPr lang="zh-CN" altLang="en-US"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52505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9.7</a:t>
            </a:r>
            <a:r>
              <a:rPr lang="zh-CN" altLang="en-US" sz="2800" b="1" dirty="0" smtClean="0">
                <a:solidFill>
                  <a:schemeClr val="bg1"/>
                </a:solidFill>
                <a:latin typeface="微软雅黑" panose="020B0503020204020204" pitchFamily="34" charset="-122"/>
                <a:ea typeface="微软雅黑" panose="020B0503020204020204" pitchFamily="34" charset="-122"/>
              </a:rPr>
              <a:t>魅力型领导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96855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正面及负面魅力型领导的特征</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338554"/>
          </a:xfrm>
          <a:prstGeom prst="rect">
            <a:avLst/>
          </a:prstGeom>
        </p:spPr>
        <p:txBody>
          <a:bodyPr wrap="square">
            <a:spAutoFit/>
          </a:bodyPr>
          <a:lstStyle/>
          <a:p>
            <a:pPr indent="457200" algn="ctr"/>
            <a:r>
              <a:rPr lang="zh-CN" altLang="en-US" sz="1600" b="1" dirty="0" smtClean="0">
                <a:latin typeface="微软雅黑" panose="020B0503020204020204" pitchFamily="34" charset="-122"/>
                <a:ea typeface="微软雅黑" panose="020B0503020204020204" pitchFamily="34" charset="-122"/>
              </a:rPr>
              <a:t>表</a:t>
            </a:r>
            <a:r>
              <a:rPr lang="en-US" altLang="zh-CN" sz="1600" b="1" dirty="0" smtClean="0">
                <a:latin typeface="微软雅黑" panose="020B0503020204020204" pitchFamily="34" charset="-122"/>
                <a:ea typeface="微软雅黑" panose="020B0503020204020204" pitchFamily="34" charset="-122"/>
              </a:rPr>
              <a:t>9-2   </a:t>
            </a:r>
            <a:r>
              <a:rPr lang="zh-CN" altLang="en-US" sz="1600" b="1" dirty="0" smtClean="0">
                <a:latin typeface="微软雅黑" panose="020B0503020204020204" pitchFamily="34" charset="-122"/>
                <a:ea typeface="微软雅黑" panose="020B0503020204020204" pitchFamily="34" charset="-122"/>
              </a:rPr>
              <a:t>正面魅力型领导与负面魅力型领导的区别</a:t>
            </a:r>
            <a:endParaRPr lang="zh-CN" altLang="en-US" sz="1600" b="1"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aphicFrame>
        <p:nvGraphicFramePr>
          <p:cNvPr id="6" name="表格 5"/>
          <p:cNvGraphicFramePr>
            <a:graphicFrameLocks noGrp="1"/>
          </p:cNvGraphicFramePr>
          <p:nvPr/>
        </p:nvGraphicFramePr>
        <p:xfrm>
          <a:off x="683568" y="2204864"/>
          <a:ext cx="7920880" cy="4176464"/>
        </p:xfrm>
        <a:graphic>
          <a:graphicData uri="http://schemas.openxmlformats.org/drawingml/2006/table">
            <a:tbl>
              <a:tblPr/>
              <a:tblGrid>
                <a:gridCol w="4053386"/>
                <a:gridCol w="3867494"/>
              </a:tblGrid>
              <a:tr h="503531">
                <a:tc>
                  <a:txBody>
                    <a:bodyPr/>
                    <a:lstStyle/>
                    <a:p>
                      <a:pPr algn="ctr">
                        <a:spcAft>
                          <a:spcPts val="0"/>
                        </a:spcAft>
                      </a:pPr>
                      <a:r>
                        <a:rPr lang="zh-CN" sz="1600" b="1" kern="100">
                          <a:latin typeface="微软雅黑" panose="020B0503020204020204" pitchFamily="34" charset="-122"/>
                          <a:ea typeface="微软雅黑" panose="020B0503020204020204" pitchFamily="34" charset="-122"/>
                          <a:cs typeface="Times New Roman" panose="02020603050405020304"/>
                        </a:rPr>
                        <a:t>正面魅力型领导</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latin typeface="微软雅黑" panose="020B0503020204020204" pitchFamily="34" charset="-122"/>
                          <a:ea typeface="微软雅黑" panose="020B0503020204020204" pitchFamily="34" charset="-122"/>
                          <a:cs typeface="Times New Roman" panose="02020603050405020304"/>
                        </a:rPr>
                        <a:t>负面魅力型领导</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559">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社会化权力导向</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个人权力导向</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997">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价值内在化</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个人认同</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286">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对意识形态、理想的忠诚</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对自己的忠诚</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377">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决策参与受鼓励</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决策权威集中于领导者</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271">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委托、信息公开分享</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寻求统治和支配追随者</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6815">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奖励用于加强与组织使命相一致的行为</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奖励、惩罚用于操纵、控制追随者</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0628">
                <a:tc>
                  <a:txBody>
                    <a:bodyPr/>
                    <a:lstStyle/>
                    <a:p>
                      <a:pPr algn="ctr">
                        <a:spcAft>
                          <a:spcPts val="0"/>
                        </a:spcAft>
                      </a:pPr>
                      <a:r>
                        <a:rPr lang="zh-CN" sz="1600" kern="100">
                          <a:latin typeface="微软雅黑" panose="020B0503020204020204" pitchFamily="34" charset="-122"/>
                          <a:ea typeface="微软雅黑" panose="020B0503020204020204" pitchFamily="34" charset="-122"/>
                          <a:cs typeface="Times New Roman" panose="02020603050405020304"/>
                        </a:rPr>
                        <a:t>关心追随者及其福利</a:t>
                      </a:r>
                      <a:endParaRPr lang="zh-CN" sz="1600" kern="10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微软雅黑" panose="020B0503020204020204" pitchFamily="34" charset="-122"/>
                          <a:ea typeface="微软雅黑" panose="020B0503020204020204" pitchFamily="34" charset="-122"/>
                          <a:cs typeface="Times New Roman" panose="02020603050405020304"/>
                        </a:rPr>
                        <a:t>自我吹嘘，关心维持权力，不关心追随者福利</a:t>
                      </a:r>
                      <a:endParaRPr lang="zh-CN" sz="1600"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52505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9.7</a:t>
            </a:r>
            <a:r>
              <a:rPr lang="zh-CN" altLang="en-US" sz="2800" b="1" dirty="0" smtClean="0">
                <a:solidFill>
                  <a:schemeClr val="bg1"/>
                </a:solidFill>
                <a:latin typeface="微软雅黑" panose="020B0503020204020204" pitchFamily="34" charset="-122"/>
                <a:ea typeface="微软雅黑" panose="020B0503020204020204" pitchFamily="34" charset="-122"/>
              </a:rPr>
              <a:t>魅力型领导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79512" y="1124744"/>
            <a:ext cx="4968552"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魅力型领导的正面与负面影响</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395536" y="1700808"/>
            <a:ext cx="8352928" cy="1754326"/>
          </a:xfrm>
          <a:prstGeom prst="rect">
            <a:avLst/>
          </a:prstGeom>
        </p:spPr>
        <p:txBody>
          <a:bodyPr wrap="square">
            <a:spAutoFit/>
          </a:bodyPr>
          <a:lstStyle/>
          <a:p>
            <a:r>
              <a:rPr lang="zh-CN" altLang="en-US" b="1" dirty="0" smtClean="0">
                <a:latin typeface="微软雅黑" panose="020B0503020204020204" pitchFamily="34" charset="-122"/>
                <a:ea typeface="微软雅黑" panose="020B0503020204020204" pitchFamily="34" charset="-122"/>
              </a:rPr>
              <a:t> 魅力分为正面与负面魅力两种。</a:t>
            </a:r>
            <a:endParaRPr lang="zh-CN" altLang="en-US" b="1"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魅力是一种领导者的个人特质，具有魅力的领导者的领导行为必须与人类进步与社会发展相一致，这时，领导者的魅力就会发挥正面作用，起到推动人类进步与社会发展的作用。反之，领导者的行为与人类进步、社会发展背道而驰，那么，这些领导者的魅力就会起到负面作用。</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在世界范围内，就现代史而言，就有很多正面魅力型和负面魅力型的领导者。</a:t>
            </a:r>
            <a:endParaRPr lang="zh-CN" altLang="en-US"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6" name="矩形 5"/>
          <p:cNvSpPr/>
          <p:nvPr/>
        </p:nvSpPr>
        <p:spPr>
          <a:xfrm>
            <a:off x="2790056" y="3429000"/>
            <a:ext cx="6318448" cy="1477328"/>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美国第</a:t>
            </a:r>
            <a:r>
              <a:rPr lang="en-US" altLang="zh-CN" dirty="0" smtClean="0">
                <a:latin typeface="微软雅黑" panose="020B0503020204020204" pitchFamily="34" charset="-122"/>
                <a:ea typeface="微软雅黑" panose="020B0503020204020204" pitchFamily="34" charset="-122"/>
              </a:rPr>
              <a:t>32</a:t>
            </a:r>
            <a:r>
              <a:rPr lang="zh-CN" altLang="en-US" dirty="0" smtClean="0">
                <a:latin typeface="微软雅黑" panose="020B0503020204020204" pitchFamily="34" charset="-122"/>
                <a:ea typeface="微软雅黑" panose="020B0503020204020204" pitchFamily="34" charset="-122"/>
              </a:rPr>
              <a:t>任总统富兰克林</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罗斯福（</a:t>
            </a:r>
            <a:r>
              <a:rPr lang="en-US" altLang="zh-CN" dirty="0" smtClean="0">
                <a:latin typeface="微软雅黑" panose="020B0503020204020204" pitchFamily="34" charset="-122"/>
                <a:ea typeface="微软雅黑" panose="020B0503020204020204" pitchFamily="34" charset="-122"/>
              </a:rPr>
              <a:t>1882—1945,1933—1945</a:t>
            </a:r>
            <a:r>
              <a:rPr lang="zh-CN" altLang="en-US" dirty="0" smtClean="0">
                <a:latin typeface="微软雅黑" panose="020B0503020204020204" pitchFamily="34" charset="-122"/>
                <a:ea typeface="微软雅黑" panose="020B0503020204020204" pitchFamily="34" charset="-122"/>
              </a:rPr>
              <a:t>任美国总统，是美国历史上唯一一位连续三届当选总统的人）就是正面魅力型领导的代表之一，他领导美国摆脱了经济大萧条，推行了</a:t>
            </a:r>
            <a:r>
              <a:rPr lang="en-US" altLang="zh-CN" dirty="0" smtClean="0">
                <a:latin typeface="微软雅黑" panose="020B0503020204020204" pitchFamily="34" charset="-122"/>
                <a:ea typeface="微软雅黑" panose="020B0503020204020204" pitchFamily="34" charset="-122"/>
              </a:rPr>
              <a:t>20</a:t>
            </a:r>
            <a:r>
              <a:rPr lang="zh-CN" altLang="en-US" dirty="0" smtClean="0">
                <a:latin typeface="微软雅黑" panose="020B0503020204020204" pitchFamily="34" charset="-122"/>
                <a:ea typeface="微软雅黑" panose="020B0503020204020204" pitchFamily="34" charset="-122"/>
              </a:rPr>
              <a:t>世纪</a:t>
            </a:r>
            <a:r>
              <a:rPr lang="en-US" altLang="zh-CN" dirty="0" smtClean="0">
                <a:latin typeface="微软雅黑" panose="020B0503020204020204" pitchFamily="34" charset="-122"/>
                <a:ea typeface="微软雅黑" panose="020B0503020204020204" pitchFamily="34" charset="-122"/>
              </a:rPr>
              <a:t>30</a:t>
            </a:r>
            <a:r>
              <a:rPr lang="zh-CN" altLang="en-US" dirty="0" smtClean="0">
                <a:latin typeface="微软雅黑" panose="020B0503020204020204" pitchFamily="34" charset="-122"/>
                <a:ea typeface="微软雅黑" panose="020B0503020204020204" pitchFamily="34" charset="-122"/>
              </a:rPr>
              <a:t>年代的社会改革项目，参与了第二次世界大战，并获得胜利。</a:t>
            </a:r>
            <a:endParaRPr lang="zh-CN" altLang="en-US" dirty="0" smtClean="0">
              <a:latin typeface="微软雅黑" panose="020B0503020204020204" pitchFamily="34" charset="-122"/>
              <a:ea typeface="微软雅黑" panose="020B0503020204020204" pitchFamily="34" charset="-122"/>
            </a:endParaRPr>
          </a:p>
        </p:txBody>
      </p:sp>
      <p:sp>
        <p:nvSpPr>
          <p:cNvPr id="7" name="矩形 6"/>
          <p:cNvSpPr/>
          <p:nvPr/>
        </p:nvSpPr>
        <p:spPr>
          <a:xfrm>
            <a:off x="323528" y="5253007"/>
            <a:ext cx="5904656" cy="1200329"/>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而德国的阿道夫</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希特勒（</a:t>
            </a:r>
            <a:r>
              <a:rPr lang="en-US" altLang="zh-CN" dirty="0" smtClean="0">
                <a:latin typeface="微软雅黑" panose="020B0503020204020204" pitchFamily="34" charset="-122"/>
                <a:ea typeface="微软雅黑" panose="020B0503020204020204" pitchFamily="34" charset="-122"/>
              </a:rPr>
              <a:t>1889—1945</a:t>
            </a:r>
            <a:r>
              <a:rPr lang="zh-CN" altLang="en-US" dirty="0" smtClean="0">
                <a:latin typeface="微软雅黑" panose="020B0503020204020204" pitchFamily="34" charset="-122"/>
                <a:ea typeface="微软雅黑" panose="020B0503020204020204" pitchFamily="34" charset="-122"/>
              </a:rPr>
              <a:t>）则是负面魅力型领导的代表。他挑起了欧洲战争，点燃了第二次世界大战的战火，导致了千百万人的死伤，犯下了令人发指的法西斯罪行。</a:t>
            </a:r>
            <a:endParaRPr lang="zh-CN" altLang="en-US" dirty="0" smtClean="0">
              <a:latin typeface="微软雅黑" panose="020B0503020204020204" pitchFamily="34" charset="-122"/>
              <a:ea typeface="微软雅黑" panose="020B0503020204020204" pitchFamily="34" charset="-122"/>
            </a:endParaRPr>
          </a:p>
        </p:txBody>
      </p:sp>
      <p:pic>
        <p:nvPicPr>
          <p:cNvPr id="51202" name="Picture 2" descr="C:\Users\Administrator\Desktop\d833c895d143ad4b9f2fee5683025aafa40f0626.jpg"/>
          <p:cNvPicPr>
            <a:picLocks noChangeAspect="1" noChangeArrowheads="1"/>
          </p:cNvPicPr>
          <p:nvPr/>
        </p:nvPicPr>
        <p:blipFill>
          <a:blip r:embed="rId1" cstate="print"/>
          <a:srcRect/>
          <a:stretch>
            <a:fillRect/>
          </a:stretch>
        </p:blipFill>
        <p:spPr bwMode="auto">
          <a:xfrm>
            <a:off x="6431607" y="4941168"/>
            <a:ext cx="2172841" cy="1728192"/>
          </a:xfrm>
          <a:prstGeom prst="rect">
            <a:avLst/>
          </a:prstGeom>
          <a:noFill/>
        </p:spPr>
      </p:pic>
      <p:pic>
        <p:nvPicPr>
          <p:cNvPr id="51203" name="Picture 3" descr="C:\Users\Administrator\Desktop\2009101203345907900.jpg"/>
          <p:cNvPicPr>
            <a:picLocks noChangeAspect="1" noChangeArrowheads="1"/>
          </p:cNvPicPr>
          <p:nvPr/>
        </p:nvPicPr>
        <p:blipFill>
          <a:blip r:embed="rId2" cstate="print"/>
          <a:srcRect/>
          <a:stretch>
            <a:fillRect/>
          </a:stretch>
        </p:blipFill>
        <p:spPr bwMode="auto">
          <a:xfrm>
            <a:off x="539552" y="3429000"/>
            <a:ext cx="1872208" cy="1800200"/>
          </a:xfrm>
          <a:prstGeom prst="rect">
            <a:avLst/>
          </a:prstGeom>
          <a:noFill/>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2525050"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9.8</a:t>
            </a:r>
            <a:r>
              <a:rPr lang="zh-CN" altLang="en-US" sz="2800" b="1" dirty="0" smtClean="0">
                <a:solidFill>
                  <a:schemeClr val="bg1"/>
                </a:solidFill>
                <a:latin typeface="微软雅黑" panose="020B0503020204020204" pitchFamily="34" charset="-122"/>
                <a:ea typeface="微软雅黑" panose="020B0503020204020204" pitchFamily="34" charset="-122"/>
              </a:rPr>
              <a:t>变革型领导</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91756" y="980728"/>
            <a:ext cx="4320480" cy="461665"/>
          </a:xfrm>
          <a:prstGeom prst="rect">
            <a:avLst/>
          </a:prstGeom>
          <a:noFill/>
        </p:spPr>
        <p:txBody>
          <a:bodyPr wrap="square" rtlCol="0">
            <a:spAutoFit/>
          </a:bodyPr>
          <a:lstStyle/>
          <a:p>
            <a:pPr algn="dist">
              <a:buFont typeface="Wingdings" panose="05000000000000000000" pitchFamily="2" charset="2"/>
              <a:buChar char="l"/>
            </a:pPr>
            <a:r>
              <a:rPr lang="zh-CN" altLang="en-US" sz="2400" b="1" dirty="0" smtClean="0">
                <a:latin typeface="微软雅黑" panose="020B0503020204020204" pitchFamily="34" charset="-122"/>
                <a:ea typeface="微软雅黑" panose="020B0503020204020204" pitchFamily="34" charset="-122"/>
              </a:rPr>
              <a:t>变革型领导概述</a:t>
            </a:r>
            <a:endParaRPr lang="zh-CN" altLang="zh-CN" sz="2400" dirty="0" smtClean="0">
              <a:latin typeface="微软雅黑" panose="020B0503020204020204" pitchFamily="34" charset="-122"/>
              <a:ea typeface="微软雅黑" panose="020B0503020204020204" pitchFamily="34" charset="-122"/>
            </a:endParaRPr>
          </a:p>
        </p:txBody>
      </p:sp>
      <p:sp>
        <p:nvSpPr>
          <p:cNvPr id="12" name="矩形 11"/>
          <p:cNvSpPr/>
          <p:nvPr/>
        </p:nvSpPr>
        <p:spPr>
          <a:xfrm>
            <a:off x="400779" y="1442393"/>
            <a:ext cx="8352928" cy="5078313"/>
          </a:xfrm>
          <a:prstGeom prst="rect">
            <a:avLst/>
          </a:prstGeom>
        </p:spPr>
        <p:txBody>
          <a:bodyPr wrap="square">
            <a:spAutoFit/>
          </a:bodyPr>
          <a:lstStyle/>
          <a:p>
            <a:pPr indent="457200"/>
            <a:r>
              <a:rPr lang="zh-CN" altLang="en-US" dirty="0" smtClean="0">
                <a:latin typeface="微软雅黑" panose="020B0503020204020204" pitchFamily="34" charset="-122"/>
                <a:ea typeface="微软雅黑" panose="020B0503020204020204" pitchFamily="34" charset="-122"/>
              </a:rPr>
              <a:t>变革型领导的研究者是伯恩斯（</a:t>
            </a:r>
            <a:r>
              <a:rPr lang="en-US" altLang="zh-CN" dirty="0" smtClean="0">
                <a:latin typeface="微软雅黑" panose="020B0503020204020204" pitchFamily="34" charset="-122"/>
                <a:ea typeface="微软雅黑" panose="020B0503020204020204" pitchFamily="34" charset="-122"/>
              </a:rPr>
              <a:t>Burns,1978</a:t>
            </a:r>
            <a:r>
              <a:rPr lang="zh-CN" altLang="en-US" dirty="0" smtClean="0">
                <a:latin typeface="微软雅黑" panose="020B0503020204020204" pitchFamily="34" charset="-122"/>
                <a:ea typeface="微软雅黑" panose="020B0503020204020204" pitchFamily="34" charset="-122"/>
              </a:rPr>
              <a:t>）、巴斯（</a:t>
            </a:r>
            <a:r>
              <a:rPr lang="en-US" altLang="zh-CN" dirty="0" smtClean="0">
                <a:latin typeface="微软雅黑" panose="020B0503020204020204" pitchFamily="34" charset="-122"/>
                <a:ea typeface="微软雅黑" panose="020B0503020204020204" pitchFamily="34" charset="-122"/>
              </a:rPr>
              <a:t>Bass</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1985</a:t>
            </a:r>
            <a:r>
              <a:rPr lang="zh-CN" altLang="en-US" dirty="0" smtClean="0">
                <a:latin typeface="微软雅黑" panose="020B0503020204020204" pitchFamily="34" charset="-122"/>
                <a:ea typeface="微软雅黑" panose="020B0503020204020204" pitchFamily="34" charset="-122"/>
              </a:rPr>
              <a:t>）和本尼斯</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纳拉斯（</a:t>
            </a:r>
            <a:r>
              <a:rPr lang="en-US" altLang="zh-CN" dirty="0" err="1" smtClean="0">
                <a:latin typeface="微软雅黑" panose="020B0503020204020204" pitchFamily="34" charset="-122"/>
                <a:ea typeface="微软雅黑" panose="020B0503020204020204" pitchFamily="34" charset="-122"/>
              </a:rPr>
              <a:t>Bennis</a:t>
            </a:r>
            <a:r>
              <a:rPr lang="en-US" altLang="zh-CN" dirty="0" smtClean="0">
                <a:latin typeface="微软雅黑" panose="020B0503020204020204" pitchFamily="34" charset="-122"/>
                <a:ea typeface="微软雅黑" panose="020B0503020204020204" pitchFamily="34" charset="-122"/>
              </a:rPr>
              <a:t>, </a:t>
            </a:r>
            <a:r>
              <a:rPr lang="en-US" altLang="zh-CN" dirty="0" err="1" smtClean="0">
                <a:latin typeface="微软雅黑" panose="020B0503020204020204" pitchFamily="34" charset="-122"/>
                <a:ea typeface="微软雅黑" panose="020B0503020204020204" pitchFamily="34" charset="-122"/>
              </a:rPr>
              <a:t>NaNus</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1985</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一个变革型领导者是要通过激励他人使其设定较高目标并努力实现。变革型领导是通过为团队明确地描绘愿景，鼓励并支持追随者或以身作则来激励他人。变革型领导者的实质是提出、展开、实施重大变革。领导者能提出和清晰地表达组织远景，激励和授权追随者完成和实现更高目标，最终使追随者产生认同感，使他们对领导者有坚强的信念，确信领导者有创造性、变革性、强大而值得信赖，坚信只有跟着这样的领导者才能实现愿景。在西方国家，人们推崇林肯、丘吉尔、肯尼迪等为变革型领导的典范。</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变革型领导可以促使组织有较高水平的工作绩效，并使员工有较高水平的工作满意感、组织公民行为、组织承诺和组织公平感。与此同时，员工的离职倾向会降低。</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总之，变革型领导的领导效能高。至于变革的内容，则是指改变价值观，发挥追随者的潜能，提高领导者的热情与道德意识。</a:t>
            </a:r>
            <a:endParaRPr lang="zh-CN" altLang="en-US" dirty="0" smtClean="0">
              <a:latin typeface="微软雅黑" panose="020B0503020204020204" pitchFamily="34" charset="-122"/>
              <a:ea typeface="微软雅黑" panose="020B0503020204020204" pitchFamily="34" charset="-122"/>
            </a:endParaRPr>
          </a:p>
          <a:p>
            <a:pPr indent="457200"/>
            <a:r>
              <a:rPr lang="zh-CN" altLang="en-US" dirty="0" smtClean="0">
                <a:latin typeface="微软雅黑" panose="020B0503020204020204" pitchFamily="34" charset="-122"/>
                <a:ea typeface="微软雅黑" panose="020B0503020204020204" pitchFamily="34" charset="-122"/>
              </a:rPr>
              <a:t>变革型领导的特点可以概括为：关注领导者激励追随者完成目标的过程；理解并迎合追随者的需要和动机；变革型领导是变革的代表和良好行为的榜样；能提出和清晰表达组织的愿景；授权追随者实现更高目标；变革型领导的处事方式使人对他更加信任。</a:t>
            </a:r>
            <a:endParaRPr lang="zh-CN" altLang="en-US" dirty="0" smtClean="0">
              <a:latin typeface="微软雅黑" panose="020B0503020204020204" pitchFamily="34" charset="-122"/>
              <a:ea typeface="微软雅黑" panose="020B0503020204020204" pitchFamily="34" charset="-122"/>
            </a:endParaRPr>
          </a:p>
        </p:txBody>
      </p:sp>
      <p:sp>
        <p:nvSpPr>
          <p:cNvPr id="47122" name="Rectangle 18"/>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40938</Words>
  <Application>WPS 演示</Application>
  <PresentationFormat>全屏显示(4:3)</PresentationFormat>
  <Paragraphs>2527</Paragraphs>
  <Slides>124</Slides>
  <Notes>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124</vt:i4>
      </vt:variant>
    </vt:vector>
  </HeadingPairs>
  <TitlesOfParts>
    <vt:vector size="133" baseType="lpstr">
      <vt:lpstr>Arial</vt:lpstr>
      <vt:lpstr>宋体</vt:lpstr>
      <vt:lpstr>Wingdings</vt:lpstr>
      <vt:lpstr>微软雅黑</vt:lpstr>
      <vt:lpstr>Times New Roman</vt:lpstr>
      <vt:lpstr>Calibri</vt:lpstr>
      <vt:lpstr>Arial Unicode MS</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123</cp:lastModifiedBy>
  <cp:revision>39</cp:revision>
  <dcterms:created xsi:type="dcterms:W3CDTF">2015-12-21T12:46:00Z</dcterms:created>
  <dcterms:modified xsi:type="dcterms:W3CDTF">2019-10-30T06:13:25Z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