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3509" r:id="rId5"/>
    <p:sldId id="3581" r:id="rId6"/>
    <p:sldId id="3541" r:id="rId7"/>
    <p:sldId id="3548" r:id="rId8"/>
    <p:sldId id="3549" r:id="rId9"/>
    <p:sldId id="3550" r:id="rId10"/>
    <p:sldId id="3551" r:id="rId11"/>
    <p:sldId id="3582" r:id="rId12"/>
    <p:sldId id="3585" r:id="rId13"/>
    <p:sldId id="3553" r:id="rId14"/>
    <p:sldId id="3583" r:id="rId15"/>
    <p:sldId id="3554" r:id="rId16"/>
    <p:sldId id="3552" r:id="rId17"/>
    <p:sldId id="3335" r:id="rId1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8F230115-1777-45E3-BB77-703A655D6534}">
          <p14:sldIdLst>
            <p14:sldId id="256"/>
            <p14:sldId id="3509"/>
            <p14:sldId id="3581"/>
            <p14:sldId id="3541"/>
            <p14:sldId id="3548"/>
            <p14:sldId id="3549"/>
            <p14:sldId id="3550"/>
            <p14:sldId id="3551"/>
            <p14:sldId id="3582"/>
            <p14:sldId id="3585"/>
            <p14:sldId id="3553"/>
            <p14:sldId id="3583"/>
            <p14:sldId id="3554"/>
            <p14:sldId id="3552"/>
            <p14:sldId id="3335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江" initials="江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AD47"/>
    <a:srgbClr val="4ABA46"/>
    <a:srgbClr val="4BC174"/>
    <a:srgbClr val="50C8A7"/>
    <a:srgbClr val="55C3CF"/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72"/>
    <p:restoredTop sz="85564" autoAdjust="0"/>
  </p:normalViewPr>
  <p:slideViewPr>
    <p:cSldViewPr snapToGrid="0" snapToObjects="1">
      <p:cViewPr varScale="1">
        <p:scale>
          <a:sx n="109" d="100"/>
          <a:sy n="109" d="100"/>
        </p:scale>
        <p:origin x="11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commentAuthors" Target="commentAuthors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517D33-4A06-D44C-824D-6186C9BA5D12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FDA163-A033-1E40-985A-6A765C9488C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FDA163-A033-1E40-985A-6A765C9488C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1.</a:t>
            </a:r>
            <a:r>
              <a:rPr lang="zh-CN" altLang="en-US" dirty="0"/>
              <a:t>分部下发考试计划</a:t>
            </a:r>
            <a:r>
              <a:rPr lang="en-US" altLang="zh-CN" dirty="0"/>
              <a:t>---26</a:t>
            </a:r>
            <a:r>
              <a:rPr lang="zh-CN" altLang="en-US" dirty="0"/>
              <a:t>日中午前</a:t>
            </a:r>
            <a:endParaRPr lang="en-US" altLang="zh-CN" dirty="0"/>
          </a:p>
          <a:p>
            <a:r>
              <a:rPr lang="zh-CN" altLang="en-US" dirty="0"/>
              <a:t>总部下发考试计划</a:t>
            </a:r>
            <a:r>
              <a:rPr lang="en-US" altLang="zh-CN" dirty="0"/>
              <a:t>---25</a:t>
            </a:r>
            <a:r>
              <a:rPr lang="zh-CN" altLang="en-US" dirty="0"/>
              <a:t>日</a:t>
            </a:r>
            <a:endParaRPr lang="en-US" altLang="zh-CN" dirty="0"/>
          </a:p>
          <a:p>
            <a:r>
              <a:rPr lang="zh-CN" altLang="en-US" dirty="0"/>
              <a:t>学士学位外语考点启用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学习中心一级审批：审批学生的资质，是否符合学士学位外语报考条件。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考点管理员二级审批：判定目前考点的可容纳人数是否支持考生报考数。这个数据仅做参考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FDA163-A033-1E40-985A-6A765C9488C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1.</a:t>
            </a:r>
            <a:r>
              <a:rPr lang="zh-CN" altLang="en-US" dirty="0"/>
              <a:t>分部下发考试计划</a:t>
            </a:r>
            <a:r>
              <a:rPr lang="en-US" altLang="zh-CN" dirty="0"/>
              <a:t>---26</a:t>
            </a:r>
            <a:r>
              <a:rPr lang="zh-CN" altLang="en-US" dirty="0"/>
              <a:t>日中午前</a:t>
            </a:r>
            <a:endParaRPr lang="en-US" altLang="zh-CN" dirty="0"/>
          </a:p>
          <a:p>
            <a:r>
              <a:rPr lang="zh-CN" altLang="en-US" dirty="0"/>
              <a:t>总部下发考试计划</a:t>
            </a:r>
            <a:r>
              <a:rPr lang="en-US" altLang="zh-CN" dirty="0"/>
              <a:t>---25</a:t>
            </a:r>
            <a:r>
              <a:rPr lang="zh-CN" altLang="en-US" dirty="0"/>
              <a:t>日</a:t>
            </a:r>
            <a:endParaRPr lang="en-US" altLang="zh-CN" dirty="0"/>
          </a:p>
          <a:p>
            <a:r>
              <a:rPr lang="zh-CN" altLang="en-US" dirty="0"/>
              <a:t>学士学位外语考点启用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学习中心一级审批：审批学生的资质，是否符合学士学位外语报考条件。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考点管理员二级审批：判定目前考点的可容纳人数是否支持考生报考数。这个数据仅做参考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FDA163-A033-1E40-985A-6A765C9488C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FDA163-A033-1E40-985A-6A765C9488C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1.</a:t>
            </a:r>
            <a:r>
              <a:rPr lang="zh-CN" altLang="en-US" dirty="0"/>
              <a:t>分部下发考试计划</a:t>
            </a:r>
            <a:r>
              <a:rPr lang="en-US" altLang="zh-CN" dirty="0"/>
              <a:t>---26</a:t>
            </a:r>
            <a:r>
              <a:rPr lang="zh-CN" altLang="en-US" dirty="0"/>
              <a:t>日中午前</a:t>
            </a:r>
            <a:endParaRPr lang="en-US" altLang="zh-CN" dirty="0"/>
          </a:p>
          <a:p>
            <a:r>
              <a:rPr lang="zh-CN" altLang="en-US" dirty="0"/>
              <a:t>总部下发考试计划</a:t>
            </a:r>
            <a:r>
              <a:rPr lang="en-US" altLang="zh-CN" dirty="0"/>
              <a:t>---25</a:t>
            </a:r>
            <a:r>
              <a:rPr lang="zh-CN" altLang="en-US" dirty="0"/>
              <a:t>日</a:t>
            </a:r>
            <a:endParaRPr lang="en-US" altLang="zh-CN" dirty="0"/>
          </a:p>
          <a:p>
            <a:r>
              <a:rPr lang="zh-CN" altLang="en-US" dirty="0"/>
              <a:t>学士学位外语考点启用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学习中心一级审批：审批学生的资质，是否符合学士学位外语报考条件。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考点管理员二级审批：判定目前考点的可容纳人数是否支持考生报考数。这个数据仅做参考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FDA163-A033-1E40-985A-6A765C9488C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FDA163-A033-1E40-985A-6A765C9488C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9"/>
          <p:cNvSpPr>
            <a:spLocks noGrp="1"/>
          </p:cNvSpPr>
          <p:nvPr>
            <p:ph type="title"/>
          </p:nvPr>
        </p:nvSpPr>
        <p:spPr>
          <a:xfrm>
            <a:off x="662940" y="57150"/>
            <a:ext cx="8309610" cy="4343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1"/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181432EF-CE27-A948-85FE-C163AF73952A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44DB22C9-5F0F-7841-94FF-B5C55CB49CF3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181432EF-CE27-A948-85FE-C163AF73952A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44DB22C9-5F0F-7841-94FF-B5C55CB49CF3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181432EF-CE27-A948-85FE-C163AF73952A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44DB22C9-5F0F-7841-94FF-B5C55CB49CF3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9"/>
          <p:cNvSpPr>
            <a:spLocks noGrp="1"/>
          </p:cNvSpPr>
          <p:nvPr>
            <p:ph type="title"/>
          </p:nvPr>
        </p:nvSpPr>
        <p:spPr>
          <a:xfrm>
            <a:off x="662940" y="57150"/>
            <a:ext cx="8309610" cy="4343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1"/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sp>
        <p:nvSpPr>
          <p:cNvPr id="3" name="矩形 2"/>
          <p:cNvSpPr/>
          <p:nvPr userDrawn="1"/>
        </p:nvSpPr>
        <p:spPr>
          <a:xfrm>
            <a:off x="5260769" y="4217720"/>
            <a:ext cx="3883231" cy="6650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181432EF-CE27-A948-85FE-C163AF73952A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44DB22C9-5F0F-7841-94FF-B5C55CB49CF3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181432EF-CE27-A948-85FE-C163AF73952A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44DB22C9-5F0F-7841-94FF-B5C55CB49CF3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181432EF-CE27-A948-85FE-C163AF73952A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44DB22C9-5F0F-7841-94FF-B5C55CB49CF3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181432EF-CE27-A948-85FE-C163AF73952A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44DB22C9-5F0F-7841-94FF-B5C55CB49CF3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181432EF-CE27-A948-85FE-C163AF73952A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44DB22C9-5F0F-7841-94FF-B5C55CB49CF3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181432EF-CE27-A948-85FE-C163AF73952A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44DB22C9-5F0F-7841-94FF-B5C55CB49CF3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181432EF-CE27-A948-85FE-C163AF73952A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44DB22C9-5F0F-7841-94FF-B5C55CB49CF3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111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1280" y="-92075"/>
            <a:ext cx="9306560" cy="523494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851150" y="3101975"/>
            <a:ext cx="3226435" cy="645160"/>
            <a:chOff x="4563" y="4569"/>
            <a:chExt cx="5081" cy="1016"/>
          </a:xfrm>
        </p:grpSpPr>
        <p:sp>
          <p:nvSpPr>
            <p:cNvPr id="11" name="圆角矩形 10"/>
            <p:cNvSpPr/>
            <p:nvPr/>
          </p:nvSpPr>
          <p:spPr>
            <a:xfrm>
              <a:off x="4896" y="4600"/>
              <a:ext cx="4439" cy="374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563" y="4569"/>
              <a:ext cx="5081" cy="101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effectLst>
                    <a:outerShdw blurRad="60007" dist="310007" dir="7680000" sy="30000" kx="1300200" algn="ctr" rotWithShape="0">
                      <a:prstClr val="black">
                        <a:alpha val="32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邢台开放大学教务处</a:t>
              </a:r>
              <a:endParaRPr lang="en-US" altLang="zh-CN" sz="1200" dirty="0">
                <a:solidFill>
                  <a:schemeClr val="bg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 algn="ctr"/>
              <a:endPara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 algn="ctr"/>
              <a:r>
                <a:rPr lang="en-US" altLang="zh-CN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2022.03.24</a:t>
              </a:r>
              <a:endPara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429312" y="1265303"/>
            <a:ext cx="8070110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国开一体化平台</a:t>
            </a:r>
            <a:endParaRPr lang="en-US" altLang="zh-CN" sz="4000" b="1" dirty="0">
              <a:solidFill>
                <a:schemeClr val="bg1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sz="4000" b="1" dirty="0">
                <a:solidFill>
                  <a:schemeClr val="bg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学位外语考生报考流程</a:t>
            </a:r>
            <a:r>
              <a:rPr lang="zh-CN" altLang="en-US" sz="4000" b="1" dirty="0">
                <a:solidFill>
                  <a:schemeClr val="bg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操作</a:t>
            </a:r>
            <a:endParaRPr lang="zh-CN" altLang="en-US" sz="4000" b="1" dirty="0">
              <a:solidFill>
                <a:schemeClr val="bg1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135" y="681644"/>
            <a:ext cx="6729969" cy="3913215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62940" y="57150"/>
            <a:ext cx="8309610" cy="434339"/>
          </a:xfrm>
        </p:spPr>
        <p:txBody>
          <a:bodyPr>
            <a:normAutofit/>
          </a:bodyPr>
          <a:lstStyle/>
          <a:p>
            <a:r>
              <a:rPr lang="zh-CN" altLang="en-US" sz="2400" dirty="0">
                <a:sym typeface="+mn-ea"/>
              </a:rPr>
              <a:t>考生</a:t>
            </a:r>
            <a:r>
              <a:rPr lang="en-US" altLang="zh-CN" sz="2400" dirty="0">
                <a:sym typeface="+mn-ea"/>
              </a:rPr>
              <a:t>——</a:t>
            </a:r>
            <a:r>
              <a:rPr lang="zh-CN" altLang="en-US" sz="2400" dirty="0">
                <a:sym typeface="+mn-ea"/>
              </a:rPr>
              <a:t>下载准考证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2688" y="1127657"/>
            <a:ext cx="6101561" cy="347325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ym typeface="+mn-ea"/>
              </a:rPr>
              <a:t>考生</a:t>
            </a:r>
            <a:r>
              <a:rPr lang="en-US" altLang="zh-CN" dirty="0">
                <a:sym typeface="+mn-ea"/>
              </a:rPr>
              <a:t>——</a:t>
            </a:r>
            <a:r>
              <a:rPr lang="zh-CN" altLang="en-US" dirty="0">
                <a:sym typeface="+mn-ea"/>
              </a:rPr>
              <a:t>下载准考证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32702" y="625423"/>
            <a:ext cx="907859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latin typeface="+mn-ea"/>
                <a:sym typeface="+mn-ea"/>
              </a:rPr>
              <a:t>考生下载准考证：需满足以下两点条件</a:t>
            </a:r>
            <a:endParaRPr dirty="0">
              <a:latin typeface="+mn-ea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0255" y="1533009"/>
            <a:ext cx="1917927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zh-CN" altLang="en-US" dirty="0">
                <a:latin typeface="+mn-ea"/>
                <a:sym typeface="+mn-ea"/>
              </a:rPr>
              <a:t>使用照片采集小程序，已经完成了照片采集</a:t>
            </a:r>
            <a:endParaRPr lang="en-US" altLang="zh-CN" dirty="0">
              <a:latin typeface="+mn-ea"/>
              <a:sym typeface="+mn-ea"/>
            </a:endParaRPr>
          </a:p>
          <a:p>
            <a:pPr marL="342900" indent="-342900">
              <a:buAutoNum type="arabicPeriod"/>
            </a:pPr>
            <a:endParaRPr lang="en-US" altLang="zh-CN" dirty="0">
              <a:latin typeface="+mn-ea"/>
              <a:sym typeface="+mn-ea"/>
            </a:endParaRPr>
          </a:p>
          <a:p>
            <a:pPr marL="342900" indent="-342900">
              <a:buAutoNum type="arabicPeriod"/>
            </a:pPr>
            <a:r>
              <a:rPr lang="zh-CN" altLang="en-US" dirty="0">
                <a:latin typeface="+mn-ea"/>
                <a:sym typeface="+mn-ea"/>
              </a:rPr>
              <a:t>所报考考点所属的分部，已经完成了纸考编排</a:t>
            </a:r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48"/>
          <p:cNvSpPr/>
          <p:nvPr/>
        </p:nvSpPr>
        <p:spPr>
          <a:xfrm flipV="1">
            <a:off x="94975" y="1840402"/>
            <a:ext cx="8954050" cy="45719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557270" y="1769428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763673" y="1688953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555671" y="1718034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274711" y="1688953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478" y="1020070"/>
            <a:ext cx="1707989" cy="397794"/>
          </a:xfrm>
          <a:prstGeom prst="rect">
            <a:avLst/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0" name="标题层"/>
          <p:cNvSpPr txBox="1"/>
          <p:nvPr/>
        </p:nvSpPr>
        <p:spPr bwMode="auto">
          <a:xfrm>
            <a:off x="-25086" y="1095444"/>
            <a:ext cx="1710204" cy="30008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日至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350" b="1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45534" y="1139196"/>
            <a:ext cx="1056876" cy="377976"/>
          </a:xfrm>
          <a:prstGeom prst="rect">
            <a:avLst/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标题层"/>
          <p:cNvSpPr txBox="1"/>
          <p:nvPr/>
        </p:nvSpPr>
        <p:spPr bwMode="auto">
          <a:xfrm>
            <a:off x="2393139" y="1178143"/>
            <a:ext cx="1056877" cy="30008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350" b="1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135871" y="1136350"/>
            <a:ext cx="1056876" cy="377976"/>
          </a:xfrm>
          <a:prstGeom prst="rect">
            <a:avLst/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6" name="标题层"/>
          <p:cNvSpPr txBox="1"/>
          <p:nvPr/>
        </p:nvSpPr>
        <p:spPr bwMode="auto">
          <a:xfrm>
            <a:off x="4133102" y="1185042"/>
            <a:ext cx="1056877" cy="30008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350" b="1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586489" y="1134777"/>
            <a:ext cx="1056876" cy="377976"/>
          </a:xfrm>
          <a:prstGeom prst="rect">
            <a:avLst/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8" name="标题层"/>
          <p:cNvSpPr txBox="1"/>
          <p:nvPr/>
        </p:nvSpPr>
        <p:spPr bwMode="auto">
          <a:xfrm>
            <a:off x="5601886" y="1173354"/>
            <a:ext cx="1056877" cy="30008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350" b="1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7197126" y="1694565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823553" y="1112808"/>
            <a:ext cx="955898" cy="377976"/>
          </a:xfrm>
          <a:prstGeom prst="rect">
            <a:avLst/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23" name="标题层"/>
          <p:cNvSpPr txBox="1"/>
          <p:nvPr/>
        </p:nvSpPr>
        <p:spPr bwMode="auto">
          <a:xfrm>
            <a:off x="6751608" y="1156965"/>
            <a:ext cx="1056877" cy="30008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350" b="1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8478193" y="1700603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124608" y="1118018"/>
            <a:ext cx="955897" cy="377976"/>
          </a:xfrm>
          <a:prstGeom prst="rect">
            <a:avLst/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26" name="标题层"/>
          <p:cNvSpPr txBox="1"/>
          <p:nvPr/>
        </p:nvSpPr>
        <p:spPr bwMode="auto">
          <a:xfrm>
            <a:off x="8109210" y="1154324"/>
            <a:ext cx="1056877" cy="30008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350" b="1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-11852" y="2013326"/>
            <a:ext cx="148932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1. </a:t>
            </a:r>
            <a:r>
              <a:rPr lang="zh-CN" altLang="en-US" sz="1100" b="1" dirty="0"/>
              <a:t>总部考试计划下发</a:t>
            </a:r>
            <a:endParaRPr lang="en-US" altLang="zh-CN" sz="1200" b="1" dirty="0"/>
          </a:p>
        </p:txBody>
      </p:sp>
      <p:cxnSp>
        <p:nvCxnSpPr>
          <p:cNvPr id="30" name="直接连接符 29"/>
          <p:cNvCxnSpPr/>
          <p:nvPr/>
        </p:nvCxnSpPr>
        <p:spPr>
          <a:xfrm>
            <a:off x="1354085" y="1886121"/>
            <a:ext cx="0" cy="28551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2897269" y="1886121"/>
            <a:ext cx="0" cy="28551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2872500" y="2153622"/>
            <a:ext cx="19337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5. </a:t>
            </a:r>
            <a:r>
              <a:rPr lang="zh-CN" altLang="en-US" sz="1100" b="1" dirty="0"/>
              <a:t>分部纸考编排，产生订单（分部考务管理员）</a:t>
            </a:r>
            <a:endParaRPr lang="zh-CN" altLang="en-US" sz="1200" b="1" dirty="0"/>
          </a:p>
        </p:txBody>
      </p:sp>
      <p:sp>
        <p:nvSpPr>
          <p:cNvPr id="33" name="文本框 32"/>
          <p:cNvSpPr txBox="1"/>
          <p:nvPr/>
        </p:nvSpPr>
        <p:spPr>
          <a:xfrm>
            <a:off x="3681114" y="2841519"/>
            <a:ext cx="1877630" cy="26161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1100" b="1" dirty="0">
                <a:solidFill>
                  <a:srgbClr val="FF0000"/>
                </a:solidFill>
              </a:rPr>
              <a:t>6. </a:t>
            </a:r>
            <a:r>
              <a:rPr lang="zh-CN" altLang="en-US" sz="1100" b="1" dirty="0">
                <a:solidFill>
                  <a:srgbClr val="FF0000"/>
                </a:solidFill>
              </a:rPr>
              <a:t>考生照片采集（考生）</a:t>
            </a:r>
            <a:endParaRPr lang="zh-CN" altLang="en-US" sz="1200" b="1" dirty="0">
              <a:solidFill>
                <a:srgbClr val="FF0000"/>
              </a:solidFill>
            </a:endParaRPr>
          </a:p>
        </p:txBody>
      </p:sp>
      <p:sp>
        <p:nvSpPr>
          <p:cNvPr id="34" name="圆角矩形 48"/>
          <p:cNvSpPr/>
          <p:nvPr/>
        </p:nvSpPr>
        <p:spPr>
          <a:xfrm>
            <a:off x="2916265" y="4006480"/>
            <a:ext cx="3469147" cy="45719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4726386" y="1933988"/>
            <a:ext cx="0" cy="28551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6391100" y="1922338"/>
            <a:ext cx="0" cy="28551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2954374" y="3508631"/>
            <a:ext cx="347429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7. </a:t>
            </a:r>
            <a:r>
              <a:rPr lang="zh-CN" altLang="en-US" sz="1100" b="1" dirty="0"/>
              <a:t>维护主考，监考老师信息，（学习中心考务管理员）</a:t>
            </a:r>
            <a:endParaRPr lang="en-US" altLang="zh-CN" sz="1100" b="1" dirty="0"/>
          </a:p>
          <a:p>
            <a:r>
              <a:rPr lang="zh-CN" altLang="en-US" sz="1100" b="1" dirty="0"/>
              <a:t>  下载身份核验</a:t>
            </a:r>
            <a:r>
              <a:rPr lang="en-US" altLang="zh-CN" sz="1100" b="1" dirty="0"/>
              <a:t>APP</a:t>
            </a:r>
            <a:r>
              <a:rPr lang="zh-CN" altLang="en-US" sz="1100" b="1" dirty="0"/>
              <a:t>（主考与监考老师）。</a:t>
            </a:r>
            <a:endParaRPr lang="zh-CN" altLang="en-US" sz="1200" b="1" dirty="0"/>
          </a:p>
        </p:txBody>
      </p:sp>
      <p:sp>
        <p:nvSpPr>
          <p:cNvPr id="38" name="圆角矩形 48"/>
          <p:cNvSpPr/>
          <p:nvPr/>
        </p:nvSpPr>
        <p:spPr>
          <a:xfrm>
            <a:off x="2940528" y="3072787"/>
            <a:ext cx="3393646" cy="45719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301502" y="1981151"/>
            <a:ext cx="13259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8. </a:t>
            </a:r>
            <a:r>
              <a:rPr lang="zh-CN" altLang="en-US" sz="1100" b="1" dirty="0"/>
              <a:t>考点下载门签、考试通知单、考场情况表（考点考务管理员）</a:t>
            </a:r>
            <a:endParaRPr lang="zh-CN" altLang="en-US" sz="1200" b="1" dirty="0"/>
          </a:p>
        </p:txBody>
      </p:sp>
      <p:cxnSp>
        <p:nvCxnSpPr>
          <p:cNvPr id="41" name="直接连接符 40"/>
          <p:cNvCxnSpPr/>
          <p:nvPr/>
        </p:nvCxnSpPr>
        <p:spPr>
          <a:xfrm>
            <a:off x="7324905" y="1863261"/>
            <a:ext cx="0" cy="28551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/>
        </p:nvSpPr>
        <p:spPr>
          <a:xfrm>
            <a:off x="8099591" y="3612833"/>
            <a:ext cx="10444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10. </a:t>
            </a:r>
            <a:r>
              <a:rPr lang="zh-CN" altLang="en-US" sz="1100" b="1" dirty="0"/>
              <a:t>考生正式入场进行考试（主考、监考人员、考生）</a:t>
            </a:r>
            <a:endParaRPr lang="zh-CN" altLang="en-US" sz="1200" b="1" dirty="0"/>
          </a:p>
        </p:txBody>
      </p:sp>
      <p:cxnSp>
        <p:nvCxnSpPr>
          <p:cNvPr id="40" name="直接连接符 39"/>
          <p:cNvCxnSpPr/>
          <p:nvPr/>
        </p:nvCxnSpPr>
        <p:spPr>
          <a:xfrm>
            <a:off x="8605972" y="1838232"/>
            <a:ext cx="0" cy="28551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7305910" y="2934952"/>
            <a:ext cx="1256804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 b="1" dirty="0"/>
              <a:t>9.</a:t>
            </a:r>
            <a:r>
              <a:rPr lang="zh-CN" altLang="en-US" sz="1100" b="1" dirty="0"/>
              <a:t>考生下载准考证，核对准考证信息（考生）</a:t>
            </a:r>
            <a:endParaRPr lang="zh-CN" altLang="en-US" sz="1100" b="1" dirty="0"/>
          </a:p>
        </p:txBody>
      </p:sp>
      <p:sp>
        <p:nvSpPr>
          <p:cNvPr id="42" name="文本框 41"/>
          <p:cNvSpPr txBox="1"/>
          <p:nvPr/>
        </p:nvSpPr>
        <p:spPr>
          <a:xfrm>
            <a:off x="-26396" y="2296849"/>
            <a:ext cx="1518415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2. </a:t>
            </a:r>
            <a:r>
              <a:rPr lang="zh-CN" altLang="en-US" sz="1100" b="1" dirty="0"/>
              <a:t>分部考试计划下发</a:t>
            </a:r>
            <a:endParaRPr lang="en-US" altLang="zh-CN" sz="1100" b="1" dirty="0"/>
          </a:p>
          <a:p>
            <a:r>
              <a:rPr lang="zh-CN" altLang="en-US" sz="1100" b="1" dirty="0"/>
              <a:t>（分部考务管理员）</a:t>
            </a:r>
            <a:endParaRPr lang="en-US" altLang="zh-CN" sz="1100" b="1" dirty="0"/>
          </a:p>
        </p:txBody>
      </p:sp>
      <p:sp>
        <p:nvSpPr>
          <p:cNvPr id="43" name="文本框 42"/>
          <p:cNvSpPr txBox="1"/>
          <p:nvPr/>
        </p:nvSpPr>
        <p:spPr>
          <a:xfrm>
            <a:off x="2240502" y="799588"/>
            <a:ext cx="13135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</a:rPr>
              <a:t>报考截止时间</a:t>
            </a:r>
            <a:endParaRPr lang="zh-CN" altLang="en-US" sz="1400" b="1" dirty="0">
              <a:solidFill>
                <a:srgbClr val="FF0000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044174" y="846547"/>
            <a:ext cx="13135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</a:rPr>
              <a:t>编排截止时间</a:t>
            </a:r>
            <a:endParaRPr lang="zh-CN" altLang="en-US" sz="1400" b="1" dirty="0">
              <a:solidFill>
                <a:srgbClr val="FF0000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705765" y="1435582"/>
            <a:ext cx="832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报考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452785" y="1452543"/>
            <a:ext cx="832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编排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8" name="标题 1"/>
          <p:cNvSpPr>
            <a:spLocks noGrp="1"/>
          </p:cNvSpPr>
          <p:nvPr>
            <p:ph type="title"/>
          </p:nvPr>
        </p:nvSpPr>
        <p:spPr>
          <a:xfrm>
            <a:off x="662940" y="57150"/>
            <a:ext cx="8309610" cy="434339"/>
          </a:xfrm>
        </p:spPr>
        <p:txBody>
          <a:bodyPr>
            <a:normAutofit/>
          </a:bodyPr>
          <a:lstStyle/>
          <a:p>
            <a:r>
              <a:rPr lang="zh-CN" altLang="en-US" sz="2400" dirty="0">
                <a:sym typeface="+mn-ea"/>
              </a:rPr>
              <a:t>考务管理流程</a:t>
            </a:r>
            <a:endParaRPr lang="zh-CN" altLang="en-US" sz="2400" dirty="0"/>
          </a:p>
        </p:txBody>
      </p:sp>
      <p:sp>
        <p:nvSpPr>
          <p:cNvPr id="8" name="矩形 7"/>
          <p:cNvSpPr/>
          <p:nvPr/>
        </p:nvSpPr>
        <p:spPr>
          <a:xfrm>
            <a:off x="1369342" y="2674330"/>
            <a:ext cx="1618705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 b="1" dirty="0"/>
              <a:t>4.</a:t>
            </a:r>
            <a:r>
              <a:rPr lang="zh-CN" altLang="en-US" sz="1100" b="1" dirty="0"/>
              <a:t>二级报考审批</a:t>
            </a:r>
            <a:endParaRPr lang="en-US" altLang="zh-CN" sz="1100" b="1" dirty="0"/>
          </a:p>
          <a:p>
            <a:r>
              <a:rPr lang="zh-CN" altLang="en-US" sz="1100" b="1" dirty="0"/>
              <a:t>（</a:t>
            </a:r>
            <a:r>
              <a:rPr lang="en-US" altLang="zh-CN" sz="1100" b="1" dirty="0"/>
              <a:t>1</a:t>
            </a:r>
            <a:r>
              <a:rPr lang="zh-CN" altLang="en-US" sz="1100" b="1" dirty="0"/>
              <a:t>）一级审批（学习中心考务管理员）</a:t>
            </a:r>
            <a:endParaRPr lang="en-US" altLang="zh-CN" sz="1100" b="1" dirty="0"/>
          </a:p>
          <a:p>
            <a:r>
              <a:rPr lang="zh-CN" altLang="en-US" sz="1100" b="1" dirty="0"/>
              <a:t>（</a:t>
            </a:r>
            <a:r>
              <a:rPr lang="en-US" altLang="zh-CN" sz="1100" b="1" dirty="0"/>
              <a:t>2</a:t>
            </a:r>
            <a:r>
              <a:rPr lang="zh-CN" altLang="en-US" sz="1100" b="1" dirty="0"/>
              <a:t>）二级审批（考点考务管理员）</a:t>
            </a:r>
            <a:endParaRPr lang="en-US" altLang="zh-CN" sz="1100" b="1" dirty="0"/>
          </a:p>
        </p:txBody>
      </p:sp>
      <p:sp>
        <p:nvSpPr>
          <p:cNvPr id="14" name="矩形 13"/>
          <p:cNvSpPr/>
          <p:nvPr/>
        </p:nvSpPr>
        <p:spPr>
          <a:xfrm>
            <a:off x="1368972" y="2154089"/>
            <a:ext cx="1423788" cy="2616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1100" b="1" dirty="0"/>
              <a:t>3.</a:t>
            </a:r>
            <a:r>
              <a:rPr lang="zh-CN" altLang="en-US" sz="1100" b="1" dirty="0"/>
              <a:t>个人报考（考生）</a:t>
            </a:r>
            <a:endParaRPr lang="en-US" altLang="zh-CN" sz="1100" b="1" dirty="0"/>
          </a:p>
        </p:txBody>
      </p:sp>
      <p:sp>
        <p:nvSpPr>
          <p:cNvPr id="49" name="椭圆 48"/>
          <p:cNvSpPr/>
          <p:nvPr/>
        </p:nvSpPr>
        <p:spPr>
          <a:xfrm>
            <a:off x="1207978" y="1691912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ym typeface="+mn-ea"/>
              </a:rPr>
              <a:t>考生</a:t>
            </a:r>
            <a:r>
              <a:rPr lang="en-US" altLang="zh-CN" dirty="0">
                <a:sym typeface="+mn-ea"/>
              </a:rPr>
              <a:t>——</a:t>
            </a:r>
            <a:r>
              <a:rPr lang="zh-CN" altLang="en-US" dirty="0">
                <a:sym typeface="+mn-ea"/>
              </a:rPr>
              <a:t>照片采集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32702" y="625423"/>
            <a:ext cx="90785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latin typeface="+mn-ea"/>
                <a:sym typeface="+mn-ea"/>
              </a:rPr>
              <a:t>考生下载准考证：如考生未进行照片采集，则无法下载准考，提示如下：</a:t>
            </a:r>
            <a:endParaRPr lang="zh-CN" altLang="en-US" dirty="0"/>
          </a:p>
          <a:p>
            <a:endParaRPr dirty="0">
              <a:latin typeface="+mn-ea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0927" y="1084355"/>
            <a:ext cx="6152957" cy="372329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ym typeface="+mn-ea"/>
              </a:rPr>
              <a:t>考生</a:t>
            </a:r>
            <a:r>
              <a:rPr lang="en-US" altLang="zh-CN" dirty="0">
                <a:sym typeface="+mn-ea"/>
              </a:rPr>
              <a:t>——</a:t>
            </a:r>
            <a:r>
              <a:rPr lang="zh-CN" altLang="en-US" dirty="0">
                <a:sym typeface="+mn-ea"/>
              </a:rPr>
              <a:t>查看成绩操作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02121" y="1369305"/>
            <a:ext cx="7568196" cy="114133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sz="2400" b="1" dirty="0">
                <a:sym typeface="+mn-ea"/>
              </a:rPr>
              <a:t>待总部进行学位外语成绩发布后，考生即可登录查看成绩与及格状态信息。</a:t>
            </a:r>
            <a:endParaRPr sz="2400" b="1" dirty="0">
              <a:sym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11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91440"/>
            <a:ext cx="9306560" cy="52349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47532" y="2156460"/>
            <a:ext cx="20116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80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致谢！</a:t>
            </a:r>
            <a:endParaRPr kumimoji="1" lang="zh-CN" altLang="en-US" sz="480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72713" y="1638922"/>
            <a:ext cx="1167965" cy="1254133"/>
          </a:xfrm>
          <a:prstGeom prst="rect">
            <a:avLst/>
          </a:prstGeom>
          <a:gradFill>
            <a:gsLst>
              <a:gs pos="32000">
                <a:srgbClr val="BC1D21"/>
              </a:gs>
              <a:gs pos="100000">
                <a:srgbClr val="FF0000"/>
              </a:gs>
            </a:gsLst>
            <a:lin ang="3600000" scaled="0"/>
          </a:gra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 dirty="0"/>
          </a:p>
        </p:txBody>
      </p:sp>
      <p:sp>
        <p:nvSpPr>
          <p:cNvPr id="6" name="文本框 5"/>
          <p:cNvSpPr txBox="1"/>
          <p:nvPr/>
        </p:nvSpPr>
        <p:spPr>
          <a:xfrm>
            <a:off x="2940678" y="1786015"/>
            <a:ext cx="3262432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/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考生操作</a:t>
            </a:r>
            <a:endParaRPr lang="zh-CN" altLang="en-US" sz="6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48"/>
          <p:cNvSpPr/>
          <p:nvPr/>
        </p:nvSpPr>
        <p:spPr>
          <a:xfrm flipV="1">
            <a:off x="94975" y="1840402"/>
            <a:ext cx="8954050" cy="45719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557270" y="1769428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763673" y="1688953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555671" y="1718034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274711" y="1688953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478" y="1020070"/>
            <a:ext cx="1707989" cy="397794"/>
          </a:xfrm>
          <a:prstGeom prst="rect">
            <a:avLst/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0" name="标题层"/>
          <p:cNvSpPr txBox="1"/>
          <p:nvPr/>
        </p:nvSpPr>
        <p:spPr bwMode="auto">
          <a:xfrm>
            <a:off x="-25086" y="1095444"/>
            <a:ext cx="1710204" cy="30008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日至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350" b="1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45534" y="1139196"/>
            <a:ext cx="1056876" cy="377976"/>
          </a:xfrm>
          <a:prstGeom prst="rect">
            <a:avLst/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标题层"/>
          <p:cNvSpPr txBox="1"/>
          <p:nvPr/>
        </p:nvSpPr>
        <p:spPr bwMode="auto">
          <a:xfrm>
            <a:off x="2393139" y="1178143"/>
            <a:ext cx="1056877" cy="30008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350" b="1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135871" y="1136350"/>
            <a:ext cx="1056876" cy="377976"/>
          </a:xfrm>
          <a:prstGeom prst="rect">
            <a:avLst/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6" name="标题层"/>
          <p:cNvSpPr txBox="1"/>
          <p:nvPr/>
        </p:nvSpPr>
        <p:spPr bwMode="auto">
          <a:xfrm>
            <a:off x="4133102" y="1185042"/>
            <a:ext cx="1056877" cy="30008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350" b="1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586489" y="1134777"/>
            <a:ext cx="1056876" cy="377976"/>
          </a:xfrm>
          <a:prstGeom prst="rect">
            <a:avLst/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8" name="标题层"/>
          <p:cNvSpPr txBox="1"/>
          <p:nvPr/>
        </p:nvSpPr>
        <p:spPr bwMode="auto">
          <a:xfrm>
            <a:off x="5601886" y="1173354"/>
            <a:ext cx="1056877" cy="30008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350" b="1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7197126" y="1694565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823553" y="1112808"/>
            <a:ext cx="955898" cy="377976"/>
          </a:xfrm>
          <a:prstGeom prst="rect">
            <a:avLst/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23" name="标题层"/>
          <p:cNvSpPr txBox="1"/>
          <p:nvPr/>
        </p:nvSpPr>
        <p:spPr bwMode="auto">
          <a:xfrm>
            <a:off x="6751608" y="1156965"/>
            <a:ext cx="1056877" cy="30008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350" b="1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8478193" y="1700603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124608" y="1118018"/>
            <a:ext cx="955897" cy="377976"/>
          </a:xfrm>
          <a:prstGeom prst="rect">
            <a:avLst/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26" name="标题层"/>
          <p:cNvSpPr txBox="1"/>
          <p:nvPr/>
        </p:nvSpPr>
        <p:spPr bwMode="auto">
          <a:xfrm>
            <a:off x="8109210" y="1154324"/>
            <a:ext cx="1056877" cy="30008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350" b="1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-11852" y="2013326"/>
            <a:ext cx="148932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1. </a:t>
            </a:r>
            <a:r>
              <a:rPr lang="zh-CN" altLang="en-US" sz="1100" b="1" dirty="0"/>
              <a:t>总部考试计划下发</a:t>
            </a:r>
            <a:endParaRPr lang="en-US" altLang="zh-CN" sz="1200" b="1" dirty="0"/>
          </a:p>
        </p:txBody>
      </p:sp>
      <p:cxnSp>
        <p:nvCxnSpPr>
          <p:cNvPr id="30" name="直接连接符 29"/>
          <p:cNvCxnSpPr/>
          <p:nvPr/>
        </p:nvCxnSpPr>
        <p:spPr>
          <a:xfrm>
            <a:off x="1354085" y="1886121"/>
            <a:ext cx="0" cy="28551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2897269" y="1886121"/>
            <a:ext cx="0" cy="28551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2872500" y="2153622"/>
            <a:ext cx="19337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5. </a:t>
            </a:r>
            <a:r>
              <a:rPr lang="zh-CN" altLang="en-US" sz="1100" b="1" dirty="0"/>
              <a:t>分部纸考编排，产生订单（分部考务管理员）</a:t>
            </a:r>
            <a:endParaRPr lang="zh-CN" altLang="en-US" sz="1200" b="1" dirty="0"/>
          </a:p>
        </p:txBody>
      </p:sp>
      <p:sp>
        <p:nvSpPr>
          <p:cNvPr id="33" name="文本框 32"/>
          <p:cNvSpPr txBox="1"/>
          <p:nvPr/>
        </p:nvSpPr>
        <p:spPr>
          <a:xfrm>
            <a:off x="3681114" y="2834037"/>
            <a:ext cx="187763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6. </a:t>
            </a:r>
            <a:r>
              <a:rPr lang="zh-CN" altLang="en-US" sz="1100" b="1" dirty="0"/>
              <a:t>考生照片采集（考生）</a:t>
            </a:r>
            <a:endParaRPr lang="zh-CN" altLang="en-US" sz="1200" b="1" dirty="0"/>
          </a:p>
        </p:txBody>
      </p:sp>
      <p:sp>
        <p:nvSpPr>
          <p:cNvPr id="34" name="圆角矩形 48"/>
          <p:cNvSpPr/>
          <p:nvPr/>
        </p:nvSpPr>
        <p:spPr>
          <a:xfrm>
            <a:off x="2916265" y="4006480"/>
            <a:ext cx="3469147" cy="45719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4726386" y="1933988"/>
            <a:ext cx="0" cy="28551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6391100" y="1922338"/>
            <a:ext cx="0" cy="28551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2954374" y="3508631"/>
            <a:ext cx="347429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7. </a:t>
            </a:r>
            <a:r>
              <a:rPr lang="zh-CN" altLang="en-US" sz="1100" b="1" dirty="0"/>
              <a:t>维护主考，监考老师信息，（学习中心考务管理员）</a:t>
            </a:r>
            <a:endParaRPr lang="en-US" altLang="zh-CN" sz="1100" b="1" dirty="0"/>
          </a:p>
          <a:p>
            <a:r>
              <a:rPr lang="zh-CN" altLang="en-US" sz="1100" b="1" dirty="0"/>
              <a:t>  下载身份核验</a:t>
            </a:r>
            <a:r>
              <a:rPr lang="en-US" altLang="zh-CN" sz="1100" b="1" dirty="0"/>
              <a:t>APP</a:t>
            </a:r>
            <a:r>
              <a:rPr lang="zh-CN" altLang="en-US" sz="1100" b="1" dirty="0"/>
              <a:t>（主考与监考老师）。</a:t>
            </a:r>
            <a:endParaRPr lang="zh-CN" altLang="en-US" sz="1200" b="1" dirty="0"/>
          </a:p>
        </p:txBody>
      </p:sp>
      <p:sp>
        <p:nvSpPr>
          <p:cNvPr id="38" name="圆角矩形 48"/>
          <p:cNvSpPr/>
          <p:nvPr/>
        </p:nvSpPr>
        <p:spPr>
          <a:xfrm>
            <a:off x="2940528" y="3072787"/>
            <a:ext cx="3393646" cy="45719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301502" y="1981151"/>
            <a:ext cx="13259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8. </a:t>
            </a:r>
            <a:r>
              <a:rPr lang="zh-CN" altLang="en-US" sz="1100" b="1" dirty="0"/>
              <a:t>考点下载门签、考试通知单、考场情况表（考点考务管理员）</a:t>
            </a:r>
            <a:endParaRPr lang="zh-CN" altLang="en-US" sz="1200" b="1" dirty="0"/>
          </a:p>
        </p:txBody>
      </p:sp>
      <p:cxnSp>
        <p:nvCxnSpPr>
          <p:cNvPr id="41" name="直接连接符 40"/>
          <p:cNvCxnSpPr/>
          <p:nvPr/>
        </p:nvCxnSpPr>
        <p:spPr>
          <a:xfrm>
            <a:off x="7324905" y="1863261"/>
            <a:ext cx="0" cy="28551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/>
        </p:nvSpPr>
        <p:spPr>
          <a:xfrm>
            <a:off x="8099591" y="3612833"/>
            <a:ext cx="10444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10. </a:t>
            </a:r>
            <a:r>
              <a:rPr lang="zh-CN" altLang="en-US" sz="1100" b="1" dirty="0"/>
              <a:t>考生正式入场进行考试（主考、监考人员、考生）</a:t>
            </a:r>
            <a:endParaRPr lang="zh-CN" altLang="en-US" sz="1200" b="1" dirty="0"/>
          </a:p>
        </p:txBody>
      </p:sp>
      <p:cxnSp>
        <p:nvCxnSpPr>
          <p:cNvPr id="40" name="直接连接符 39"/>
          <p:cNvCxnSpPr/>
          <p:nvPr/>
        </p:nvCxnSpPr>
        <p:spPr>
          <a:xfrm>
            <a:off x="8605972" y="1838232"/>
            <a:ext cx="0" cy="28551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7305910" y="2934952"/>
            <a:ext cx="125680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b="1" dirty="0"/>
              <a:t>9.</a:t>
            </a:r>
            <a:r>
              <a:rPr lang="zh-CN" altLang="en-US" sz="1100" b="1" dirty="0"/>
              <a:t>考生下载准考证，核对准考证信息（考生）</a:t>
            </a:r>
            <a:endParaRPr lang="zh-CN" altLang="en-US" sz="1100" b="1" dirty="0"/>
          </a:p>
        </p:txBody>
      </p:sp>
      <p:sp>
        <p:nvSpPr>
          <p:cNvPr id="42" name="文本框 41"/>
          <p:cNvSpPr txBox="1"/>
          <p:nvPr/>
        </p:nvSpPr>
        <p:spPr>
          <a:xfrm>
            <a:off x="-26396" y="2296849"/>
            <a:ext cx="1518415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2. </a:t>
            </a:r>
            <a:r>
              <a:rPr lang="zh-CN" altLang="en-US" sz="1100" b="1" dirty="0"/>
              <a:t>分部考试计划下发</a:t>
            </a:r>
            <a:endParaRPr lang="en-US" altLang="zh-CN" sz="1100" b="1" dirty="0"/>
          </a:p>
          <a:p>
            <a:r>
              <a:rPr lang="zh-CN" altLang="en-US" sz="1100" b="1" dirty="0"/>
              <a:t>（分部考务管理员）</a:t>
            </a:r>
            <a:endParaRPr lang="en-US" altLang="zh-CN" sz="1100" b="1" dirty="0"/>
          </a:p>
        </p:txBody>
      </p:sp>
      <p:sp>
        <p:nvSpPr>
          <p:cNvPr id="43" name="文本框 42"/>
          <p:cNvSpPr txBox="1"/>
          <p:nvPr/>
        </p:nvSpPr>
        <p:spPr>
          <a:xfrm>
            <a:off x="2240502" y="799588"/>
            <a:ext cx="13135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</a:rPr>
              <a:t>报考截止时间</a:t>
            </a:r>
            <a:endParaRPr lang="zh-CN" altLang="en-US" sz="1400" b="1" dirty="0">
              <a:solidFill>
                <a:srgbClr val="FF0000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044174" y="846547"/>
            <a:ext cx="13135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</a:rPr>
              <a:t>编排截止时间</a:t>
            </a:r>
            <a:endParaRPr lang="zh-CN" altLang="en-US" sz="1400" b="1" dirty="0">
              <a:solidFill>
                <a:srgbClr val="FF0000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705765" y="1435582"/>
            <a:ext cx="832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报考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452785" y="1452543"/>
            <a:ext cx="832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编排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8" name="标题 1"/>
          <p:cNvSpPr>
            <a:spLocks noGrp="1"/>
          </p:cNvSpPr>
          <p:nvPr>
            <p:ph type="title"/>
          </p:nvPr>
        </p:nvSpPr>
        <p:spPr>
          <a:xfrm>
            <a:off x="662940" y="57150"/>
            <a:ext cx="8309610" cy="434339"/>
          </a:xfrm>
        </p:spPr>
        <p:txBody>
          <a:bodyPr>
            <a:normAutofit/>
          </a:bodyPr>
          <a:lstStyle/>
          <a:p>
            <a:r>
              <a:rPr lang="zh-CN" altLang="en-US" sz="2400" dirty="0">
                <a:sym typeface="+mn-ea"/>
              </a:rPr>
              <a:t>考务管理流程</a:t>
            </a:r>
            <a:endParaRPr lang="zh-CN" altLang="en-US" sz="2400" dirty="0"/>
          </a:p>
        </p:txBody>
      </p:sp>
      <p:sp>
        <p:nvSpPr>
          <p:cNvPr id="8" name="矩形 7"/>
          <p:cNvSpPr/>
          <p:nvPr/>
        </p:nvSpPr>
        <p:spPr>
          <a:xfrm>
            <a:off x="1354102" y="2892135"/>
            <a:ext cx="1618705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 b="1" dirty="0"/>
              <a:t>4.</a:t>
            </a:r>
            <a:r>
              <a:rPr lang="zh-CN" altLang="en-US" sz="1100" b="1" dirty="0"/>
              <a:t>二级报考审批</a:t>
            </a:r>
            <a:endParaRPr lang="en-US" altLang="zh-CN" sz="1100" b="1" dirty="0"/>
          </a:p>
          <a:p>
            <a:r>
              <a:rPr lang="zh-CN" altLang="en-US" sz="1100" b="1" dirty="0"/>
              <a:t>（</a:t>
            </a:r>
            <a:r>
              <a:rPr lang="en-US" altLang="zh-CN" sz="1100" b="1" dirty="0"/>
              <a:t>1</a:t>
            </a:r>
            <a:r>
              <a:rPr lang="zh-CN" altLang="en-US" sz="1100" b="1" dirty="0"/>
              <a:t>）一级审批（学习中心考务管理员）</a:t>
            </a:r>
            <a:endParaRPr lang="en-US" altLang="zh-CN" sz="1100" b="1" dirty="0"/>
          </a:p>
          <a:p>
            <a:r>
              <a:rPr lang="zh-CN" altLang="en-US" sz="1100" b="1" dirty="0"/>
              <a:t>（</a:t>
            </a:r>
            <a:r>
              <a:rPr lang="en-US" altLang="zh-CN" sz="1100" b="1" dirty="0"/>
              <a:t>2</a:t>
            </a:r>
            <a:r>
              <a:rPr lang="zh-CN" altLang="en-US" sz="1100" b="1" dirty="0"/>
              <a:t>）二级审批（考点考务管理员）</a:t>
            </a:r>
            <a:endParaRPr lang="en-US" altLang="zh-CN" sz="1100" b="1" dirty="0"/>
          </a:p>
        </p:txBody>
      </p:sp>
      <p:sp>
        <p:nvSpPr>
          <p:cNvPr id="14" name="矩形 13"/>
          <p:cNvSpPr/>
          <p:nvPr/>
        </p:nvSpPr>
        <p:spPr>
          <a:xfrm>
            <a:off x="1410247" y="2275374"/>
            <a:ext cx="1423788" cy="261610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altLang="zh-CN" sz="1100" b="1" dirty="0">
                <a:solidFill>
                  <a:srgbClr val="FF0000"/>
                </a:solidFill>
              </a:rPr>
              <a:t>3.</a:t>
            </a:r>
            <a:r>
              <a:rPr lang="zh-CN" altLang="en-US" sz="1100" b="1" dirty="0">
                <a:solidFill>
                  <a:srgbClr val="FF0000"/>
                </a:solidFill>
              </a:rPr>
              <a:t>个人报考（考生）</a:t>
            </a:r>
            <a:endParaRPr lang="en-US" altLang="zh-CN" sz="1100" b="1" dirty="0">
              <a:solidFill>
                <a:srgbClr val="FF0000"/>
              </a:solidFill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1236462" y="1724660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ym typeface="+mn-ea"/>
              </a:rPr>
              <a:t>考生</a:t>
            </a:r>
            <a:r>
              <a:rPr lang="en-US" altLang="zh-CN" dirty="0">
                <a:sym typeface="+mn-ea"/>
              </a:rPr>
              <a:t>——</a:t>
            </a:r>
            <a:r>
              <a:rPr lang="zh-CN" altLang="en-US" dirty="0">
                <a:sym typeface="+mn-ea"/>
              </a:rPr>
              <a:t>自主报考操作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0" y="1323975"/>
            <a:ext cx="9143365" cy="2099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sz="2900" b="1" dirty="0">
                <a:sym typeface="+mn-ea"/>
              </a:rPr>
              <a:t>开放教育考生报考网址：https://menhu.pt.ouchn.cn</a:t>
            </a:r>
            <a:endParaRPr lang="zh-CN" sz="2900" b="1" dirty="0"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sz="2900" b="1" dirty="0">
                <a:sym typeface="+mn-ea"/>
              </a:rPr>
              <a:t>考试时间：2022年5月14日</a:t>
            </a:r>
            <a:r>
              <a:rPr lang="en-US" altLang="zh-CN" sz="2900" b="1" dirty="0">
                <a:sym typeface="+mn-ea"/>
              </a:rPr>
              <a:t>(</a:t>
            </a:r>
            <a:r>
              <a:rPr lang="zh-CN" sz="2900" b="1" dirty="0">
                <a:sym typeface="+mn-ea"/>
              </a:rPr>
              <a:t>星期六</a:t>
            </a:r>
            <a:r>
              <a:rPr lang="en-US" altLang="zh-CN" sz="2900" b="1" dirty="0">
                <a:sym typeface="+mn-ea"/>
              </a:rPr>
              <a:t>)</a:t>
            </a:r>
            <a:r>
              <a:rPr lang="zh-CN" sz="2900" b="1" dirty="0">
                <a:sym typeface="+mn-ea"/>
              </a:rPr>
              <a:t>上午9:00—11:00</a:t>
            </a:r>
            <a:endParaRPr lang="zh-CN" sz="2900" b="1" dirty="0"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900" b="1" dirty="0">
                <a:sym typeface="+mn-ea"/>
              </a:rPr>
              <a:t>考点：河北电大直属</a:t>
            </a:r>
            <a:r>
              <a:rPr lang="zh-CN" altLang="en-US" sz="2900" b="1" dirty="0">
                <a:sym typeface="+mn-ea"/>
              </a:rPr>
              <a:t>考点</a:t>
            </a:r>
            <a:endParaRPr lang="zh-CN" altLang="en-US" sz="2900" b="1" dirty="0"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ym typeface="+mn-ea"/>
              </a:rPr>
              <a:t>考生</a:t>
            </a:r>
            <a:r>
              <a:rPr lang="en-US" altLang="zh-CN" dirty="0">
                <a:sym typeface="+mn-ea"/>
              </a:rPr>
              <a:t>——</a:t>
            </a:r>
            <a:r>
              <a:rPr lang="zh-CN" altLang="en-US" dirty="0">
                <a:sym typeface="+mn-ea"/>
              </a:rPr>
              <a:t>自主报考操作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768975" y="591185"/>
            <a:ext cx="337566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dirty="0">
                <a:latin typeface="+mn-ea"/>
                <a:sym typeface="+mn-ea"/>
              </a:rPr>
              <a:t>1.登录进入考生端后，点击报考预约，进入考试报名页面</a:t>
            </a:r>
            <a:endParaRPr dirty="0">
              <a:latin typeface="+mn-ea"/>
              <a:sym typeface="+mn-ea"/>
            </a:endParaRPr>
          </a:p>
        </p:txBody>
      </p:sp>
      <p:pic>
        <p:nvPicPr>
          <p:cNvPr id="27" name="图片 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91185"/>
            <a:ext cx="5266690" cy="2567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图片 28"/>
          <p:cNvPicPr>
            <a:picLocks noChangeAspect="1"/>
          </p:cNvPicPr>
          <p:nvPr/>
        </p:nvPicPr>
        <p:blipFill>
          <a:blip r:embed="rId2"/>
          <a:srcRect b="21605"/>
          <a:stretch>
            <a:fillRect/>
          </a:stretch>
        </p:blipFill>
        <p:spPr>
          <a:xfrm>
            <a:off x="3252470" y="2581275"/>
            <a:ext cx="5810885" cy="222123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左弧形箭头 3"/>
          <p:cNvSpPr/>
          <p:nvPr/>
        </p:nvSpPr>
        <p:spPr>
          <a:xfrm>
            <a:off x="1546860" y="2155190"/>
            <a:ext cx="1454785" cy="173228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ym typeface="+mn-ea"/>
              </a:rPr>
              <a:t>考生</a:t>
            </a:r>
            <a:r>
              <a:rPr lang="en-US" altLang="zh-CN" dirty="0">
                <a:sym typeface="+mn-ea"/>
              </a:rPr>
              <a:t>——</a:t>
            </a:r>
            <a:r>
              <a:rPr lang="zh-CN" altLang="en-US" dirty="0">
                <a:sym typeface="+mn-ea"/>
              </a:rPr>
              <a:t>自主报考操作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631180" y="591185"/>
            <a:ext cx="351345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dirty="0">
                <a:latin typeface="+mn-ea"/>
                <a:sym typeface="+mn-ea"/>
              </a:rPr>
              <a:t>2.选择刚才发布的报考通知，点击报考，弹出报考窗口</a:t>
            </a:r>
            <a:endParaRPr dirty="0">
              <a:latin typeface="+mn-ea"/>
              <a:sym typeface="+mn-ea"/>
            </a:endParaRPr>
          </a:p>
        </p:txBody>
      </p:sp>
      <p:pic>
        <p:nvPicPr>
          <p:cNvPr id="29" name="图片 29"/>
          <p:cNvPicPr>
            <a:picLocks noChangeAspect="1"/>
          </p:cNvPicPr>
          <p:nvPr/>
        </p:nvPicPr>
        <p:blipFill>
          <a:blip r:embed="rId1"/>
          <a:srcRect b="22948"/>
          <a:stretch>
            <a:fillRect/>
          </a:stretch>
        </p:blipFill>
        <p:spPr>
          <a:xfrm>
            <a:off x="0" y="491490"/>
            <a:ext cx="5266690" cy="197866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0740" y="2470150"/>
            <a:ext cx="5591810" cy="27266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ym typeface="+mn-ea"/>
              </a:rPr>
              <a:t>考生</a:t>
            </a:r>
            <a:r>
              <a:rPr lang="en-US" altLang="zh-CN" dirty="0">
                <a:sym typeface="+mn-ea"/>
              </a:rPr>
              <a:t>——</a:t>
            </a:r>
            <a:r>
              <a:rPr lang="zh-CN" altLang="en-US" dirty="0">
                <a:sym typeface="+mn-ea"/>
              </a:rPr>
              <a:t>自主报考操作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6040" y="591185"/>
            <a:ext cx="907859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dirty="0">
                <a:latin typeface="+mn-ea"/>
                <a:sym typeface="+mn-ea"/>
              </a:rPr>
              <a:t>3.选择报考的考点，选择是否服从分配后，点击确认</a:t>
            </a:r>
            <a:endParaRPr dirty="0">
              <a:latin typeface="+mn-ea"/>
              <a:sym typeface="+mn-ea"/>
            </a:endParaRPr>
          </a:p>
        </p:txBody>
      </p:sp>
      <p:pic>
        <p:nvPicPr>
          <p:cNvPr id="31" name="图片 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215" y="1123950"/>
            <a:ext cx="5266690" cy="274256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5710555" y="885190"/>
            <a:ext cx="3434080" cy="3692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考生注意：</a:t>
            </a:r>
            <a:endParaRPr lang="zh-CN" altLang="en-US"/>
          </a:p>
          <a:p>
            <a:r>
              <a:rPr lang="en-US" altLang="zh-CN"/>
              <a:t>(1)</a:t>
            </a:r>
            <a:r>
              <a:rPr lang="zh-CN" altLang="en-US"/>
              <a:t>考点一律选择河北地区考点。若考生选择其他省份考点，需考生自行联系该考点，考点同意后，学习中心再做一级审批。</a:t>
            </a:r>
            <a:endParaRPr lang="zh-CN" altLang="en-US"/>
          </a:p>
          <a:p>
            <a:r>
              <a:rPr lang="en-US" altLang="zh-CN"/>
              <a:t>(2)</a:t>
            </a:r>
            <a:r>
              <a:rPr lang="zh-CN" altLang="en-US"/>
              <a:t>鉴于当前形势，建议考生关闭</a:t>
            </a:r>
            <a:r>
              <a:rPr lang="en-US" altLang="zh-CN"/>
              <a:t>“</a:t>
            </a:r>
            <a:r>
              <a:rPr lang="zh-CN" altLang="en-US"/>
              <a:t>服从分配</a:t>
            </a:r>
            <a:r>
              <a:rPr lang="en-US" altLang="zh-CN"/>
              <a:t>”</a:t>
            </a:r>
            <a:r>
              <a:rPr lang="zh-CN" altLang="en-US"/>
              <a:t>选项。</a:t>
            </a:r>
            <a:endParaRPr lang="zh-CN" altLang="en-US"/>
          </a:p>
          <a:p>
            <a:r>
              <a:rPr lang="en-US" altLang="zh-CN">
                <a:sym typeface="+mn-ea"/>
              </a:rPr>
              <a:t>(3)</a:t>
            </a:r>
            <a:r>
              <a:rPr lang="zh-CN" altLang="en-US">
                <a:sym typeface="+mn-ea"/>
              </a:rPr>
              <a:t>若开启</a:t>
            </a:r>
            <a:r>
              <a:rPr lang="en-US" altLang="zh-CN">
                <a:sym typeface="+mn-ea"/>
              </a:rPr>
              <a:t>“</a:t>
            </a:r>
            <a:r>
              <a:rPr lang="zh-CN" altLang="en-US">
                <a:sym typeface="+mn-ea"/>
              </a:rPr>
              <a:t>服从分配</a:t>
            </a:r>
            <a:r>
              <a:rPr lang="en-US" altLang="zh-CN">
                <a:sym typeface="+mn-ea"/>
              </a:rPr>
              <a:t>”</a:t>
            </a:r>
            <a:r>
              <a:rPr lang="zh-CN" altLang="en-US">
                <a:sym typeface="+mn-ea"/>
              </a:rPr>
              <a:t>选项，则如果考生所在考点报满，系统会自动为考生调剂到其他省份的考点，此时，需考生自行联系新考点做二级审批。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ym typeface="+mn-ea"/>
              </a:rPr>
              <a:t>考生</a:t>
            </a:r>
            <a:r>
              <a:rPr lang="en-US" altLang="zh-CN" dirty="0">
                <a:sym typeface="+mn-ea"/>
              </a:rPr>
              <a:t>——</a:t>
            </a:r>
            <a:r>
              <a:rPr lang="zh-CN" altLang="en-US" dirty="0">
                <a:sym typeface="+mn-ea"/>
              </a:rPr>
              <a:t>自主报考操作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6040" y="591185"/>
            <a:ext cx="907859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dirty="0">
                <a:latin typeface="+mn-ea"/>
                <a:sym typeface="+mn-ea"/>
              </a:rPr>
              <a:t>待二审通过后，即报考成功。</a:t>
            </a:r>
            <a:endParaRPr dirty="0">
              <a:latin typeface="+mn-ea"/>
              <a:sym typeface="+mn-ea"/>
            </a:endParaRPr>
          </a:p>
        </p:txBody>
      </p:sp>
      <p:pic>
        <p:nvPicPr>
          <p:cNvPr id="32" name="图片 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85" y="1059180"/>
            <a:ext cx="7467600" cy="36410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48"/>
          <p:cNvSpPr/>
          <p:nvPr/>
        </p:nvSpPr>
        <p:spPr>
          <a:xfrm flipV="1">
            <a:off x="94975" y="1840402"/>
            <a:ext cx="8954050" cy="45719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557270" y="1769428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720242" y="1688953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555671" y="1718034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274711" y="1688953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478" y="1020070"/>
            <a:ext cx="1707989" cy="397794"/>
          </a:xfrm>
          <a:prstGeom prst="rect">
            <a:avLst/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0" name="标题层"/>
          <p:cNvSpPr txBox="1"/>
          <p:nvPr/>
        </p:nvSpPr>
        <p:spPr bwMode="auto">
          <a:xfrm>
            <a:off x="-25086" y="1095444"/>
            <a:ext cx="1710204" cy="30008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日至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350" b="1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45534" y="1139196"/>
            <a:ext cx="1056876" cy="377976"/>
          </a:xfrm>
          <a:prstGeom prst="rect">
            <a:avLst/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标题层"/>
          <p:cNvSpPr txBox="1"/>
          <p:nvPr/>
        </p:nvSpPr>
        <p:spPr bwMode="auto">
          <a:xfrm>
            <a:off x="2393139" y="1178143"/>
            <a:ext cx="1056877" cy="30008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350" b="1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135871" y="1136350"/>
            <a:ext cx="1056876" cy="377976"/>
          </a:xfrm>
          <a:prstGeom prst="rect">
            <a:avLst/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6" name="标题层"/>
          <p:cNvSpPr txBox="1"/>
          <p:nvPr/>
        </p:nvSpPr>
        <p:spPr bwMode="auto">
          <a:xfrm>
            <a:off x="4133102" y="1185042"/>
            <a:ext cx="1056877" cy="30008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350" b="1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586489" y="1134777"/>
            <a:ext cx="1056876" cy="377976"/>
          </a:xfrm>
          <a:prstGeom prst="rect">
            <a:avLst/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8" name="标题层"/>
          <p:cNvSpPr txBox="1"/>
          <p:nvPr/>
        </p:nvSpPr>
        <p:spPr bwMode="auto">
          <a:xfrm>
            <a:off x="5601886" y="1173354"/>
            <a:ext cx="1056877" cy="30008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350" b="1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7197126" y="1694565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823553" y="1112808"/>
            <a:ext cx="955898" cy="377976"/>
          </a:xfrm>
          <a:prstGeom prst="rect">
            <a:avLst/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23" name="标题层"/>
          <p:cNvSpPr txBox="1"/>
          <p:nvPr/>
        </p:nvSpPr>
        <p:spPr bwMode="auto">
          <a:xfrm>
            <a:off x="6751608" y="1156965"/>
            <a:ext cx="1056877" cy="30008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350" b="1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8478193" y="1700603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124608" y="1118018"/>
            <a:ext cx="955897" cy="377976"/>
          </a:xfrm>
          <a:prstGeom prst="rect">
            <a:avLst/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26" name="标题层"/>
          <p:cNvSpPr txBox="1"/>
          <p:nvPr/>
        </p:nvSpPr>
        <p:spPr bwMode="auto">
          <a:xfrm>
            <a:off x="8109210" y="1154324"/>
            <a:ext cx="1056877" cy="30008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350" b="1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-11852" y="2013326"/>
            <a:ext cx="148932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1. </a:t>
            </a:r>
            <a:r>
              <a:rPr lang="zh-CN" altLang="en-US" sz="1100" b="1" dirty="0"/>
              <a:t>总部考试计划下发</a:t>
            </a:r>
            <a:endParaRPr lang="en-US" altLang="zh-CN" sz="1200" b="1" dirty="0"/>
          </a:p>
        </p:txBody>
      </p:sp>
      <p:cxnSp>
        <p:nvCxnSpPr>
          <p:cNvPr id="30" name="直接连接符 29"/>
          <p:cNvCxnSpPr/>
          <p:nvPr/>
        </p:nvCxnSpPr>
        <p:spPr>
          <a:xfrm>
            <a:off x="1354085" y="1886121"/>
            <a:ext cx="0" cy="28551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2897269" y="1886121"/>
            <a:ext cx="0" cy="28551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2872500" y="2153622"/>
            <a:ext cx="19337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5. </a:t>
            </a:r>
            <a:r>
              <a:rPr lang="zh-CN" altLang="en-US" sz="1100" b="1" dirty="0"/>
              <a:t>分部纸考编排，产生订单（分部考务管理员）</a:t>
            </a:r>
            <a:endParaRPr lang="zh-CN" altLang="en-US" sz="1200" b="1" dirty="0"/>
          </a:p>
        </p:txBody>
      </p:sp>
      <p:sp>
        <p:nvSpPr>
          <p:cNvPr id="33" name="文本框 32"/>
          <p:cNvSpPr txBox="1"/>
          <p:nvPr/>
        </p:nvSpPr>
        <p:spPr>
          <a:xfrm>
            <a:off x="3681114" y="2834037"/>
            <a:ext cx="187763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6. </a:t>
            </a:r>
            <a:r>
              <a:rPr lang="zh-CN" altLang="en-US" sz="1100" b="1" dirty="0"/>
              <a:t>考生照片采集（考生）</a:t>
            </a:r>
            <a:endParaRPr lang="zh-CN" altLang="en-US" sz="1200" b="1" dirty="0"/>
          </a:p>
        </p:txBody>
      </p:sp>
      <p:sp>
        <p:nvSpPr>
          <p:cNvPr id="34" name="圆角矩形 48"/>
          <p:cNvSpPr/>
          <p:nvPr/>
        </p:nvSpPr>
        <p:spPr>
          <a:xfrm>
            <a:off x="2916265" y="4006480"/>
            <a:ext cx="3469147" cy="45719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4726386" y="1933988"/>
            <a:ext cx="0" cy="28551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6391100" y="1922338"/>
            <a:ext cx="0" cy="28551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2954374" y="3508631"/>
            <a:ext cx="347429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7. </a:t>
            </a:r>
            <a:r>
              <a:rPr lang="zh-CN" altLang="en-US" sz="1100" b="1" dirty="0"/>
              <a:t>维护主考，监考老师信息，（学习中心考务管理员）</a:t>
            </a:r>
            <a:endParaRPr lang="en-US" altLang="zh-CN" sz="1100" b="1" dirty="0"/>
          </a:p>
          <a:p>
            <a:r>
              <a:rPr lang="zh-CN" altLang="en-US" sz="1100" b="1" dirty="0"/>
              <a:t>  下载身份核验</a:t>
            </a:r>
            <a:r>
              <a:rPr lang="en-US" altLang="zh-CN" sz="1100" b="1" dirty="0"/>
              <a:t>APP</a:t>
            </a:r>
            <a:r>
              <a:rPr lang="zh-CN" altLang="en-US" sz="1100" b="1" dirty="0"/>
              <a:t>（主考与监考老师）。</a:t>
            </a:r>
            <a:endParaRPr lang="zh-CN" altLang="en-US" sz="1200" b="1" dirty="0"/>
          </a:p>
        </p:txBody>
      </p:sp>
      <p:sp>
        <p:nvSpPr>
          <p:cNvPr id="38" name="圆角矩形 48"/>
          <p:cNvSpPr/>
          <p:nvPr/>
        </p:nvSpPr>
        <p:spPr>
          <a:xfrm>
            <a:off x="2940528" y="3072787"/>
            <a:ext cx="3393646" cy="45719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301502" y="1981151"/>
            <a:ext cx="13259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8. </a:t>
            </a:r>
            <a:r>
              <a:rPr lang="zh-CN" altLang="en-US" sz="1100" b="1" dirty="0"/>
              <a:t>考点下载门签、考试通知单、考场情况表（考点考务管理员）</a:t>
            </a:r>
            <a:endParaRPr lang="zh-CN" altLang="en-US" sz="1200" b="1" dirty="0"/>
          </a:p>
        </p:txBody>
      </p:sp>
      <p:cxnSp>
        <p:nvCxnSpPr>
          <p:cNvPr id="41" name="直接连接符 40"/>
          <p:cNvCxnSpPr/>
          <p:nvPr/>
        </p:nvCxnSpPr>
        <p:spPr>
          <a:xfrm>
            <a:off x="7324905" y="1863261"/>
            <a:ext cx="0" cy="28551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/>
        </p:nvSpPr>
        <p:spPr>
          <a:xfrm>
            <a:off x="8099591" y="3612833"/>
            <a:ext cx="10444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10. </a:t>
            </a:r>
            <a:r>
              <a:rPr lang="zh-CN" altLang="en-US" sz="1100" b="1" dirty="0"/>
              <a:t>考生正式入场进行考试（主考、监考人员、考生）</a:t>
            </a:r>
            <a:endParaRPr lang="zh-CN" altLang="en-US" sz="1200" b="1" dirty="0"/>
          </a:p>
        </p:txBody>
      </p:sp>
      <p:cxnSp>
        <p:nvCxnSpPr>
          <p:cNvPr id="40" name="直接连接符 39"/>
          <p:cNvCxnSpPr/>
          <p:nvPr/>
        </p:nvCxnSpPr>
        <p:spPr>
          <a:xfrm>
            <a:off x="8605972" y="1838232"/>
            <a:ext cx="0" cy="28551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7305910" y="2934952"/>
            <a:ext cx="1256804" cy="60016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altLang="zh-CN" sz="1100" b="1" dirty="0">
                <a:solidFill>
                  <a:srgbClr val="FF0000"/>
                </a:solidFill>
              </a:rPr>
              <a:t>9.</a:t>
            </a:r>
            <a:r>
              <a:rPr lang="zh-CN" altLang="en-US" sz="1100" b="1" dirty="0">
                <a:solidFill>
                  <a:srgbClr val="FF0000"/>
                </a:solidFill>
              </a:rPr>
              <a:t>考生下载准考证，核对准考证信息（考生）</a:t>
            </a:r>
            <a:endParaRPr lang="zh-CN" altLang="en-US" sz="1100" b="1" dirty="0">
              <a:solidFill>
                <a:srgbClr val="FF0000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-26396" y="2296849"/>
            <a:ext cx="1518415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2. </a:t>
            </a:r>
            <a:r>
              <a:rPr lang="zh-CN" altLang="en-US" sz="1100" b="1" dirty="0"/>
              <a:t>分部考试计划下发</a:t>
            </a:r>
            <a:endParaRPr lang="en-US" altLang="zh-CN" sz="1100" b="1" dirty="0"/>
          </a:p>
          <a:p>
            <a:r>
              <a:rPr lang="zh-CN" altLang="en-US" sz="1100" b="1" dirty="0"/>
              <a:t>（分部考务管理员）</a:t>
            </a:r>
            <a:endParaRPr lang="en-US" altLang="zh-CN" sz="1100" b="1" dirty="0"/>
          </a:p>
        </p:txBody>
      </p:sp>
      <p:sp>
        <p:nvSpPr>
          <p:cNvPr id="43" name="文本框 42"/>
          <p:cNvSpPr txBox="1"/>
          <p:nvPr/>
        </p:nvSpPr>
        <p:spPr>
          <a:xfrm>
            <a:off x="2240502" y="799588"/>
            <a:ext cx="13135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</a:rPr>
              <a:t>报考截止时间</a:t>
            </a:r>
            <a:endParaRPr lang="zh-CN" altLang="en-US" sz="1400" b="1" dirty="0">
              <a:solidFill>
                <a:srgbClr val="FF0000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044174" y="846547"/>
            <a:ext cx="13135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</a:rPr>
              <a:t>编排截止时间</a:t>
            </a:r>
            <a:endParaRPr lang="zh-CN" altLang="en-US" sz="1400" b="1" dirty="0">
              <a:solidFill>
                <a:srgbClr val="FF0000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705765" y="1435582"/>
            <a:ext cx="832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报考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452785" y="1452543"/>
            <a:ext cx="832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编排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8" name="标题 1"/>
          <p:cNvSpPr>
            <a:spLocks noGrp="1"/>
          </p:cNvSpPr>
          <p:nvPr>
            <p:ph type="title"/>
          </p:nvPr>
        </p:nvSpPr>
        <p:spPr>
          <a:xfrm>
            <a:off x="662940" y="57150"/>
            <a:ext cx="8309610" cy="434339"/>
          </a:xfrm>
        </p:spPr>
        <p:txBody>
          <a:bodyPr>
            <a:normAutofit/>
          </a:bodyPr>
          <a:lstStyle/>
          <a:p>
            <a:r>
              <a:rPr lang="zh-CN" altLang="en-US" sz="2400" dirty="0">
                <a:sym typeface="+mn-ea"/>
              </a:rPr>
              <a:t>考务管理流程</a:t>
            </a:r>
            <a:endParaRPr lang="zh-CN" altLang="en-US" sz="2400" dirty="0"/>
          </a:p>
        </p:txBody>
      </p:sp>
      <p:sp>
        <p:nvSpPr>
          <p:cNvPr id="8" name="矩形 7"/>
          <p:cNvSpPr/>
          <p:nvPr/>
        </p:nvSpPr>
        <p:spPr>
          <a:xfrm>
            <a:off x="1357277" y="3000720"/>
            <a:ext cx="1618705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 b="1" dirty="0"/>
              <a:t>4.</a:t>
            </a:r>
            <a:r>
              <a:rPr lang="zh-CN" altLang="en-US" sz="1100" b="1" dirty="0"/>
              <a:t>二级报考审批</a:t>
            </a:r>
            <a:endParaRPr lang="en-US" altLang="zh-CN" sz="1100" b="1" dirty="0"/>
          </a:p>
          <a:p>
            <a:r>
              <a:rPr lang="zh-CN" altLang="en-US" sz="1100" b="1" dirty="0"/>
              <a:t>（</a:t>
            </a:r>
            <a:r>
              <a:rPr lang="en-US" altLang="zh-CN" sz="1100" b="1" dirty="0"/>
              <a:t>1</a:t>
            </a:r>
            <a:r>
              <a:rPr lang="zh-CN" altLang="en-US" sz="1100" b="1" dirty="0"/>
              <a:t>）一级审批（学习中心考务管理员）</a:t>
            </a:r>
            <a:endParaRPr lang="en-US" altLang="zh-CN" sz="1100" b="1" dirty="0"/>
          </a:p>
          <a:p>
            <a:r>
              <a:rPr lang="zh-CN" altLang="en-US" sz="1100" b="1" dirty="0"/>
              <a:t>（</a:t>
            </a:r>
            <a:r>
              <a:rPr lang="en-US" altLang="zh-CN" sz="1100" b="1" dirty="0"/>
              <a:t>2</a:t>
            </a:r>
            <a:r>
              <a:rPr lang="zh-CN" altLang="en-US" sz="1100" b="1" dirty="0"/>
              <a:t>）二级审批（考点考务管理员）</a:t>
            </a:r>
            <a:endParaRPr lang="en-US" altLang="zh-CN" sz="1100" b="1" dirty="0"/>
          </a:p>
        </p:txBody>
      </p:sp>
      <p:sp>
        <p:nvSpPr>
          <p:cNvPr id="14" name="矩形 13"/>
          <p:cNvSpPr/>
          <p:nvPr/>
        </p:nvSpPr>
        <p:spPr>
          <a:xfrm>
            <a:off x="1410247" y="2322999"/>
            <a:ext cx="1423788" cy="2616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1100" b="1" dirty="0"/>
              <a:t>3.</a:t>
            </a:r>
            <a:r>
              <a:rPr lang="zh-CN" altLang="en-US" sz="1100" b="1" dirty="0"/>
              <a:t>个人报考（考生）</a:t>
            </a:r>
            <a:endParaRPr lang="en-US" altLang="zh-CN" sz="1100" b="1" dirty="0"/>
          </a:p>
        </p:txBody>
      </p:sp>
      <p:sp>
        <p:nvSpPr>
          <p:cNvPr id="49" name="椭圆 48"/>
          <p:cNvSpPr/>
          <p:nvPr/>
        </p:nvSpPr>
        <p:spPr>
          <a:xfrm>
            <a:off x="1187130" y="1731849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1488</Words>
  <Application>WPS 演示</Application>
  <PresentationFormat>全屏显示(16:9)</PresentationFormat>
  <Paragraphs>238</Paragraphs>
  <Slides>15</Slides>
  <Notes>29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思源黑体 CN Light</vt:lpstr>
      <vt:lpstr>Times New Roman</vt:lpstr>
      <vt:lpstr>Heiti SC Medium</vt:lpstr>
      <vt:lpstr>黑体</vt:lpstr>
      <vt:lpstr>Arial Unicode MS</vt:lpstr>
      <vt:lpstr>等线</vt:lpstr>
      <vt:lpstr>Calibri</vt:lpstr>
      <vt:lpstr>Office 主题​​</vt:lpstr>
      <vt:lpstr>PowerPoint 演示文稿</vt:lpstr>
      <vt:lpstr>PowerPoint 演示文稿</vt:lpstr>
      <vt:lpstr>考务管理流程</vt:lpstr>
      <vt:lpstr>考生——自主报考操作</vt:lpstr>
      <vt:lpstr>考生——自主报考操作</vt:lpstr>
      <vt:lpstr>考生——自主报考操作</vt:lpstr>
      <vt:lpstr>考生——自主报考操作</vt:lpstr>
      <vt:lpstr>考生——自主报考操作</vt:lpstr>
      <vt:lpstr>考务管理流程</vt:lpstr>
      <vt:lpstr>考生——下载准考证</vt:lpstr>
      <vt:lpstr>考生——下载准考证</vt:lpstr>
      <vt:lpstr>考务管理流程</vt:lpstr>
      <vt:lpstr>考生——照片采集</vt:lpstr>
      <vt:lpstr>考生——查看成绩操作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 东海</dc:creator>
  <cp:lastModifiedBy>狄青琳</cp:lastModifiedBy>
  <cp:revision>589</cp:revision>
  <dcterms:created xsi:type="dcterms:W3CDTF">2020-08-20T01:16:00Z</dcterms:created>
  <dcterms:modified xsi:type="dcterms:W3CDTF">2022-04-06T02:25:44Z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114B1B76EAD64A0D9A6B70E328E03F29</vt:lpwstr>
  </property>
  <property fmtid="{D5CDD505-2E9C-101B-9397-08002B2CF9AE}" pid="3" name="KSOProductBuildVer">
    <vt:lpwstr>2052-11.1.0.11566</vt:lpwstr>
  </property>
</Properties>
</file>