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60" r:id="rId6"/>
    <p:sldId id="261" r:id="rId7"/>
    <p:sldId id="262" r:id="rId8"/>
    <p:sldId id="276" r:id="rId9"/>
    <p:sldId id="277" r:id="rId10"/>
    <p:sldId id="280" r:id="rId11"/>
    <p:sldId id="281" r:id="rId12"/>
    <p:sldId id="269" r:id="rId13"/>
    <p:sldId id="270" r:id="rId14"/>
    <p:sldId id="294" r:id="rId15"/>
    <p:sldId id="271" r:id="rId16"/>
    <p:sldId id="295" r:id="rId17"/>
    <p:sldId id="272" r:id="rId18"/>
    <p:sldId id="296" r:id="rId19"/>
    <p:sldId id="274" r:id="rId20"/>
    <p:sldId id="297" r:id="rId21"/>
    <p:sldId id="298" r:id="rId22"/>
    <p:sldId id="299" r:id="rId23"/>
    <p:sldId id="300" r:id="rId24"/>
    <p:sldId id="301" r:id="rId25"/>
    <p:sldId id="302" r:id="rId26"/>
    <p:sldId id="303" r:id="rId27"/>
    <p:sldId id="304" r:id="rId28"/>
    <p:sldId id="305" r:id="rId29"/>
    <p:sldId id="275" r:id="rId30"/>
    <p:sldId id="306" r:id="rId31"/>
    <p:sldId id="307" r:id="rId32"/>
    <p:sldId id="308" r:id="rId33"/>
    <p:sldId id="309" r:id="rId34"/>
    <p:sldId id="282" r:id="rId35"/>
    <p:sldId id="310" r:id="rId36"/>
    <p:sldId id="283" r:id="rId37"/>
    <p:sldId id="284" r:id="rId38"/>
    <p:sldId id="285" r:id="rId39"/>
    <p:sldId id="286" r:id="rId40"/>
    <p:sldId id="287" r:id="rId41"/>
  </p:sldIdLst>
  <p:sldSz cx="9144000" cy="6858000" type="screen4x3"/>
  <p:notesSz cx="6858000" cy="9144000"/>
  <p:custDataLst>
    <p:tags r:id="rId45"/>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94660"/>
  </p:normalViewPr>
  <p:slideViewPr>
    <p:cSldViewPr showGuides="1">
      <p:cViewPr varScale="1">
        <p:scale>
          <a:sx n="64" d="100"/>
          <a:sy n="64" d="100"/>
        </p:scale>
        <p:origin x="1340" y="52"/>
      </p:cViewPr>
      <p:guideLst>
        <p:guide orient="horz" pos="2160"/>
        <p:guide pos="2880"/>
      </p:guideLst>
    </p:cSldViewPr>
  </p:slideViewPr>
  <p:notesTextViewPr>
    <p:cViewPr>
      <p:scale>
        <a:sx n="100" d="100"/>
        <a:sy n="100" d="100"/>
      </p:scale>
      <p:origin x="0" y="0"/>
    </p:cViewPr>
  </p:notesTextViewPr>
  <p:sorterViewPr>
    <p:cViewPr varScale="1">
      <p:scale>
        <a:sx n="1" d="1"/>
        <a:sy n="1" d="1"/>
      </p:scale>
      <p:origin x="0" y="-538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5" Type="http://schemas.openxmlformats.org/officeDocument/2006/relationships/tags" Target="tags/tag1.xml"/><Relationship Id="rId44" Type="http://schemas.openxmlformats.org/officeDocument/2006/relationships/tableStyles" Target="tableStyles.xml"/><Relationship Id="rId43" Type="http://schemas.openxmlformats.org/officeDocument/2006/relationships/viewProps" Target="viewProps.xml"/><Relationship Id="rId42" Type="http://schemas.openxmlformats.org/officeDocument/2006/relationships/presProps" Target="presProps.xml"/><Relationship Id="rId41" Type="http://schemas.openxmlformats.org/officeDocument/2006/relationships/slide" Target="slides/slide39.xml"/><Relationship Id="rId40" Type="http://schemas.openxmlformats.org/officeDocument/2006/relationships/slide" Target="slides/slide38.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Ref idx="1002">
        <a:schemeClr val="bg2"/>
      </p:bgRef>
    </p:bg>
    <p:spTree>
      <p:nvGrpSpPr>
        <p:cNvPr id="1" name=""/>
        <p:cNvGrpSpPr/>
        <p:nvPr/>
      </p:nvGrpSpPr>
      <p:grpSpPr>
        <a:xfrm>
          <a:off x="0" y="0"/>
          <a:ext cx="0" cy="0"/>
          <a:chOff x="0" y="0"/>
          <a:chExt cx="0" cy="0"/>
        </a:xfrm>
      </p:grpSpPr>
      <p:sp>
        <p:nvSpPr>
          <p:cNvPr id="9" name="标题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zh-CN" altLang="en-US" smtClean="0"/>
              <a:t>单击此处编辑母版标题样式</a:t>
            </a:r>
            <a:endParaRPr kumimoji="0" lang="en-US"/>
          </a:p>
        </p:txBody>
      </p:sp>
      <p:sp>
        <p:nvSpPr>
          <p:cNvPr id="17" name="副标题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CN" altLang="en-US" smtClean="0"/>
              <a:t>单击此处编辑母版副标题样式</a:t>
            </a:r>
            <a:endParaRPr kumimoji="0" lang="en-US"/>
          </a:p>
        </p:txBody>
      </p:sp>
      <p:sp>
        <p:nvSpPr>
          <p:cNvPr id="30" name="日期占位符 29"/>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19" name="页脚占位符 18"/>
          <p:cNvSpPr>
            <a:spLocks noGrp="1"/>
          </p:cNvSpPr>
          <p:nvPr>
            <p:ph type="ftr" sz="quarter" idx="11"/>
          </p:nvPr>
        </p:nvSpPr>
        <p:spPr/>
        <p:txBody>
          <a:bodyPr/>
          <a:lstStyle/>
          <a:p>
            <a:endParaRPr lang="zh-CN" altLang="en-US"/>
          </a:p>
        </p:txBody>
      </p:sp>
      <p:sp>
        <p:nvSpPr>
          <p:cNvPr id="27" name="灯片编号占位符 26"/>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914401"/>
            <a:ext cx="2057400" cy="5211763"/>
          </a:xfrm>
        </p:spPr>
        <p:txBody>
          <a:bodyPr vert="eaVer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914401"/>
            <a:ext cx="6019800" cy="5211763"/>
          </a:xfrm>
        </p:spPr>
        <p:txBody>
          <a:bodyPr vert="eaVert"/>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Ref idx="1002">
        <a:schemeClr val="bg2"/>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CN" altLang="en-US" smtClean="0"/>
              <a:t>单击此处编辑母版文本样式</a:t>
            </a:r>
            <a:endParaRPr kumimoji="0" lang="zh-CN" altLang="en-US" smtClean="0"/>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1143000"/>
          </a:xfrm>
        </p:spPr>
        <p:txBody>
          <a:bodyPr/>
          <a:lstStyle/>
          <a:p>
            <a:r>
              <a:rPr kumimoji="0" lang="zh-CN" altLang="en-US" smtClean="0"/>
              <a:t>单击此处编辑母版标题样式</a:t>
            </a:r>
            <a:endParaRPr kumimoji="0" lang="en-US"/>
          </a:p>
        </p:txBody>
      </p:sp>
      <p:sp>
        <p:nvSpPr>
          <p:cNvPr id="3" name="内容占位符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内容占位符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1143000"/>
          </a:xfrm>
        </p:spPr>
        <p:txBody>
          <a:bodyPr tIns="45720" anchor="b"/>
          <a:lstStyle>
            <a:lvl1pPr>
              <a:defRPr/>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endParaRPr kumimoji="0" lang="zh-CN" altLang="en-US" smtClean="0"/>
          </a:p>
        </p:txBody>
      </p:sp>
      <p:sp>
        <p:nvSpPr>
          <p:cNvPr id="4" name="文本占位符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endParaRPr kumimoji="0" lang="zh-CN" altLang="en-US" smtClean="0"/>
          </a:p>
        </p:txBody>
      </p:sp>
      <p:sp>
        <p:nvSpPr>
          <p:cNvPr id="5" name="内容占位符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6" name="内容占位符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zh-CN" altLang="en-US" smtClean="0"/>
              <a:t>单击此处编辑母版标题样式</a:t>
            </a:r>
            <a:endParaRPr kumimoji="0" 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zh-CN" altLang="en-US" smtClean="0"/>
              <a:t>单击此处编辑母版文本样式</a:t>
            </a:r>
            <a:endParaRPr kumimoji="0" lang="zh-CN" altLang="en-US" smtClean="0"/>
          </a:p>
        </p:txBody>
      </p:sp>
      <p:sp>
        <p:nvSpPr>
          <p:cNvPr id="4" name="内容占位符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showMasterSp="0">
  <p:cSld name="图片与标题">
    <p:spTree>
      <p:nvGrpSpPr>
        <p:cNvPr id="1" name=""/>
        <p:cNvGrpSpPr/>
        <p:nvPr/>
      </p:nvGrpSpPr>
      <p:grpSpPr>
        <a:xfrm>
          <a:off x="0" y="0"/>
          <a:ext cx="0" cy="0"/>
          <a:chOff x="0" y="0"/>
          <a:chExt cx="0" cy="0"/>
        </a:xfrm>
      </p:grpSpPr>
      <p:sp>
        <p:nvSpPr>
          <p:cNvPr id="9" name="单圆角矩形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直角三角形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标题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zh-CN" altLang="en-US" smtClean="0"/>
              <a:t>单击此处编辑母版标题样式</a:t>
            </a:r>
            <a:endParaRPr kumimoji="0" lang="en-US"/>
          </a:p>
        </p:txBody>
      </p:sp>
      <p:sp>
        <p:nvSpPr>
          <p:cNvPr id="4" name="文本占位符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zh-CN" altLang="en-US" smtClean="0"/>
              <a:t>单击此处编辑母版文本样式</a:t>
            </a:r>
            <a:endParaRPr kumimoji="0" lang="zh-CN" altLang="en-US" smtClean="0"/>
          </a:p>
        </p:txBody>
      </p:sp>
      <p:sp>
        <p:nvSpPr>
          <p:cNvPr id="5" name="日期占位符 4"/>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a:xfrm>
            <a:off x="8077200" y="6356350"/>
            <a:ext cx="609600" cy="365125"/>
          </a:xfrm>
        </p:spPr>
        <p:txBody>
          <a:bodyPr/>
          <a:lstStyle/>
          <a:p>
            <a:fld id="{0C913308-F349-4B6D-A68A-DD1791B4A57B}" type="slidenum">
              <a:rPr lang="zh-CN" altLang="en-US" smtClean="0"/>
            </a:fld>
            <a:endParaRPr lang="zh-CN" altLang="en-US"/>
          </a:p>
        </p:txBody>
      </p:sp>
      <p:sp>
        <p:nvSpPr>
          <p:cNvPr id="3" name="图片占位符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zh-CN" altLang="en-US" smtClean="0"/>
              <a:t>单击图标添加图片</a:t>
            </a:r>
            <a:endParaRPr kumimoji="0" lang="en-US" dirty="0"/>
          </a:p>
        </p:txBody>
      </p:sp>
      <p:sp>
        <p:nvSpPr>
          <p:cNvPr id="10" name="任意多边形 9"/>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任意多边形 10"/>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任意多边形 6"/>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任意多边形 7"/>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标题占位符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zh-CN" altLang="en-US" smtClean="0"/>
              <a:t>单击此处编辑母版标题样式</a:t>
            </a:r>
            <a:endParaRPr kumimoji="0" lang="en-US"/>
          </a:p>
        </p:txBody>
      </p:sp>
      <p:sp>
        <p:nvSpPr>
          <p:cNvPr id="30" name="文本占位符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zh-CN" altLang="en-US" smtClean="0"/>
              <a:t>单击此处编辑母版文本样式</a:t>
            </a:r>
            <a:endParaRPr kumimoji="0" lang="zh-CN" altLang="en-US" smtClean="0"/>
          </a:p>
          <a:p>
            <a:pPr lvl="1" eaLnBrk="1" latinLnBrk="0" hangingPunct="1"/>
            <a:r>
              <a:rPr kumimoji="0" lang="zh-CN" altLang="en-US" smtClean="0"/>
              <a:t>第二级</a:t>
            </a:r>
            <a:endParaRPr kumimoji="0" lang="zh-CN" altLang="en-US" smtClean="0"/>
          </a:p>
          <a:p>
            <a:pPr lvl="2" eaLnBrk="1" latinLnBrk="0" hangingPunct="1"/>
            <a:r>
              <a:rPr kumimoji="0" lang="zh-CN" altLang="en-US" smtClean="0"/>
              <a:t>第三级</a:t>
            </a:r>
            <a:endParaRPr kumimoji="0" lang="zh-CN" altLang="en-US" smtClean="0"/>
          </a:p>
          <a:p>
            <a:pPr lvl="3" eaLnBrk="1" latinLnBrk="0" hangingPunct="1"/>
            <a:r>
              <a:rPr kumimoji="0" lang="zh-CN" altLang="en-US" smtClean="0"/>
              <a:t>第四级</a:t>
            </a:r>
            <a:endParaRPr kumimoji="0" lang="zh-CN" altLang="en-US" smtClean="0"/>
          </a:p>
          <a:p>
            <a:pPr lvl="4" eaLnBrk="1" latinLnBrk="0" hangingPunct="1"/>
            <a:r>
              <a:rPr kumimoji="0" lang="zh-CN" altLang="en-US" smtClean="0"/>
              <a:t>第五级</a:t>
            </a:r>
            <a:endParaRPr kumimoji="0" lang="en-US"/>
          </a:p>
        </p:txBody>
      </p:sp>
      <p:sp>
        <p:nvSpPr>
          <p:cNvPr id="10" name="日期占位符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30820CF-B880-4189-942D-D702A7CBA730}" type="datetimeFigureOut">
              <a:rPr lang="zh-CN" altLang="en-US" smtClean="0"/>
            </a:fld>
            <a:endParaRPr lang="zh-CN" altLang="en-US"/>
          </a:p>
        </p:txBody>
      </p:sp>
      <p:sp>
        <p:nvSpPr>
          <p:cNvPr id="22" name="页脚占位符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zh-CN" altLang="en-US"/>
          </a:p>
        </p:txBody>
      </p:sp>
      <p:sp>
        <p:nvSpPr>
          <p:cNvPr id="18" name="灯片编号占位符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0C913308-F349-4B6D-A68A-DD1791B4A57B}" type="slidenum">
              <a:rPr lang="zh-CN" altLang="en-US" smtClean="0"/>
            </a:fld>
            <a:endParaRPr lang="zh-CN" altLang="en-US"/>
          </a:p>
        </p:txBody>
      </p:sp>
      <p:grpSp>
        <p:nvGrpSpPr>
          <p:cNvPr id="2" name="组合 1"/>
          <p:cNvGrpSpPr/>
          <p:nvPr/>
        </p:nvGrpSpPr>
        <p:grpSpPr>
          <a:xfrm>
            <a:off x="-19017" y="202408"/>
            <a:ext cx="9180548" cy="649224"/>
            <a:chOff x="-19045" y="216550"/>
            <a:chExt cx="9180548" cy="649224"/>
          </a:xfrm>
        </p:grpSpPr>
        <p:sp>
          <p:nvSpPr>
            <p:cNvPr id="12" name="任意多边形 11"/>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任意多边形 12"/>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panose="05020102010507070707"/>
        <a:buChar char=""/>
        <a:defRPr kumimoji="0" sz="2600" kern="1200">
          <a:solidFill>
            <a:schemeClr val="tx1"/>
          </a:solidFill>
          <a:latin typeface="+mn-lt"/>
          <a:ea typeface="+mn-ea"/>
          <a:cs typeface="+mn-cs"/>
        </a:defRPr>
      </a:lvl1pPr>
      <a:lvl2pPr marL="640080" indent="-247015" algn="l" rtl="0" eaLnBrk="1" latinLnBrk="0" hangingPunct="1">
        <a:spcBef>
          <a:spcPct val="20000"/>
        </a:spcBef>
        <a:buClr>
          <a:schemeClr val="accent1"/>
        </a:buClr>
        <a:buSzPct val="85000"/>
        <a:buFont typeface="Wingdings 2" panose="05020102010507070707"/>
        <a:buChar char=""/>
        <a:defRPr kumimoji="0" sz="2400" kern="1200">
          <a:solidFill>
            <a:schemeClr val="tx1"/>
          </a:solidFill>
          <a:latin typeface="+mn-lt"/>
          <a:ea typeface="+mn-ea"/>
          <a:cs typeface="+mn-cs"/>
        </a:defRPr>
      </a:lvl2pPr>
      <a:lvl3pPr marL="914400" indent="-247015" algn="l" rtl="0" eaLnBrk="1" latinLnBrk="0" hangingPunct="1">
        <a:spcBef>
          <a:spcPct val="20000"/>
        </a:spcBef>
        <a:buClr>
          <a:schemeClr val="accent2"/>
        </a:buClr>
        <a:buSzPct val="70000"/>
        <a:buFont typeface="Wingdings 2" panose="05020102010507070707"/>
        <a:buChar char=""/>
        <a:defRPr kumimoji="0" sz="2100" kern="1200">
          <a:solidFill>
            <a:schemeClr val="tx1"/>
          </a:solidFill>
          <a:latin typeface="+mn-lt"/>
          <a:ea typeface="+mn-ea"/>
          <a:cs typeface="+mn-cs"/>
        </a:defRPr>
      </a:lvl3pPr>
      <a:lvl4pPr marL="1188720" indent="-210185" algn="l" rtl="0" eaLnBrk="1" latinLnBrk="0" hangingPunct="1">
        <a:spcBef>
          <a:spcPct val="20000"/>
        </a:spcBef>
        <a:buClr>
          <a:schemeClr val="accent3"/>
        </a:buClr>
        <a:buSzPct val="65000"/>
        <a:buFont typeface="Wingdings 2" panose="05020102010507070707"/>
        <a:buChar char=""/>
        <a:defRPr kumimoji="0" sz="2000" kern="1200">
          <a:solidFill>
            <a:schemeClr val="tx1"/>
          </a:solidFill>
          <a:latin typeface="+mn-lt"/>
          <a:ea typeface="+mn-ea"/>
          <a:cs typeface="+mn-cs"/>
        </a:defRPr>
      </a:lvl4pPr>
      <a:lvl5pPr marL="1463040" indent="-210185" algn="l" rtl="0" eaLnBrk="1" latinLnBrk="0" hangingPunct="1">
        <a:spcBef>
          <a:spcPct val="20000"/>
        </a:spcBef>
        <a:buClr>
          <a:schemeClr val="accent4"/>
        </a:buClr>
        <a:buSzPct val="65000"/>
        <a:buFont typeface="Wingdings 2" panose="05020102010507070707"/>
        <a:buChar char=""/>
        <a:defRPr kumimoji="0" sz="2000" kern="1200">
          <a:solidFill>
            <a:schemeClr val="tx1"/>
          </a:solidFill>
          <a:latin typeface="+mn-lt"/>
          <a:ea typeface="+mn-ea"/>
          <a:cs typeface="+mn-cs"/>
        </a:defRPr>
      </a:lvl5pPr>
      <a:lvl6pPr marL="1737360" indent="-210185" algn="l" rtl="0" eaLnBrk="1" latinLnBrk="0" hangingPunct="1">
        <a:spcBef>
          <a:spcPct val="20000"/>
        </a:spcBef>
        <a:buClr>
          <a:schemeClr val="accent5"/>
        </a:buClr>
        <a:buSzPct val="80000"/>
        <a:buFont typeface="Wingdings 2" panose="05020102010507070707"/>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panose="05020102010507070707"/>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3.png"/><Relationship Id="rId1" Type="http://schemas.openxmlformats.org/officeDocument/2006/relationships/image" Target="../media/image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611560" y="2564904"/>
            <a:ext cx="7851648" cy="1828800"/>
          </a:xfrm>
        </p:spPr>
        <p:txBody>
          <a:bodyPr>
            <a:normAutofit fontScale="90000"/>
          </a:bodyPr>
          <a:lstStyle/>
          <a:p>
            <a:pPr algn="ctr"/>
            <a:r>
              <a:rPr lang="zh-CN" altLang="en-US" dirty="0"/>
              <a:t>现代管理原理</a:t>
            </a:r>
            <a:br>
              <a:rPr lang="en-US" altLang="zh-CN" dirty="0" smtClean="0"/>
            </a:br>
            <a:r>
              <a:rPr lang="zh-CN" altLang="en-US" dirty="0" smtClean="0"/>
              <a:t>考核</a:t>
            </a:r>
            <a:r>
              <a:rPr lang="zh-CN" altLang="en-US" dirty="0"/>
              <a:t>要求、样题、主要</a:t>
            </a:r>
            <a:r>
              <a:rPr lang="zh-CN" altLang="en-US" dirty="0" smtClean="0"/>
              <a:t>考点</a:t>
            </a:r>
            <a:endParaRPr lang="zh-CN" alt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85804" y="500042"/>
            <a:ext cx="8229600" cy="1143000"/>
          </a:xfrm>
        </p:spPr>
        <p:txBody>
          <a:bodyPr/>
          <a:lstStyle/>
          <a:p>
            <a:r>
              <a:rPr lang="zh-CN" altLang="en-US" dirty="0" smtClean="0"/>
              <a:t>终结性考试题型（网考）</a:t>
            </a:r>
            <a:endParaRPr lang="zh-CN" altLang="en-US" dirty="0"/>
          </a:p>
        </p:txBody>
      </p:sp>
      <p:sp>
        <p:nvSpPr>
          <p:cNvPr id="3" name="内容占位符 2"/>
          <p:cNvSpPr>
            <a:spLocks noGrp="1"/>
          </p:cNvSpPr>
          <p:nvPr>
            <p:ph idx="1"/>
          </p:nvPr>
        </p:nvSpPr>
        <p:spPr>
          <a:xfrm>
            <a:off x="457200" y="1935480"/>
            <a:ext cx="8003232" cy="4389120"/>
          </a:xfrm>
        </p:spPr>
        <p:txBody>
          <a:bodyPr>
            <a:normAutofit/>
          </a:bodyPr>
          <a:lstStyle/>
          <a:p>
            <a:pPr>
              <a:lnSpc>
                <a:spcPct val="150000"/>
              </a:lnSpc>
            </a:pPr>
            <a:r>
              <a:rPr lang="zh-CN" altLang="en-US" dirty="0"/>
              <a:t>每套试卷的试题类型、数量及分值</a:t>
            </a:r>
            <a:endParaRPr lang="zh-CN" altLang="en-US" dirty="0"/>
          </a:p>
          <a:p>
            <a:pPr>
              <a:lnSpc>
                <a:spcPct val="150000"/>
              </a:lnSpc>
            </a:pPr>
            <a:r>
              <a:rPr lang="zh-CN" altLang="en-US" dirty="0"/>
              <a:t>（</a:t>
            </a:r>
            <a:r>
              <a:rPr lang="en-US" altLang="zh-CN" dirty="0"/>
              <a:t>1</a:t>
            </a:r>
            <a:r>
              <a:rPr lang="zh-CN" altLang="en-US" dirty="0"/>
              <a:t>）单选题：</a:t>
            </a:r>
            <a:r>
              <a:rPr lang="en-US" altLang="zh-CN" dirty="0"/>
              <a:t>10</a:t>
            </a:r>
            <a:r>
              <a:rPr lang="zh-CN" altLang="en-US" dirty="0"/>
              <a:t>个题；每小题 </a:t>
            </a:r>
            <a:r>
              <a:rPr lang="en-US" altLang="zh-CN" dirty="0"/>
              <a:t>2</a:t>
            </a:r>
            <a:r>
              <a:rPr lang="zh-CN" altLang="en-US" dirty="0"/>
              <a:t>分，合计</a:t>
            </a:r>
            <a:r>
              <a:rPr lang="en-US" altLang="zh-CN" dirty="0"/>
              <a:t>20</a:t>
            </a:r>
            <a:r>
              <a:rPr lang="zh-CN" altLang="en-US" dirty="0"/>
              <a:t>分。</a:t>
            </a:r>
            <a:endParaRPr lang="zh-CN" altLang="en-US" dirty="0"/>
          </a:p>
          <a:p>
            <a:pPr>
              <a:lnSpc>
                <a:spcPct val="150000"/>
              </a:lnSpc>
            </a:pPr>
            <a:r>
              <a:rPr lang="zh-CN" altLang="en-US" dirty="0"/>
              <a:t>（</a:t>
            </a:r>
            <a:r>
              <a:rPr lang="en-US" altLang="zh-CN" dirty="0"/>
              <a:t>2</a:t>
            </a:r>
            <a:r>
              <a:rPr lang="zh-CN" altLang="en-US" dirty="0"/>
              <a:t>）多选题：</a:t>
            </a:r>
            <a:r>
              <a:rPr lang="en-US" altLang="zh-CN" dirty="0"/>
              <a:t>10</a:t>
            </a:r>
            <a:r>
              <a:rPr lang="zh-CN" altLang="en-US" dirty="0"/>
              <a:t>个题；每小题 </a:t>
            </a:r>
            <a:r>
              <a:rPr lang="en-US" altLang="zh-CN" dirty="0"/>
              <a:t>4</a:t>
            </a:r>
            <a:r>
              <a:rPr lang="zh-CN" altLang="en-US" dirty="0"/>
              <a:t>分，合计</a:t>
            </a:r>
            <a:r>
              <a:rPr lang="en-US" altLang="zh-CN" dirty="0"/>
              <a:t>40</a:t>
            </a:r>
            <a:r>
              <a:rPr lang="zh-CN" altLang="en-US" dirty="0"/>
              <a:t>分。</a:t>
            </a:r>
            <a:endParaRPr lang="zh-CN" altLang="en-US" dirty="0"/>
          </a:p>
          <a:p>
            <a:pPr>
              <a:lnSpc>
                <a:spcPct val="150000"/>
              </a:lnSpc>
            </a:pPr>
            <a:r>
              <a:rPr lang="zh-CN" altLang="en-US" dirty="0"/>
              <a:t>（</a:t>
            </a:r>
            <a:r>
              <a:rPr lang="en-US" altLang="zh-CN" dirty="0"/>
              <a:t>3</a:t>
            </a:r>
            <a:r>
              <a:rPr lang="zh-CN" altLang="en-US" dirty="0"/>
              <a:t>）判断题：</a:t>
            </a:r>
            <a:r>
              <a:rPr lang="en-US" altLang="zh-CN" dirty="0"/>
              <a:t>10</a:t>
            </a:r>
            <a:r>
              <a:rPr lang="zh-CN" altLang="en-US" dirty="0"/>
              <a:t>个题 ；每小题 </a:t>
            </a:r>
            <a:r>
              <a:rPr lang="en-US" altLang="zh-CN" dirty="0"/>
              <a:t>2</a:t>
            </a:r>
            <a:r>
              <a:rPr lang="zh-CN" altLang="en-US" dirty="0"/>
              <a:t>分，合计</a:t>
            </a:r>
            <a:r>
              <a:rPr lang="en-US" altLang="zh-CN" dirty="0"/>
              <a:t>20</a:t>
            </a:r>
            <a:r>
              <a:rPr lang="zh-CN" altLang="en-US" dirty="0"/>
              <a:t>分。</a:t>
            </a:r>
            <a:endParaRPr lang="zh-CN" altLang="en-US" dirty="0"/>
          </a:p>
          <a:p>
            <a:pPr>
              <a:lnSpc>
                <a:spcPct val="150000"/>
              </a:lnSpc>
            </a:pPr>
            <a:r>
              <a:rPr lang="zh-CN" altLang="en-US" dirty="0"/>
              <a:t>（</a:t>
            </a:r>
            <a:r>
              <a:rPr lang="en-US" altLang="zh-CN" dirty="0"/>
              <a:t>4</a:t>
            </a:r>
            <a:r>
              <a:rPr lang="zh-CN" altLang="en-US" dirty="0"/>
              <a:t>）问答题：</a:t>
            </a:r>
            <a:r>
              <a:rPr lang="en-US" altLang="zh-CN" dirty="0"/>
              <a:t>2</a:t>
            </a:r>
            <a:r>
              <a:rPr lang="zh-CN" altLang="en-US" dirty="0"/>
              <a:t>个题； 每小题</a:t>
            </a:r>
            <a:r>
              <a:rPr lang="en-US" altLang="zh-CN" dirty="0"/>
              <a:t>10</a:t>
            </a:r>
            <a:r>
              <a:rPr lang="zh-CN" altLang="en-US" dirty="0"/>
              <a:t>分，合计</a:t>
            </a:r>
            <a:r>
              <a:rPr lang="en-US" altLang="zh-CN" dirty="0"/>
              <a:t>20</a:t>
            </a:r>
            <a:r>
              <a:rPr lang="zh-CN" altLang="en-US" dirty="0"/>
              <a:t>分。</a:t>
            </a:r>
            <a:endParaRPr lang="zh-CN" altLang="en-US" dirty="0"/>
          </a:p>
          <a:p>
            <a:pPr>
              <a:lnSpc>
                <a:spcPct val="150000"/>
              </a:lnSpc>
            </a:pPr>
            <a:r>
              <a:rPr lang="zh-CN" altLang="en-US" dirty="0"/>
              <a:t>试卷试题数合计</a:t>
            </a:r>
            <a:r>
              <a:rPr lang="en-US" altLang="zh-CN" dirty="0"/>
              <a:t>32</a:t>
            </a:r>
            <a:r>
              <a:rPr lang="zh-CN" altLang="en-US" dirty="0"/>
              <a:t>个题；试卷总分数</a:t>
            </a:r>
            <a:r>
              <a:rPr lang="en-US" altLang="zh-CN" dirty="0"/>
              <a:t>100</a:t>
            </a:r>
            <a:r>
              <a:rPr lang="zh-CN" altLang="en-US" dirty="0"/>
              <a:t>分</a:t>
            </a:r>
            <a:r>
              <a:rPr lang="zh-CN" altLang="en-US" dirty="0" smtClean="0"/>
              <a:t>。</a:t>
            </a:r>
            <a:endParaRPr lang="zh-CN" alt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500042"/>
            <a:ext cx="8229600" cy="1143000"/>
          </a:xfrm>
        </p:spPr>
        <p:txBody>
          <a:bodyPr/>
          <a:lstStyle/>
          <a:p>
            <a:r>
              <a:rPr lang="zh-CN" altLang="en-US" dirty="0" smtClean="0"/>
              <a:t>课程考核的相关内容</a:t>
            </a:r>
            <a:endParaRPr lang="zh-CN" altLang="en-US" dirty="0"/>
          </a:p>
        </p:txBody>
      </p:sp>
      <p:sp>
        <p:nvSpPr>
          <p:cNvPr id="3" name="内容占位符 2"/>
          <p:cNvSpPr>
            <a:spLocks noGrp="1"/>
          </p:cNvSpPr>
          <p:nvPr>
            <p:ph idx="1"/>
          </p:nvPr>
        </p:nvSpPr>
        <p:spPr/>
        <p:txBody>
          <a:bodyPr/>
          <a:lstStyle/>
          <a:p>
            <a:pPr>
              <a:lnSpc>
                <a:spcPct val="200000"/>
              </a:lnSpc>
            </a:pPr>
            <a:r>
              <a:rPr lang="zh-CN" altLang="en-US" dirty="0" smtClean="0"/>
              <a:t>课程考核内容原则上按重点掌握、掌握、了解三个不同层次的要求出题。</a:t>
            </a:r>
            <a:endParaRPr lang="en-US" altLang="zh-CN" dirty="0" smtClean="0"/>
          </a:p>
          <a:p>
            <a:pPr>
              <a:lnSpc>
                <a:spcPct val="200000"/>
              </a:lnSpc>
            </a:pPr>
            <a:r>
              <a:rPr lang="zh-CN" altLang="en-US" dirty="0" smtClean="0"/>
              <a:t>重点</a:t>
            </a:r>
            <a:r>
              <a:rPr lang="zh-CN" altLang="en-US" dirty="0"/>
              <a:t>掌握的内容约</a:t>
            </a:r>
            <a:r>
              <a:rPr lang="zh-CN" altLang="en-US" dirty="0" smtClean="0"/>
              <a:t>占</a:t>
            </a:r>
            <a:r>
              <a:rPr lang="en-US" altLang="zh-CN" dirty="0" smtClean="0"/>
              <a:t>50</a:t>
            </a:r>
            <a:r>
              <a:rPr lang="en-US" altLang="zh-CN" dirty="0"/>
              <a:t>%</a:t>
            </a:r>
            <a:r>
              <a:rPr lang="zh-CN" altLang="en-US" dirty="0" smtClean="0"/>
              <a:t>，</a:t>
            </a:r>
            <a:endParaRPr lang="en-US" altLang="zh-CN" dirty="0" smtClean="0"/>
          </a:p>
          <a:p>
            <a:pPr>
              <a:lnSpc>
                <a:spcPct val="200000"/>
              </a:lnSpc>
            </a:pPr>
            <a:r>
              <a:rPr lang="zh-CN" altLang="en-US" dirty="0" smtClean="0"/>
              <a:t>掌握</a:t>
            </a:r>
            <a:r>
              <a:rPr lang="zh-CN" altLang="en-US" dirty="0"/>
              <a:t>的内容约</a:t>
            </a:r>
            <a:r>
              <a:rPr lang="zh-CN" altLang="en-US" dirty="0" smtClean="0"/>
              <a:t>占</a:t>
            </a:r>
            <a:r>
              <a:rPr lang="en-US" altLang="zh-CN" dirty="0" smtClean="0"/>
              <a:t>40%</a:t>
            </a:r>
            <a:r>
              <a:rPr lang="zh-CN" altLang="en-US" dirty="0" smtClean="0"/>
              <a:t>，</a:t>
            </a:r>
            <a:endParaRPr lang="en-US" altLang="zh-CN" dirty="0" smtClean="0"/>
          </a:p>
          <a:p>
            <a:pPr>
              <a:lnSpc>
                <a:spcPct val="200000"/>
              </a:lnSpc>
            </a:pPr>
            <a:r>
              <a:rPr lang="zh-CN" altLang="en-US" dirty="0" smtClean="0"/>
              <a:t>了解</a:t>
            </a:r>
            <a:r>
              <a:rPr lang="zh-CN" altLang="en-US" dirty="0"/>
              <a:t>的内容约</a:t>
            </a:r>
            <a:r>
              <a:rPr lang="zh-CN" altLang="en-US" dirty="0" smtClean="0"/>
              <a:t>占</a:t>
            </a:r>
            <a:r>
              <a:rPr lang="en-US" altLang="zh-CN" dirty="0" smtClean="0"/>
              <a:t>10%</a:t>
            </a:r>
            <a:r>
              <a:rPr lang="zh-CN" altLang="en-US" dirty="0" smtClean="0"/>
              <a:t>。</a:t>
            </a:r>
            <a:endParaRPr lang="zh-CN" alt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357166"/>
            <a:ext cx="8229600" cy="1143000"/>
          </a:xfrm>
        </p:spPr>
        <p:txBody>
          <a:bodyPr/>
          <a:lstStyle/>
          <a:p>
            <a:r>
              <a:rPr lang="zh-CN" altLang="en-US" dirty="0"/>
              <a:t>第一章　管理与管理学</a:t>
            </a:r>
            <a:endParaRPr lang="zh-CN" altLang="en-US" dirty="0"/>
          </a:p>
        </p:txBody>
      </p:sp>
      <p:sp>
        <p:nvSpPr>
          <p:cNvPr id="3" name="内容占位符 2"/>
          <p:cNvSpPr>
            <a:spLocks noGrp="1"/>
          </p:cNvSpPr>
          <p:nvPr>
            <p:ph idx="1"/>
          </p:nvPr>
        </p:nvSpPr>
        <p:spPr>
          <a:xfrm>
            <a:off x="571472" y="1500174"/>
            <a:ext cx="8115328" cy="4824426"/>
          </a:xfrm>
        </p:spPr>
        <p:txBody>
          <a:bodyPr>
            <a:normAutofit fontScale="35000"/>
          </a:bodyPr>
          <a:lstStyle/>
          <a:p>
            <a:pPr>
              <a:lnSpc>
                <a:spcPct val="150000"/>
              </a:lnSpc>
            </a:pPr>
            <a:r>
              <a:rPr lang="zh-CN" altLang="en-US" dirty="0"/>
              <a:t>重点掌握：</a:t>
            </a:r>
            <a:endParaRPr lang="zh-CN" altLang="en-US" dirty="0"/>
          </a:p>
          <a:p>
            <a:pPr>
              <a:lnSpc>
                <a:spcPct val="150000"/>
              </a:lnSpc>
            </a:pPr>
            <a:r>
              <a:rPr lang="en-US" altLang="zh-CN" dirty="0"/>
              <a:t>1.</a:t>
            </a:r>
            <a:r>
              <a:rPr lang="zh-CN" altLang="en-US" dirty="0"/>
              <a:t>管理</a:t>
            </a:r>
            <a:r>
              <a:rPr lang="zh-CN" altLang="en-US" dirty="0" smtClean="0"/>
              <a:t>的含义：</a:t>
            </a:r>
            <a:r>
              <a:rPr lang="zh-CN" altLang="en-US" dirty="0" smtClean="0">
                <a:solidFill>
                  <a:srgbClr val="FF0000"/>
                </a:solidFill>
              </a:rPr>
              <a:t>管理是管理者为有效地达到组织目标，对组织资源和组织活动有意识、有组织、不断地进行的协调活动。这个概念包含着以下几层意思；1．管理是一种有意识、有组织的群体活动。管理活动都是在组织中发生的，而不管是什么样的组织都是有一定目标的，管理就是围绕着既定的组织目标进行的。2．管理是一个动态的协调过程。通过执行计划、组织、领导、控制等职能，管理者对组织内部的各种活动或各构成要素间的关系进行协调，同时还对组织与外界之间发生的各种活动或关系进行协调，以有效实现组织目标。</a:t>
            </a:r>
            <a:endParaRPr lang="zh-CN" altLang="en-US" dirty="0" smtClean="0">
              <a:solidFill>
                <a:srgbClr val="FF0000"/>
              </a:solidFill>
            </a:endParaRPr>
          </a:p>
          <a:p>
            <a:pPr>
              <a:lnSpc>
                <a:spcPct val="150000"/>
              </a:lnSpc>
            </a:pPr>
            <a:r>
              <a:rPr lang="zh-CN" altLang="en-US" dirty="0" smtClean="0">
                <a:solidFill>
                  <a:srgbClr val="FF0000"/>
                </a:solidFill>
              </a:rPr>
              <a:t>3．管理的目的在于有效地达到组织目标，提高组织活动的成效。管理不仅追求效果即目标的实现，更追求效率即实现目标过程中的投入与产出的关系。4．管理的对象是组织资源和组织活动。管理作为协调活动，就是以最低的成本获取和使用组织资源，以最佳方式安排组织活动各个环节的秩序，从而使组织活动更有效地趋向其目标。</a:t>
            </a:r>
            <a:endParaRPr lang="zh-CN" altLang="en-US" dirty="0" smtClean="0">
              <a:solidFill>
                <a:srgbClr val="FF0000"/>
              </a:solidFill>
            </a:endParaRPr>
          </a:p>
          <a:p>
            <a:pPr>
              <a:lnSpc>
                <a:spcPct val="150000"/>
              </a:lnSpc>
            </a:pPr>
            <a:r>
              <a:rPr lang="en-US" altLang="zh-CN" dirty="0"/>
              <a:t>2.</a:t>
            </a:r>
            <a:r>
              <a:rPr lang="zh-CN" altLang="en-US" dirty="0"/>
              <a:t>管理的性质：</a:t>
            </a:r>
            <a:r>
              <a:rPr lang="zh-CN" altLang="en-US" dirty="0">
                <a:solidFill>
                  <a:srgbClr val="FF0000"/>
                </a:solidFill>
              </a:rPr>
              <a:t>管理作为一种特殊的实践活动，具有其独特的性质。主要表现在：1．管理的二重性。管理二重性的理论认为，管理一方面是由于许多人协作劳动而产生的，因此具有同生产力、社会化大生产相联系的自然属性；另一方面，管理又是在一定的生产关系条件下进行的。因此，它又具有同生产关系、社会制度相联系的社会属性。2．管理的科学性。管理的科学性是指管理作为一个活动过程，其间存在着一系列基本的客观规律。人们通过长期的管理实践活动，将这些管理理论和一般方法总结出来。并用其指导管理实践，又以管理活动的结果来衡量这些理论和方法是否正确，是否行之有效。因此，管理是一门科学，它以反映管理客观规律的管理理论和方法为指导，有一套分析问题、解决问题的科学的方法论。3．管理的艺术性管理的艺术性就是强调管理的实践性，没有管理实践则无所谓管理艺术。也就是说，管理人员在管理实践中，发挥积极性、主动性和创造性，灵活地将管理知识与具体管理活动相结合，才能有效地进行管理。管理的艺术性，就是强调管理活动除了要掌握一定的理论和方法外，还要有灵活地运用这些知识和技能的技巧和诀窍。</a:t>
            </a:r>
            <a:endParaRPr lang="zh-CN" altLang="en-US" dirty="0"/>
          </a:p>
          <a:p>
            <a:pPr>
              <a:lnSpc>
                <a:spcPct val="150000"/>
              </a:lnSpc>
            </a:pPr>
            <a:endParaRPr lang="zh-CN" alt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357166"/>
            <a:ext cx="8229600" cy="1143000"/>
          </a:xfrm>
        </p:spPr>
        <p:txBody>
          <a:bodyPr/>
          <a:lstStyle/>
          <a:p>
            <a:r>
              <a:rPr lang="zh-CN" altLang="en-US" dirty="0"/>
              <a:t>第一章　管理与管理学</a:t>
            </a:r>
            <a:endParaRPr lang="zh-CN" altLang="en-US" dirty="0"/>
          </a:p>
        </p:txBody>
      </p:sp>
      <p:sp>
        <p:nvSpPr>
          <p:cNvPr id="3" name="内容占位符 2"/>
          <p:cNvSpPr>
            <a:spLocks noGrp="1"/>
          </p:cNvSpPr>
          <p:nvPr>
            <p:ph idx="1"/>
          </p:nvPr>
        </p:nvSpPr>
        <p:spPr>
          <a:xfrm>
            <a:off x="571472" y="1500174"/>
            <a:ext cx="8115328" cy="4824426"/>
          </a:xfrm>
        </p:spPr>
        <p:txBody>
          <a:bodyPr>
            <a:normAutofit fontScale="80000"/>
          </a:bodyPr>
          <a:lstStyle/>
          <a:p>
            <a:pPr>
              <a:lnSpc>
                <a:spcPct val="150000"/>
              </a:lnSpc>
            </a:pPr>
            <a:r>
              <a:rPr lang="zh-CN" altLang="en-US" sz="1300" dirty="0">
                <a:sym typeface="+mn-ea"/>
              </a:rPr>
              <a:t>掌握：</a:t>
            </a:r>
            <a:endParaRPr lang="zh-CN" altLang="en-US" sz="1300" dirty="0"/>
          </a:p>
          <a:p>
            <a:pPr>
              <a:lnSpc>
                <a:spcPct val="150000"/>
              </a:lnSpc>
            </a:pPr>
            <a:r>
              <a:rPr lang="en-US" altLang="zh-CN" sz="1100" dirty="0">
                <a:sym typeface="+mn-ea"/>
              </a:rPr>
              <a:t>1.</a:t>
            </a:r>
            <a:r>
              <a:rPr lang="zh-CN" altLang="en-US" sz="1100" dirty="0">
                <a:sym typeface="+mn-ea"/>
              </a:rPr>
              <a:t>管理的基本职能  ：</a:t>
            </a:r>
            <a:r>
              <a:rPr lang="zh-CN" altLang="en-US" sz="1100" dirty="0">
                <a:solidFill>
                  <a:srgbClr val="FF0000"/>
                </a:solidFill>
                <a:sym typeface="+mn-ea"/>
              </a:rPr>
              <a:t>管理职能就是管理的职责和权限。对于管理的职能，不同的管理学家有不同的观点。我们认为，管理的职能应包括：</a:t>
            </a:r>
            <a:endParaRPr lang="zh-CN" altLang="en-US" sz="1100" dirty="0">
              <a:solidFill>
                <a:srgbClr val="FF0000"/>
              </a:solidFill>
            </a:endParaRPr>
          </a:p>
          <a:p>
            <a:pPr>
              <a:lnSpc>
                <a:spcPct val="150000"/>
              </a:lnSpc>
            </a:pPr>
            <a:endParaRPr lang="zh-CN" altLang="en-US" sz="2500" dirty="0"/>
          </a:p>
          <a:p>
            <a:pPr>
              <a:lnSpc>
                <a:spcPct val="150000"/>
              </a:lnSpc>
            </a:pPr>
            <a:endParaRPr lang="en-US" altLang="zh-CN" sz="1500" dirty="0">
              <a:sym typeface="+mn-ea"/>
            </a:endParaRPr>
          </a:p>
          <a:p>
            <a:pPr>
              <a:lnSpc>
                <a:spcPct val="150000"/>
              </a:lnSpc>
            </a:pPr>
            <a:endParaRPr lang="en-US" altLang="zh-CN" sz="1300" dirty="0">
              <a:sym typeface="+mn-ea"/>
            </a:endParaRPr>
          </a:p>
          <a:p>
            <a:pPr>
              <a:lnSpc>
                <a:spcPct val="150000"/>
              </a:lnSpc>
            </a:pPr>
            <a:r>
              <a:rPr lang="en-US" altLang="zh-CN" sz="1300" dirty="0">
                <a:sym typeface="+mn-ea"/>
              </a:rPr>
              <a:t>2.</a:t>
            </a:r>
            <a:r>
              <a:rPr lang="zh-CN" altLang="en-US" sz="1300" dirty="0">
                <a:sym typeface="+mn-ea"/>
              </a:rPr>
              <a:t>管理者</a:t>
            </a:r>
            <a:r>
              <a:rPr lang="zh-CN" altLang="en-US" sz="1300" dirty="0" smtClean="0">
                <a:sym typeface="+mn-ea"/>
              </a:rPr>
              <a:t>角色：</a:t>
            </a:r>
            <a:r>
              <a:rPr lang="zh-CN" altLang="en-US" sz="1300" dirty="0" smtClean="0">
                <a:solidFill>
                  <a:srgbClr val="FF0000"/>
                </a:solidFill>
                <a:sym typeface="+mn-ea"/>
              </a:rPr>
              <a:t>管理者在组织中扮演着十种角色，这十种角色可被归入三大类，即人际关系角色、信息角色和决策角色。</a:t>
            </a:r>
            <a:endParaRPr lang="zh-CN" altLang="en-US" sz="1300" dirty="0" smtClean="0">
              <a:solidFill>
                <a:srgbClr val="FF0000"/>
              </a:solidFill>
              <a:sym typeface="+mn-ea"/>
            </a:endParaRPr>
          </a:p>
          <a:p>
            <a:pPr>
              <a:lnSpc>
                <a:spcPct val="150000"/>
              </a:lnSpc>
            </a:pPr>
            <a:endParaRPr lang="en-US" altLang="zh-CN" sz="1600" dirty="0" smtClean="0">
              <a:sym typeface="+mn-ea"/>
            </a:endParaRPr>
          </a:p>
          <a:p>
            <a:pPr>
              <a:lnSpc>
                <a:spcPct val="150000"/>
              </a:lnSpc>
            </a:pPr>
            <a:endParaRPr lang="en-US" altLang="zh-CN" sz="1600" dirty="0" smtClean="0">
              <a:sym typeface="+mn-ea"/>
            </a:endParaRPr>
          </a:p>
          <a:p>
            <a:pPr>
              <a:lnSpc>
                <a:spcPct val="150000"/>
              </a:lnSpc>
            </a:pPr>
            <a:endParaRPr lang="en-US" altLang="zh-CN" sz="1600" dirty="0" smtClean="0">
              <a:sym typeface="+mn-ea"/>
            </a:endParaRPr>
          </a:p>
          <a:p>
            <a:pPr>
              <a:lnSpc>
                <a:spcPct val="150000"/>
              </a:lnSpc>
            </a:pPr>
            <a:endParaRPr lang="en-US" altLang="zh-CN" sz="900" dirty="0" smtClean="0">
              <a:sym typeface="+mn-ea"/>
            </a:endParaRPr>
          </a:p>
          <a:p>
            <a:pPr>
              <a:lnSpc>
                <a:spcPct val="150000"/>
              </a:lnSpc>
            </a:pPr>
            <a:endParaRPr lang="en-US" altLang="zh-CN" sz="900" dirty="0" smtClean="0">
              <a:sym typeface="+mn-ea"/>
            </a:endParaRPr>
          </a:p>
          <a:p>
            <a:pPr>
              <a:lnSpc>
                <a:spcPct val="150000"/>
              </a:lnSpc>
            </a:pPr>
            <a:endParaRPr lang="en-US" altLang="zh-CN" sz="900" dirty="0" smtClean="0">
              <a:sym typeface="+mn-ea"/>
            </a:endParaRPr>
          </a:p>
          <a:p>
            <a:pPr>
              <a:lnSpc>
                <a:spcPct val="150000"/>
              </a:lnSpc>
            </a:pPr>
            <a:r>
              <a:rPr lang="en-US" altLang="zh-CN" sz="900" dirty="0" smtClean="0">
                <a:sym typeface="+mn-ea"/>
              </a:rPr>
              <a:t>3.</a:t>
            </a:r>
            <a:r>
              <a:rPr lang="zh-CN" altLang="en-US" sz="900" dirty="0" smtClean="0">
                <a:sym typeface="+mn-ea"/>
              </a:rPr>
              <a:t>管理技能： 管理者在行使各种管理职能、扮演三类管理角色时，必须具备以下三类技能。1．技术技能是指管理者从事自己管理范围内的工作所需要的技术和能力。如果是财务科长，就要熟悉相应的财务制度、记账方法、预算和决算的编制方法等。尽管管理者未必是技术专家，但必须具备足够的技术知识和技能，以便卓有成效地指导员工完成组织任务。技术技能对于各种层次管理的重要性有所不同，对基层管理者尤为重要。对中层管理者来说，技术技能较为重要，但对高层管理者来说则不是很重要。2．人际技能又称人际关系技能，是指成功地与人打交道并与别人沟通的能力。包括联络、处理和协调组织内外人际关系的能力，激励组织内外工作人员的积极性和创造性的能力，正确地指导和指挥组织成员开展工作的能力。人际技能首先要求管理者要了解并且承认和接受他人不同的观点和信念。其次，要求管理者能够敏锐地察觉他人的需要和动机，并判断其可能的行为及其后果。再次，要求管理者掌握评价和奖励员工的技术和方法。研究表明，人际技能是一种重要技能，对各层次的管理者具有同等的重要性。3．概念技能是指管理者对事物的洞察、分析、判断、抽象和概括的能力。具有概念技能的管理者往往把组织视为一个整体，并且了解其各个部分之间的关系。具有概念技能的管理者了解组织与外部环境是怎样互动的，了解组织内部各组成部分是怎样相互作用的，知道自己所处的部门或科室在组织中的地位和作用。很强的概念技能为管理者识别问题的存在、制定可供选择的解决方案、选择最好的方案并付诸实施提供了便利。概念技能对于高层管理者尤为重要，对中层管理者较为重要，对于基层管理者不是很重要。</a:t>
            </a:r>
            <a:endParaRPr lang="zh-CN" altLang="en-US" sz="900" dirty="0" smtClean="0">
              <a:sym typeface="+mn-ea"/>
            </a:endParaRPr>
          </a:p>
        </p:txBody>
      </p:sp>
      <p:pic>
        <p:nvPicPr>
          <p:cNvPr id="4" name="图片 3" descr="_ddzx_N601_jingguan_glxjc_img_unit1_1-3"/>
          <p:cNvPicPr>
            <a:picLocks noChangeAspect="1"/>
          </p:cNvPicPr>
          <p:nvPr/>
        </p:nvPicPr>
        <p:blipFill>
          <a:blip r:embed="rId1"/>
          <a:stretch>
            <a:fillRect/>
          </a:stretch>
        </p:blipFill>
        <p:spPr>
          <a:xfrm>
            <a:off x="6012180" y="1917065"/>
            <a:ext cx="2887980" cy="1320165"/>
          </a:xfrm>
          <a:prstGeom prst="rect">
            <a:avLst/>
          </a:prstGeom>
        </p:spPr>
      </p:pic>
      <p:pic>
        <p:nvPicPr>
          <p:cNvPr id="5" name="图片 4" descr="QQ图片20240611110534"/>
          <p:cNvPicPr>
            <a:picLocks noChangeAspect="1"/>
          </p:cNvPicPr>
          <p:nvPr/>
        </p:nvPicPr>
        <p:blipFill>
          <a:blip r:embed="rId2"/>
          <a:stretch>
            <a:fillRect/>
          </a:stretch>
        </p:blipFill>
        <p:spPr>
          <a:xfrm>
            <a:off x="1939925" y="3420110"/>
            <a:ext cx="5560695" cy="1366520"/>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85728"/>
            <a:ext cx="8229600" cy="1143000"/>
          </a:xfrm>
        </p:spPr>
        <p:txBody>
          <a:bodyPr>
            <a:normAutofit fontScale="90000"/>
          </a:bodyPr>
          <a:lstStyle/>
          <a:p>
            <a:r>
              <a:rPr lang="zh-CN" altLang="en-US" dirty="0"/>
              <a:t>第二章　管理理论的形成与发展</a:t>
            </a:r>
            <a:endParaRPr lang="zh-CN" altLang="en-US" dirty="0"/>
          </a:p>
        </p:txBody>
      </p:sp>
      <p:sp>
        <p:nvSpPr>
          <p:cNvPr id="3" name="内容占位符 2"/>
          <p:cNvSpPr>
            <a:spLocks noGrp="1"/>
          </p:cNvSpPr>
          <p:nvPr>
            <p:ph idx="1"/>
          </p:nvPr>
        </p:nvSpPr>
        <p:spPr>
          <a:xfrm>
            <a:off x="457200" y="1676408"/>
            <a:ext cx="7931224" cy="4824426"/>
          </a:xfrm>
        </p:spPr>
        <p:txBody>
          <a:bodyPr>
            <a:normAutofit fontScale="45000"/>
          </a:bodyPr>
          <a:lstStyle/>
          <a:p>
            <a:pPr>
              <a:lnSpc>
                <a:spcPct val="150000"/>
              </a:lnSpc>
            </a:pPr>
            <a:r>
              <a:rPr lang="zh-CN" altLang="en-US" dirty="0"/>
              <a:t>重点掌握：</a:t>
            </a:r>
            <a:endParaRPr lang="zh-CN" altLang="en-US" dirty="0"/>
          </a:p>
          <a:p>
            <a:pPr>
              <a:lnSpc>
                <a:spcPct val="150000"/>
              </a:lnSpc>
            </a:pPr>
            <a:r>
              <a:rPr lang="en-US" altLang="zh-CN" dirty="0"/>
              <a:t>1</a:t>
            </a:r>
            <a:r>
              <a:rPr lang="en-US" altLang="zh-CN" dirty="0">
                <a:solidFill>
                  <a:srgbClr val="FF0000"/>
                </a:solidFill>
              </a:rPr>
              <a:t>.</a:t>
            </a:r>
            <a:r>
              <a:rPr lang="zh-CN" altLang="en-US" dirty="0">
                <a:solidFill>
                  <a:srgbClr val="FF0000"/>
                </a:solidFill>
              </a:rPr>
              <a:t>科学管理理论 ：</a:t>
            </a:r>
            <a:r>
              <a:rPr lang="zh-CN" altLang="en-US" dirty="0"/>
              <a:t>科学管理理论的代表人是美国的管理学家弗雷德里克·泰罗。通过长期的管理实践，泰罗总结出一些管理原理和方法，将它们系统化，形成了科学管理理论。他的代表作有：《计件工资制度》、《科学管理原理》等。泰罗被尊称为科学管理之父。1.科学管理的中心问题是提高劳动生产率。2.实行标准化管理。3.实行有差别的计件工资制。4.将计划职能与执行职能分开。5.实行职能工长制。6.在管理上实行例外原则。</a:t>
            </a:r>
            <a:r>
              <a:rPr lang="zh-CN" altLang="en-US" dirty="0">
                <a:solidFill>
                  <a:srgbClr val="FF0000"/>
                </a:solidFill>
              </a:rPr>
              <a:t>行为科学理论</a:t>
            </a:r>
            <a:r>
              <a:rPr lang="zh-CN" altLang="en-US" dirty="0"/>
              <a:t>：1．梅奥及霍桑试验得出的结论是：人们的生产效率不仅受到物理的、生理的因素的影响，而且还受到社会环境、社会心理因素的影响。这与“科学管理”只重视物质条件，忽视社会环境、心理因素对工人生产效率影响的观点相比，是一个很大的进步。在霍桑试验的基础上，梅奥创立了人际关系学说。其主要内容是：（1）员工是“社会人”。（2）满足工人的社会欲望，提高工人的士气，是提高生产效率的关键。（3）企业存在着“非正式组织”。人际关系学说的出现，开辟了管理理论研究的新领域，纠正了古典管理理论忽视人的因素的不足。同时，人际关系学说也为以后的行为科学的发展奠定了基础。</a:t>
            </a:r>
            <a:endParaRPr lang="zh-CN" altLang="en-US" dirty="0"/>
          </a:p>
          <a:p>
            <a:pPr marL="0" indent="0">
              <a:lnSpc>
                <a:spcPct val="150000"/>
              </a:lnSpc>
              <a:buNone/>
            </a:pPr>
            <a:r>
              <a:rPr lang="en-US" altLang="zh-CN" dirty="0" smtClean="0"/>
              <a:t>    2.</a:t>
            </a:r>
            <a:r>
              <a:rPr lang="zh-CN" altLang="en-US" dirty="0" smtClean="0"/>
              <a:t>现代管理理论的</a:t>
            </a:r>
            <a:r>
              <a:rPr lang="zh-CN" altLang="en-US" dirty="0"/>
              <a:t>主要学派及其主要观点 ：</a:t>
            </a:r>
            <a:endParaRPr lang="zh-CN" altLang="en-US" dirty="0"/>
          </a:p>
          <a:p>
            <a:pPr>
              <a:lnSpc>
                <a:spcPct val="150000"/>
              </a:lnSpc>
            </a:pPr>
            <a:r>
              <a:rPr lang="zh-CN" altLang="en-US" dirty="0"/>
              <a:t>掌握：</a:t>
            </a:r>
            <a:endParaRPr lang="zh-CN" altLang="en-US" dirty="0"/>
          </a:p>
          <a:p>
            <a:pPr>
              <a:lnSpc>
                <a:spcPct val="150000"/>
              </a:lnSpc>
            </a:pPr>
            <a:r>
              <a:rPr lang="en-US" altLang="zh-CN" dirty="0"/>
              <a:t>1.</a:t>
            </a:r>
            <a:r>
              <a:rPr lang="zh-CN" altLang="en-US" dirty="0"/>
              <a:t>人际关系</a:t>
            </a:r>
            <a:r>
              <a:rPr lang="zh-CN" altLang="en-US" dirty="0" smtClean="0"/>
              <a:t>学说的主要</a:t>
            </a:r>
            <a:r>
              <a:rPr lang="zh-CN" altLang="en-US" dirty="0"/>
              <a:t>内容</a:t>
            </a:r>
            <a:endParaRPr lang="zh-CN" altLang="en-US" dirty="0"/>
          </a:p>
          <a:p>
            <a:pPr>
              <a:lnSpc>
                <a:spcPct val="150000"/>
              </a:lnSpc>
            </a:pPr>
            <a:r>
              <a:rPr lang="en-US" altLang="zh-CN" dirty="0"/>
              <a:t>2.</a:t>
            </a:r>
            <a:r>
              <a:rPr lang="zh-CN" altLang="en-US" dirty="0" smtClean="0"/>
              <a:t>管理理论的新发展</a:t>
            </a:r>
            <a:r>
              <a:rPr lang="en-US" altLang="zh-CN" dirty="0" smtClean="0"/>
              <a:t>——</a:t>
            </a:r>
            <a:r>
              <a:rPr lang="zh-CN" altLang="en-US" dirty="0" smtClean="0"/>
              <a:t>企业文化、学习型组织、企业再造 </a:t>
            </a:r>
            <a:endParaRPr lang="zh-CN" alt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85728"/>
            <a:ext cx="8229600" cy="1143000"/>
          </a:xfrm>
        </p:spPr>
        <p:txBody>
          <a:bodyPr>
            <a:normAutofit fontScale="90000"/>
          </a:bodyPr>
          <a:lstStyle/>
          <a:p>
            <a:r>
              <a:rPr lang="zh-CN" altLang="en-US" dirty="0"/>
              <a:t>第二章　管理理论的形成与发展</a:t>
            </a:r>
            <a:endParaRPr lang="zh-CN" altLang="en-US" dirty="0"/>
          </a:p>
        </p:txBody>
      </p:sp>
      <p:sp>
        <p:nvSpPr>
          <p:cNvPr id="3" name="内容占位符 2"/>
          <p:cNvSpPr>
            <a:spLocks noGrp="1"/>
          </p:cNvSpPr>
          <p:nvPr>
            <p:ph idx="1"/>
          </p:nvPr>
        </p:nvSpPr>
        <p:spPr>
          <a:xfrm>
            <a:off x="457200" y="1676408"/>
            <a:ext cx="7931224" cy="4824426"/>
          </a:xfrm>
        </p:spPr>
        <p:txBody>
          <a:bodyPr>
            <a:normAutofit fontScale="35000"/>
          </a:bodyPr>
          <a:lstStyle/>
          <a:p>
            <a:pPr>
              <a:lnSpc>
                <a:spcPct val="150000"/>
              </a:lnSpc>
            </a:pPr>
            <a:r>
              <a:rPr lang="zh-CN" altLang="en-US" dirty="0"/>
              <a:t>重点掌握：</a:t>
            </a:r>
            <a:endParaRPr lang="zh-CN" altLang="en-US" dirty="0"/>
          </a:p>
          <a:p>
            <a:pPr marL="0" indent="0">
              <a:lnSpc>
                <a:spcPct val="150000"/>
              </a:lnSpc>
              <a:buNone/>
            </a:pPr>
            <a:r>
              <a:rPr lang="en-US" altLang="zh-CN" dirty="0" smtClean="0"/>
              <a:t>    2.</a:t>
            </a:r>
            <a:r>
              <a:rPr lang="zh-CN" altLang="en-US" dirty="0" smtClean="0"/>
              <a:t>现代管理理论的</a:t>
            </a:r>
            <a:r>
              <a:rPr lang="zh-CN" altLang="en-US" dirty="0"/>
              <a:t>主要学派及其主要观点 ：1．管理过程学派：管理过程学派的创始人是亨利•约法尔。该学派的主要特点是把管理学说与管理人员的职能联系起来。他们认为，无论什么性质的组织，管理人员的职能是共同的，即：计划、组织、人员配备、指挥和控制，这五种职能就构成了一个完整的管理过程；管理职能具有普遍性，即各级管理人员都执行着管理职能，只是侧重点不同。2．经验学派：经验学派的代表人物是彼得·德鲁克和戴尔。该学派主张通过分析经验（即指案例）来研究管理学问题。通过分析、比较、研究各种各样的成功的和失败的管理经验，就可以抽象出某些一般性的管理结论或管理原理，以有助于学生或从事实际工作的管理人员来学习和理解管理学理论，使他们更有效地从事管理工作。 不少学者认为，经验学派实质上是传授管理学知识的一种方法，称为“案例教学”。3．系统管理学派：系统管理学派的主要代表人物是卡斯特和 罗森茨韦克。该学派认为，组织是由一个相互联系的若干要素组成、为环境所影响的并反过来影响环境的开放的社会技术系统。它是由目标和价值、结构、技术、社会心理、管理等分系统组成。必须以整个组织系统为研究管理的出发点，应该综合运用各个学派的知识，研究一切主要的分系统及其相互关系。以往的各个学派都是孤立地对组织的各分系统进行研究，缺乏整体研究。例如，管理过程学派强调结构系统和管理系统，行为科学学派强调社会心理系统，社会技术系统学派强调技术系统等。系统管理学派突破了以往各个学派仅从局部出发研究管理的局限性，从组织的整体出发阐明管理的本质，对管理学的发展作出了贡献。4．决策理论学派：决策理论学派的主要代表人物是赫伯特•西蒙。该学派认为，管理就是决策。管理活动的全部过程都是决策的过程，管理是以决策为特征的；决策是管理人员的主要任务，管理人员应该集中研究决策问题。5．管理科学学派：管理科学学派形成于第二次世界大战初。该学派主张运用数学符号和公式进行计划决策和解决管理中的问题，求出最佳方案，实现企业目标；经营管理是管理科学在管理中的运用；信息情报系统就是由计算机控制的向管理者提供信息情报的系统。6．权变理论学派：权变理论形成于20世纪70年代。该学派认为，由于组织内部各个部分之间的相互作用和外界环境的影响，组织的管理并没有绝对正确的方法，也不存在普遍适用的理论，任何理论和方法都不见得绝对的有效，也不见得绝对的无效，采用哪种理论和方法，要视组织的实际情况和所处的环境而定。</a:t>
            </a:r>
            <a:endParaRPr lang="zh-CN" altLang="en-US" dirty="0"/>
          </a:p>
          <a:p>
            <a:pPr marL="0" indent="0">
              <a:lnSpc>
                <a:spcPct val="150000"/>
              </a:lnSpc>
              <a:buNone/>
            </a:pPr>
            <a:r>
              <a:rPr lang="zh-CN" altLang="en-US" dirty="0"/>
              <a:t>权变理论学派试图通过“权宜应变”融各学派学说于一体。权变理论学派并不排斥哪一个学派，而是认为每个学派的理论和方法都是可取的，管理过程学派、行为科学学派、管理科学学派、系统管理学派的理论和方法都是权变关系中的管理变量，对权变管理都能做出贡献。</a:t>
            </a:r>
            <a:endParaRPr lang="zh-CN" altLang="en-US" dirty="0"/>
          </a:p>
          <a:p>
            <a:pPr>
              <a:lnSpc>
                <a:spcPct val="150000"/>
              </a:lnSpc>
            </a:pPr>
            <a:r>
              <a:rPr lang="zh-CN" altLang="en-US" dirty="0"/>
              <a:t>掌握：</a:t>
            </a:r>
            <a:endParaRPr lang="zh-CN" altLang="en-US" dirty="0"/>
          </a:p>
          <a:p>
            <a:pPr>
              <a:lnSpc>
                <a:spcPct val="150000"/>
              </a:lnSpc>
            </a:pPr>
            <a:r>
              <a:rPr lang="en-US" altLang="zh-CN" dirty="0"/>
              <a:t>1.</a:t>
            </a:r>
            <a:r>
              <a:rPr lang="zh-CN" altLang="en-US" dirty="0"/>
              <a:t>人际关系</a:t>
            </a:r>
            <a:r>
              <a:rPr lang="zh-CN" altLang="en-US" dirty="0" smtClean="0"/>
              <a:t>学说的主要</a:t>
            </a:r>
            <a:r>
              <a:rPr lang="zh-CN" altLang="en-US" dirty="0"/>
              <a:t>内容</a:t>
            </a:r>
            <a:endParaRPr lang="zh-CN" altLang="en-US" dirty="0"/>
          </a:p>
          <a:p>
            <a:pPr>
              <a:lnSpc>
                <a:spcPct val="150000"/>
              </a:lnSpc>
            </a:pPr>
            <a:r>
              <a:rPr lang="en-US" altLang="zh-CN" dirty="0"/>
              <a:t>2.</a:t>
            </a:r>
            <a:r>
              <a:rPr lang="zh-CN" altLang="en-US" dirty="0" smtClean="0"/>
              <a:t>管理理论的新发展</a:t>
            </a:r>
            <a:r>
              <a:rPr lang="en-US" altLang="zh-CN" dirty="0" smtClean="0"/>
              <a:t>——</a:t>
            </a:r>
            <a:r>
              <a:rPr lang="zh-CN" altLang="en-US" dirty="0" smtClean="0"/>
              <a:t>企业文化、学习型组织、企业再造 </a:t>
            </a:r>
            <a:endParaRPr lang="zh-CN" alt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357166"/>
            <a:ext cx="8229600" cy="1143000"/>
          </a:xfrm>
        </p:spPr>
        <p:txBody>
          <a:bodyPr/>
          <a:lstStyle/>
          <a:p>
            <a:r>
              <a:rPr lang="zh-CN" altLang="en-US" dirty="0"/>
              <a:t>第三章  计划工作</a:t>
            </a:r>
            <a:endParaRPr lang="zh-CN" altLang="en-US" dirty="0"/>
          </a:p>
        </p:txBody>
      </p:sp>
      <p:sp>
        <p:nvSpPr>
          <p:cNvPr id="3" name="内容占位符 2"/>
          <p:cNvSpPr>
            <a:spLocks noGrp="1"/>
          </p:cNvSpPr>
          <p:nvPr>
            <p:ph idx="1"/>
          </p:nvPr>
        </p:nvSpPr>
        <p:spPr>
          <a:xfrm>
            <a:off x="457200" y="1714488"/>
            <a:ext cx="8229600" cy="4610112"/>
          </a:xfrm>
        </p:spPr>
        <p:txBody>
          <a:bodyPr>
            <a:normAutofit fontScale="35000"/>
          </a:bodyPr>
          <a:lstStyle/>
          <a:p>
            <a:pPr>
              <a:lnSpc>
                <a:spcPct val="150000"/>
              </a:lnSpc>
            </a:pPr>
            <a:r>
              <a:rPr lang="zh-CN" altLang="en-US" dirty="0"/>
              <a:t>重点掌握：</a:t>
            </a:r>
            <a:endParaRPr lang="zh-CN" altLang="en-US" dirty="0"/>
          </a:p>
          <a:p>
            <a:pPr>
              <a:lnSpc>
                <a:spcPct val="150000"/>
              </a:lnSpc>
            </a:pPr>
            <a:r>
              <a:rPr lang="en-US" altLang="zh-CN" dirty="0">
                <a:solidFill>
                  <a:srgbClr val="FF0000"/>
                </a:solidFill>
              </a:rPr>
              <a:t>1.</a:t>
            </a:r>
            <a:r>
              <a:rPr lang="zh-CN" altLang="en-US" dirty="0">
                <a:solidFill>
                  <a:srgbClr val="FF0000"/>
                </a:solidFill>
              </a:rPr>
              <a:t>计划工作</a:t>
            </a:r>
            <a:r>
              <a:rPr lang="zh-CN" altLang="en-US" dirty="0" smtClean="0">
                <a:solidFill>
                  <a:srgbClr val="FF0000"/>
                </a:solidFill>
              </a:rPr>
              <a:t>的</a:t>
            </a:r>
            <a:r>
              <a:rPr lang="zh-CN" altLang="en-US" dirty="0">
                <a:solidFill>
                  <a:srgbClr val="FF0000"/>
                </a:solidFill>
              </a:rPr>
              <a:t>含义：</a:t>
            </a:r>
            <a:r>
              <a:rPr lang="zh-CN" altLang="en-US" dirty="0"/>
              <a:t>计划工作有广义和狭义之分。广义的计划工作，是指包括制定计划、执行计划和检查计划执行情况三个环节在内的工作过程。狭义的计划工作，主要是指制定计划，即根据组织内外部环境情况，通过科学的预测，权衡客观的需要和主观的可能，提出在未来一段时期内所需达到的具体目标以及实现目标的方法、措施和手段。</a:t>
            </a:r>
            <a:endParaRPr lang="zh-CN" altLang="en-US" dirty="0"/>
          </a:p>
          <a:p>
            <a:pPr>
              <a:lnSpc>
                <a:spcPct val="150000"/>
              </a:lnSpc>
            </a:pPr>
            <a:r>
              <a:rPr lang="en-US" altLang="zh-CN" dirty="0">
                <a:solidFill>
                  <a:srgbClr val="FF0000"/>
                </a:solidFill>
              </a:rPr>
              <a:t>2.</a:t>
            </a:r>
            <a:r>
              <a:rPr lang="zh-CN" altLang="en-US" dirty="0">
                <a:solidFill>
                  <a:srgbClr val="FF0000"/>
                </a:solidFill>
              </a:rPr>
              <a:t>计划工作的性质 ：</a:t>
            </a:r>
            <a:r>
              <a:rPr lang="zh-CN" altLang="en-US" dirty="0"/>
              <a:t>计划的特征是多方面的：1．目的性。2．主导性。3．普遍性。4．效率性。5．灵活性。6．创造性。</a:t>
            </a:r>
            <a:endParaRPr lang="zh-CN" altLang="en-US" dirty="0"/>
          </a:p>
          <a:p>
            <a:pPr>
              <a:lnSpc>
                <a:spcPct val="150000"/>
              </a:lnSpc>
            </a:pPr>
            <a:r>
              <a:rPr lang="en-US" altLang="zh-CN" dirty="0">
                <a:solidFill>
                  <a:srgbClr val="FF0000"/>
                </a:solidFill>
              </a:rPr>
              <a:t>3.</a:t>
            </a:r>
            <a:r>
              <a:rPr lang="zh-CN" altLang="en-US" dirty="0">
                <a:solidFill>
                  <a:srgbClr val="FF0000"/>
                </a:solidFill>
              </a:rPr>
              <a:t>计划</a:t>
            </a:r>
            <a:r>
              <a:rPr lang="zh-CN" altLang="en-US" dirty="0" smtClean="0">
                <a:solidFill>
                  <a:srgbClr val="FF0000"/>
                </a:solidFill>
              </a:rPr>
              <a:t>的</a:t>
            </a:r>
            <a:r>
              <a:rPr lang="zh-CN" altLang="en-US" dirty="0">
                <a:solidFill>
                  <a:srgbClr val="FF0000"/>
                </a:solidFill>
              </a:rPr>
              <a:t>类型：</a:t>
            </a:r>
            <a:endParaRPr lang="zh-CN" altLang="en-US" dirty="0">
              <a:solidFill>
                <a:srgbClr val="FF0000"/>
              </a:solidFill>
            </a:endParaRPr>
          </a:p>
          <a:p>
            <a:pPr>
              <a:lnSpc>
                <a:spcPct val="150000"/>
              </a:lnSpc>
            </a:pPr>
            <a:r>
              <a:rPr lang="en-US" altLang="zh-CN" dirty="0"/>
              <a:t>               </a:t>
            </a:r>
            <a:r>
              <a:rPr lang="zh-CN" altLang="en-US" dirty="0"/>
              <a:t>分类标准	</a:t>
            </a:r>
            <a:r>
              <a:rPr lang="en-US" altLang="zh-CN" dirty="0"/>
              <a:t>                                                        </a:t>
            </a:r>
            <a:r>
              <a:rPr lang="zh-CN" altLang="en-US" dirty="0"/>
              <a:t>类型</a:t>
            </a:r>
            <a:endParaRPr lang="zh-CN" altLang="en-US" dirty="0"/>
          </a:p>
          <a:p>
            <a:pPr>
              <a:lnSpc>
                <a:spcPct val="150000"/>
              </a:lnSpc>
            </a:pPr>
            <a:r>
              <a:rPr lang="zh-CN" altLang="en-US" dirty="0"/>
              <a:t>计划的广度	</a:t>
            </a:r>
            <a:r>
              <a:rPr lang="en-US" altLang="zh-CN" dirty="0"/>
              <a:t>                                                                  </a:t>
            </a:r>
            <a:r>
              <a:rPr lang="zh-CN" altLang="en-US" dirty="0"/>
              <a:t>战略计划、作业计划</a:t>
            </a:r>
            <a:endParaRPr lang="zh-CN" altLang="en-US" dirty="0"/>
          </a:p>
          <a:p>
            <a:pPr>
              <a:lnSpc>
                <a:spcPct val="150000"/>
              </a:lnSpc>
            </a:pPr>
            <a:r>
              <a:rPr lang="zh-CN" altLang="en-US" dirty="0"/>
              <a:t>计划的时间跨度	</a:t>
            </a:r>
            <a:r>
              <a:rPr lang="en-US" altLang="zh-CN" dirty="0"/>
              <a:t>                         </a:t>
            </a:r>
            <a:r>
              <a:rPr lang="zh-CN" altLang="en-US" dirty="0"/>
              <a:t>长期计划、中期计划、短期计划</a:t>
            </a:r>
            <a:endParaRPr lang="zh-CN" altLang="en-US" dirty="0"/>
          </a:p>
          <a:p>
            <a:pPr>
              <a:lnSpc>
                <a:spcPct val="150000"/>
              </a:lnSpc>
            </a:pPr>
            <a:r>
              <a:rPr lang="zh-CN" altLang="en-US" dirty="0"/>
              <a:t>计划的明确性	</a:t>
            </a:r>
            <a:r>
              <a:rPr lang="en-US" altLang="zh-CN" dirty="0"/>
              <a:t>                             </a:t>
            </a:r>
            <a:r>
              <a:rPr lang="zh-CN" altLang="en-US" dirty="0"/>
              <a:t>具体计划、指导性计划</a:t>
            </a:r>
            <a:endParaRPr lang="zh-CN" altLang="en-US" dirty="0"/>
          </a:p>
          <a:p>
            <a:pPr>
              <a:lnSpc>
                <a:spcPct val="150000"/>
              </a:lnSpc>
            </a:pPr>
            <a:r>
              <a:rPr lang="zh-CN" altLang="en-US" dirty="0"/>
              <a:t>组织管理职能	</a:t>
            </a:r>
            <a:r>
              <a:rPr lang="en-US" altLang="zh-CN" dirty="0"/>
              <a:t>              </a:t>
            </a:r>
            <a:r>
              <a:rPr lang="zh-CN" altLang="en-US" dirty="0"/>
              <a:t>市场营销计划、研发计划、生产与营运计划、财务计划、人力资源计划、供应计划等</a:t>
            </a:r>
            <a:endParaRPr lang="zh-CN" altLang="en-US" dirty="0"/>
          </a:p>
          <a:p>
            <a:pPr>
              <a:lnSpc>
                <a:spcPct val="150000"/>
              </a:lnSpc>
            </a:pPr>
            <a:r>
              <a:rPr lang="zh-CN" altLang="en-US" dirty="0"/>
              <a:t>计划的内容</a:t>
            </a:r>
            <a:r>
              <a:rPr lang="en-US" altLang="zh-CN" dirty="0"/>
              <a:t>                                                   </a:t>
            </a:r>
            <a:r>
              <a:rPr lang="zh-CN" altLang="en-US" dirty="0"/>
              <a:t>	专项计划、综合计划</a:t>
            </a:r>
            <a:endParaRPr lang="zh-CN" altLang="en-US" dirty="0"/>
          </a:p>
          <a:p>
            <a:pPr>
              <a:lnSpc>
                <a:spcPct val="150000"/>
              </a:lnSpc>
            </a:pPr>
            <a:r>
              <a:rPr lang="zh-CN" altLang="en-US" dirty="0"/>
              <a:t>计划内容的表现形式	</a:t>
            </a:r>
            <a:r>
              <a:rPr lang="en-US" altLang="zh-CN" dirty="0"/>
              <a:t>             </a:t>
            </a:r>
            <a:r>
              <a:rPr lang="zh-CN" altLang="en-US" dirty="0"/>
              <a:t>宗旨、目标、策略、政策、程序、规划、预算等</a:t>
            </a:r>
            <a:endParaRPr lang="zh-CN" altLang="en-US" dirty="0"/>
          </a:p>
          <a:p>
            <a:pPr>
              <a:lnSpc>
                <a:spcPct val="150000"/>
              </a:lnSpc>
            </a:pPr>
            <a:r>
              <a:rPr lang="zh-CN" altLang="en-US" dirty="0"/>
              <a:t>掌握：</a:t>
            </a:r>
            <a:endParaRPr lang="zh-CN" altLang="en-US" dirty="0"/>
          </a:p>
          <a:p>
            <a:pPr>
              <a:lnSpc>
                <a:spcPct val="150000"/>
              </a:lnSpc>
            </a:pPr>
            <a:r>
              <a:rPr lang="en-US" altLang="zh-CN" dirty="0">
                <a:solidFill>
                  <a:srgbClr val="FF0000"/>
                </a:solidFill>
              </a:rPr>
              <a:t>1.</a:t>
            </a:r>
            <a:r>
              <a:rPr lang="zh-CN" altLang="en-US" dirty="0">
                <a:solidFill>
                  <a:srgbClr val="FF0000"/>
                </a:solidFill>
              </a:rPr>
              <a:t>计划工作的作用：</a:t>
            </a:r>
            <a:r>
              <a:rPr lang="zh-CN" altLang="en-US" dirty="0"/>
              <a:t>首先，计划是一种协调过程；其次，通过计划促使管理者展望未来，预见环境变化及其对组织的影响，并制定有效的应对措施。最后，计划为控制提供了标准和依据。如果不设立目标，控制工作就没有依据。可以说，没有计划，就没有控制。</a:t>
            </a:r>
            <a:endParaRPr lang="zh-CN" altLang="en-US" dirty="0"/>
          </a:p>
          <a:p>
            <a:pPr>
              <a:lnSpc>
                <a:spcPct val="150000"/>
              </a:lnSpc>
            </a:pPr>
            <a:r>
              <a:rPr lang="en-US" altLang="zh-CN" dirty="0"/>
              <a:t>2.</a:t>
            </a:r>
            <a:r>
              <a:rPr lang="zh-CN" altLang="en-US" dirty="0"/>
              <a:t>计划工作</a:t>
            </a:r>
            <a:r>
              <a:rPr lang="zh-CN" altLang="en-US" dirty="0" smtClean="0"/>
              <a:t>程序：1．机会分析：</a:t>
            </a:r>
            <a:r>
              <a:rPr lang="en-US" altLang="zh-CN" dirty="0" smtClean="0"/>
              <a:t>2．确定目标：3．明确计划的前提条件：4．提出可供选择的方案：5．评价各种备选方案：6．选择方案：7．计划分解：8．编制预算</a:t>
            </a:r>
            <a:r>
              <a:rPr lang="zh-CN" altLang="en-US" dirty="0" smtClean="0"/>
              <a:t>。</a:t>
            </a:r>
            <a:endParaRPr lang="en-US" altLang="zh-CN" dirty="0" smtClean="0"/>
          </a:p>
          <a:p>
            <a:pPr>
              <a:lnSpc>
                <a:spcPct val="150000"/>
              </a:lnSpc>
            </a:pPr>
            <a:r>
              <a:rPr lang="en-US" altLang="zh-CN" dirty="0" smtClean="0"/>
              <a:t>3.</a:t>
            </a:r>
            <a:r>
              <a:rPr lang="zh-CN" altLang="en-US" dirty="0" smtClean="0"/>
              <a:t>预测的类型和过程</a:t>
            </a:r>
            <a:endParaRPr lang="zh-CN" alt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357166"/>
            <a:ext cx="8229600" cy="1143000"/>
          </a:xfrm>
        </p:spPr>
        <p:txBody>
          <a:bodyPr/>
          <a:lstStyle/>
          <a:p>
            <a:r>
              <a:rPr lang="zh-CN" altLang="en-US" dirty="0"/>
              <a:t>第三章  计划工作</a:t>
            </a:r>
            <a:endParaRPr lang="zh-CN" altLang="en-US" dirty="0"/>
          </a:p>
        </p:txBody>
      </p:sp>
      <p:sp>
        <p:nvSpPr>
          <p:cNvPr id="3" name="内容占位符 2"/>
          <p:cNvSpPr>
            <a:spLocks noGrp="1"/>
          </p:cNvSpPr>
          <p:nvPr>
            <p:ph idx="1"/>
          </p:nvPr>
        </p:nvSpPr>
        <p:spPr>
          <a:xfrm>
            <a:off x="457200" y="1714488"/>
            <a:ext cx="8229600" cy="4610112"/>
          </a:xfrm>
        </p:spPr>
        <p:txBody>
          <a:bodyPr>
            <a:normAutofit fontScale="40000"/>
          </a:bodyPr>
          <a:lstStyle/>
          <a:p>
            <a:pPr>
              <a:lnSpc>
                <a:spcPct val="150000"/>
              </a:lnSpc>
            </a:pPr>
            <a:r>
              <a:rPr lang="zh-CN" altLang="en-US" dirty="0"/>
              <a:t>掌握：</a:t>
            </a:r>
            <a:endParaRPr lang="zh-CN" altLang="en-US" dirty="0"/>
          </a:p>
          <a:p>
            <a:pPr>
              <a:lnSpc>
                <a:spcPct val="150000"/>
              </a:lnSpc>
            </a:pPr>
            <a:r>
              <a:rPr lang="en-US" altLang="zh-CN" dirty="0" smtClean="0"/>
              <a:t>3.</a:t>
            </a:r>
            <a:r>
              <a:rPr lang="zh-CN" altLang="en-US" dirty="0" smtClean="0"/>
              <a:t>预测的类型和过程：预测的类型</a:t>
            </a:r>
            <a:endParaRPr lang="zh-CN" altLang="en-US" dirty="0" smtClean="0"/>
          </a:p>
          <a:p>
            <a:pPr>
              <a:lnSpc>
                <a:spcPct val="150000"/>
              </a:lnSpc>
            </a:pPr>
            <a:r>
              <a:rPr lang="zh-CN" altLang="en-US" dirty="0"/>
              <a:t>（1）按照预测内容的不同，可将预测划分为市场预测、财务预测、技术预测</a:t>
            </a:r>
            <a:endParaRPr lang="zh-CN" altLang="en-US" dirty="0"/>
          </a:p>
          <a:p>
            <a:pPr>
              <a:lnSpc>
                <a:spcPct val="150000"/>
              </a:lnSpc>
            </a:pPr>
            <a:r>
              <a:rPr lang="zh-CN" altLang="en-US" dirty="0"/>
              <a:t>（2）按预测的时间跨度长短不同，可将预测划分为短期预测、中期预测和长期预测</a:t>
            </a:r>
            <a:endParaRPr lang="zh-CN" altLang="en-US" dirty="0"/>
          </a:p>
          <a:p>
            <a:pPr>
              <a:lnSpc>
                <a:spcPct val="150000"/>
              </a:lnSpc>
            </a:pPr>
            <a:r>
              <a:rPr lang="zh-CN" altLang="en-US" dirty="0"/>
              <a:t>（3）按预测的属性不同，可将预测划分为定性预测和定量预测</a:t>
            </a:r>
            <a:endParaRPr lang="zh-CN" altLang="en-US" dirty="0"/>
          </a:p>
          <a:p>
            <a:pPr>
              <a:lnSpc>
                <a:spcPct val="150000"/>
              </a:lnSpc>
            </a:pPr>
            <a:r>
              <a:rPr lang="zh-CN" altLang="en-US" dirty="0"/>
              <a:t>（4）按照预测的应用范围不同，可将预测分为企业经济预测、部门和地区经济预测、宏观经济预测</a:t>
            </a:r>
            <a:endParaRPr lang="zh-CN" altLang="en-US" dirty="0"/>
          </a:p>
          <a:p>
            <a:pPr>
              <a:lnSpc>
                <a:spcPct val="150000"/>
              </a:lnSpc>
            </a:pPr>
            <a:r>
              <a:rPr lang="zh-CN" altLang="en-US" dirty="0"/>
              <a:t>预测应遵循一定的工作程序，有计划、按步骤地进行，这样才能保证预测的质量和工作效率。预测过程大体上可以分为以下步骤：1）确定预测对象与目标</a:t>
            </a:r>
            <a:endParaRPr lang="zh-CN" altLang="en-US" dirty="0"/>
          </a:p>
          <a:p>
            <a:pPr>
              <a:lnSpc>
                <a:spcPct val="150000"/>
              </a:lnSpc>
            </a:pPr>
            <a:r>
              <a:rPr lang="zh-CN" altLang="en-US" dirty="0"/>
              <a:t>确定了具体而明确的预测对象与目标，才能决定怎样收集资料，收集什么资料。（2）收集、整理和分析资料通过案头调查、实地观察、访问、实验等途径，收集有关影响预测对象未来发展变化的内部和外部因素的历史及现状的资料。（3）选择预测方法，建立预测模型。工作人员必须根据预测对象的本质、组织的预测目的和要求，以及所掌握数据资料的情况等，选择适用的预测方法。（4）验证模型的可靠性，分析预测误差，改进预测模型。在实际预测前，要对所建的预测模型进行可靠性验证，一般有两种方法：一种是数学方法，另一种是事后预测检验法。此外，还要分析预测误差及其产生的原因，对模型进行调整。（5）进行预测，撰写预测报告并进行评价预测报告应包括：预测对象和目的，所依据的资料名称及来源，选择数学模型的依据，参加定性预测的专家情况，预测过程中的验证情况，预测结果取值以及修改完善的依据，决策建议等内容。</a:t>
            </a:r>
            <a:endParaRPr lang="zh-CN" alt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428604"/>
            <a:ext cx="8229600" cy="1143000"/>
          </a:xfrm>
        </p:spPr>
        <p:txBody>
          <a:bodyPr/>
          <a:lstStyle/>
          <a:p>
            <a:r>
              <a:rPr lang="zh-CN" altLang="en-US" dirty="0"/>
              <a:t>第五章  战略管理</a:t>
            </a:r>
            <a:endParaRPr lang="zh-CN" altLang="en-US" dirty="0"/>
          </a:p>
        </p:txBody>
      </p:sp>
      <p:sp>
        <p:nvSpPr>
          <p:cNvPr id="3" name="内容占位符 2"/>
          <p:cNvSpPr>
            <a:spLocks noGrp="1"/>
          </p:cNvSpPr>
          <p:nvPr>
            <p:ph idx="1"/>
          </p:nvPr>
        </p:nvSpPr>
        <p:spPr>
          <a:xfrm>
            <a:off x="457200" y="1714488"/>
            <a:ext cx="8229600" cy="4610112"/>
          </a:xfrm>
        </p:spPr>
        <p:txBody>
          <a:bodyPr>
            <a:normAutofit fontScale="25000"/>
          </a:bodyPr>
          <a:lstStyle/>
          <a:p>
            <a:pPr>
              <a:lnSpc>
                <a:spcPct val="150000"/>
              </a:lnSpc>
            </a:pPr>
            <a:r>
              <a:rPr lang="zh-CN" altLang="en-US" sz="5600" dirty="0"/>
              <a:t>重点掌握：</a:t>
            </a:r>
            <a:endParaRPr lang="zh-CN" altLang="en-US" sz="5600" dirty="0"/>
          </a:p>
          <a:p>
            <a:pPr>
              <a:lnSpc>
                <a:spcPct val="150000"/>
              </a:lnSpc>
            </a:pPr>
            <a:r>
              <a:rPr lang="en-US" altLang="zh-CN" sz="4800" dirty="0">
                <a:latin typeface="仿宋" panose="02010609060101010101" charset="-122"/>
                <a:ea typeface="仿宋" panose="02010609060101010101" charset="-122"/>
                <a:cs typeface="仿宋" panose="02010609060101010101" charset="-122"/>
              </a:rPr>
              <a:t>1.</a:t>
            </a:r>
            <a:r>
              <a:rPr lang="zh-CN" altLang="en-US" sz="4800" dirty="0">
                <a:latin typeface="仿宋" panose="02010609060101010101" charset="-122"/>
                <a:ea typeface="仿宋" panose="02010609060101010101" charset="-122"/>
                <a:cs typeface="仿宋" panose="02010609060101010101" charset="-122"/>
              </a:rPr>
              <a:t>战略的含义和特征</a:t>
            </a:r>
            <a:endParaRPr lang="zh-CN" altLang="en-US" sz="4800" dirty="0">
              <a:latin typeface="仿宋" panose="02010609060101010101" charset="-122"/>
              <a:ea typeface="仿宋" panose="02010609060101010101" charset="-122"/>
              <a:cs typeface="仿宋" panose="02010609060101010101" charset="-122"/>
            </a:endParaRPr>
          </a:p>
          <a:p>
            <a:pPr>
              <a:lnSpc>
                <a:spcPct val="150000"/>
              </a:lnSpc>
            </a:pPr>
            <a:r>
              <a:rPr lang="zh-CN" altLang="en-US" sz="4800" dirty="0">
                <a:latin typeface="仿宋" panose="02010609060101010101" charset="-122"/>
                <a:ea typeface="仿宋" panose="02010609060101010101" charset="-122"/>
                <a:cs typeface="仿宋" panose="02010609060101010101" charset="-122"/>
              </a:rPr>
              <a:t>企业战略就是指组织为了实现长期生存和发展，在综合分析组织内部条件和外部环境的基础上做出的一系列带有全局性和长远性的谋划。</a:t>
            </a:r>
            <a:endParaRPr lang="zh-CN" altLang="en-US" sz="4800" dirty="0">
              <a:latin typeface="仿宋" panose="02010609060101010101" charset="-122"/>
              <a:ea typeface="仿宋" panose="02010609060101010101" charset="-122"/>
              <a:cs typeface="仿宋" panose="02010609060101010101" charset="-122"/>
            </a:endParaRPr>
          </a:p>
          <a:p>
            <a:pPr>
              <a:lnSpc>
                <a:spcPct val="150000"/>
              </a:lnSpc>
            </a:pPr>
            <a:r>
              <a:rPr lang="zh-CN" altLang="en-US" sz="4800" dirty="0">
                <a:latin typeface="仿宋" panose="02010609060101010101" charset="-122"/>
                <a:ea typeface="仿宋" panose="02010609060101010101" charset="-122"/>
                <a:cs typeface="仿宋" panose="02010609060101010101" charset="-122"/>
              </a:rPr>
              <a:t>企业战略的特征：</a:t>
            </a:r>
            <a:endParaRPr lang="zh-CN" altLang="en-US" sz="4800" dirty="0">
              <a:latin typeface="仿宋" panose="02010609060101010101" charset="-122"/>
              <a:ea typeface="仿宋" panose="02010609060101010101" charset="-122"/>
              <a:cs typeface="仿宋" panose="02010609060101010101" charset="-122"/>
            </a:endParaRPr>
          </a:p>
          <a:p>
            <a:pPr>
              <a:lnSpc>
                <a:spcPct val="150000"/>
              </a:lnSpc>
            </a:pPr>
            <a:r>
              <a:rPr lang="zh-CN" altLang="en-US" sz="4800" dirty="0">
                <a:latin typeface="仿宋" panose="02010609060101010101" charset="-122"/>
                <a:ea typeface="仿宋" panose="02010609060101010101" charset="-122"/>
                <a:cs typeface="仿宋" panose="02010609060101010101" charset="-122"/>
              </a:rPr>
              <a:t>（1）全局性。战略管理是以组织全局为管理对象，确定组织发展的远景和总体目标，规定组织总的行动纲领，追求整体绩效最大化。它研究的重点是组织的整体发展。</a:t>
            </a:r>
            <a:endParaRPr lang="zh-CN" altLang="en-US" sz="4800" dirty="0">
              <a:latin typeface="仿宋" panose="02010609060101010101" charset="-122"/>
              <a:ea typeface="仿宋" panose="02010609060101010101" charset="-122"/>
              <a:cs typeface="仿宋" panose="02010609060101010101" charset="-122"/>
            </a:endParaRPr>
          </a:p>
          <a:p>
            <a:pPr>
              <a:lnSpc>
                <a:spcPct val="150000"/>
              </a:lnSpc>
            </a:pPr>
            <a:r>
              <a:rPr lang="zh-CN" altLang="en-US" sz="4800" dirty="0">
                <a:latin typeface="仿宋" panose="02010609060101010101" charset="-122"/>
                <a:ea typeface="仿宋" panose="02010609060101010101" charset="-122"/>
                <a:cs typeface="仿宋" panose="02010609060101010101" charset="-122"/>
              </a:rPr>
              <a:t>（2）长远性。战略的着眼点是组织的未来，是为了谋求组织的长远发展和长远利益。有时，为了实现组织的长远利益甚至可能会牺牲眼前的利益。</a:t>
            </a:r>
            <a:endParaRPr lang="zh-CN" altLang="en-US" sz="4800" dirty="0">
              <a:latin typeface="仿宋" panose="02010609060101010101" charset="-122"/>
              <a:ea typeface="仿宋" panose="02010609060101010101" charset="-122"/>
              <a:cs typeface="仿宋" panose="02010609060101010101" charset="-122"/>
            </a:endParaRPr>
          </a:p>
          <a:p>
            <a:pPr>
              <a:lnSpc>
                <a:spcPct val="150000"/>
              </a:lnSpc>
            </a:pPr>
            <a:r>
              <a:rPr lang="zh-CN" altLang="en-US" sz="4800" dirty="0">
                <a:latin typeface="仿宋" panose="02010609060101010101" charset="-122"/>
                <a:ea typeface="仿宋" panose="02010609060101010101" charset="-122"/>
                <a:cs typeface="仿宋" panose="02010609060101010101" charset="-122"/>
              </a:rPr>
              <a:t>（3）纲领性。组织战略所确定的战略目标和发展方向，是一种概括性和指导性的规定，是组织行动的纲领。</a:t>
            </a:r>
            <a:endParaRPr lang="zh-CN" altLang="en-US" sz="4800" dirty="0">
              <a:latin typeface="仿宋" panose="02010609060101010101" charset="-122"/>
              <a:ea typeface="仿宋" panose="02010609060101010101" charset="-122"/>
              <a:cs typeface="仿宋" panose="02010609060101010101" charset="-122"/>
            </a:endParaRPr>
          </a:p>
          <a:p>
            <a:pPr>
              <a:lnSpc>
                <a:spcPct val="150000"/>
              </a:lnSpc>
            </a:pPr>
            <a:r>
              <a:rPr lang="zh-CN" altLang="en-US" sz="4800" dirty="0">
                <a:latin typeface="仿宋" panose="02010609060101010101" charset="-122"/>
                <a:ea typeface="仿宋" panose="02010609060101010101" charset="-122"/>
                <a:cs typeface="仿宋" panose="02010609060101010101" charset="-122"/>
              </a:rPr>
              <a:t>（4）客观性。组织战略是在对未来环境变化趋势和自身资源、能力进行客观分析的基础上，通过一系列科学的决策而提出来的。战略的实质是谋求外部环境、内部资源条件与战略目标三者之间的动态平衡。</a:t>
            </a:r>
            <a:endParaRPr lang="zh-CN" altLang="en-US" sz="4800" dirty="0">
              <a:latin typeface="仿宋" panose="02010609060101010101" charset="-122"/>
              <a:ea typeface="仿宋" panose="02010609060101010101" charset="-122"/>
              <a:cs typeface="仿宋" panose="02010609060101010101" charset="-122"/>
            </a:endParaRPr>
          </a:p>
          <a:p>
            <a:pPr>
              <a:lnSpc>
                <a:spcPct val="150000"/>
              </a:lnSpc>
            </a:pPr>
            <a:r>
              <a:rPr lang="zh-CN" altLang="en-US" sz="4800" dirty="0">
                <a:latin typeface="仿宋" panose="02010609060101010101" charset="-122"/>
                <a:ea typeface="仿宋" panose="02010609060101010101" charset="-122"/>
                <a:cs typeface="仿宋" panose="02010609060101010101" charset="-122"/>
              </a:rPr>
              <a:t>（5）竞争性。制定战略的一个重要目的就是要在竞争中战胜对手，赢得竞争优势，赢得市场和顾客。</a:t>
            </a:r>
            <a:endParaRPr lang="zh-CN" altLang="en-US" sz="4800" dirty="0">
              <a:latin typeface="仿宋" panose="02010609060101010101" charset="-122"/>
              <a:ea typeface="仿宋" panose="02010609060101010101" charset="-122"/>
              <a:cs typeface="仿宋" panose="02010609060101010101" charset="-122"/>
            </a:endParaRPr>
          </a:p>
          <a:p>
            <a:pPr>
              <a:lnSpc>
                <a:spcPct val="150000"/>
              </a:lnSpc>
            </a:pPr>
            <a:r>
              <a:rPr lang="zh-CN" altLang="en-US" sz="4800" dirty="0">
                <a:latin typeface="仿宋" panose="02010609060101010101" charset="-122"/>
                <a:ea typeface="仿宋" panose="02010609060101010101" charset="-122"/>
                <a:cs typeface="仿宋" panose="02010609060101010101" charset="-122"/>
              </a:rPr>
              <a:t>（6）风险性。组织战略着眼于未来，但未来充满不确定性，必然导致战略方案带有一定的风险。</a:t>
            </a:r>
            <a:endParaRPr lang="zh-CN" altLang="en-US" sz="4800" dirty="0">
              <a:latin typeface="仿宋" panose="02010609060101010101" charset="-122"/>
              <a:ea typeface="仿宋" panose="02010609060101010101" charset="-122"/>
              <a:cs typeface="仿宋" panose="02010609060101010101" charset="-122"/>
            </a:endParaRPr>
          </a:p>
          <a:p>
            <a:pPr>
              <a:lnSpc>
                <a:spcPct val="150000"/>
              </a:lnSpc>
            </a:pPr>
            <a:endParaRPr lang="zh-CN" alt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428604"/>
            <a:ext cx="8229600" cy="1143000"/>
          </a:xfrm>
        </p:spPr>
        <p:txBody>
          <a:bodyPr/>
          <a:lstStyle/>
          <a:p>
            <a:r>
              <a:rPr lang="zh-CN" altLang="en-US" dirty="0"/>
              <a:t>第五章  战略管理</a:t>
            </a:r>
            <a:endParaRPr lang="zh-CN" altLang="en-US" dirty="0"/>
          </a:p>
        </p:txBody>
      </p:sp>
      <p:sp>
        <p:nvSpPr>
          <p:cNvPr id="3" name="内容占位符 2"/>
          <p:cNvSpPr>
            <a:spLocks noGrp="1"/>
          </p:cNvSpPr>
          <p:nvPr>
            <p:ph idx="1"/>
          </p:nvPr>
        </p:nvSpPr>
        <p:spPr>
          <a:xfrm>
            <a:off x="457200" y="1714488"/>
            <a:ext cx="8229600" cy="4610112"/>
          </a:xfrm>
        </p:spPr>
        <p:txBody>
          <a:bodyPr>
            <a:normAutofit fontScale="25000"/>
          </a:bodyPr>
          <a:lstStyle/>
          <a:p>
            <a:pPr>
              <a:lnSpc>
                <a:spcPct val="150000"/>
              </a:lnSpc>
            </a:pPr>
            <a:r>
              <a:rPr lang="zh-CN" altLang="en-US" sz="5600" dirty="0"/>
              <a:t>重点掌握：</a:t>
            </a:r>
            <a:endParaRPr lang="zh-CN" altLang="en-US" sz="5600" dirty="0"/>
          </a:p>
          <a:p>
            <a:pPr>
              <a:lnSpc>
                <a:spcPct val="150000"/>
              </a:lnSpc>
            </a:pPr>
            <a:r>
              <a:rPr lang="en-US" altLang="zh-CN" sz="4800" dirty="0">
                <a:latin typeface="仿宋" panose="02010609060101010101" charset="-122"/>
                <a:ea typeface="仿宋" panose="02010609060101010101" charset="-122"/>
                <a:cs typeface="仿宋" panose="02010609060101010101" charset="-122"/>
              </a:rPr>
              <a:t>2.</a:t>
            </a:r>
            <a:r>
              <a:rPr lang="zh-CN" altLang="en-US" sz="4800" dirty="0">
                <a:latin typeface="仿宋" panose="02010609060101010101" charset="-122"/>
                <a:ea typeface="仿宋" panose="02010609060101010101" charset="-122"/>
                <a:cs typeface="仿宋" panose="02010609060101010101" charset="-122"/>
              </a:rPr>
              <a:t>战略管理的含义：</a:t>
            </a:r>
            <a:endParaRPr lang="zh-CN" altLang="en-US" sz="4800" dirty="0">
              <a:latin typeface="仿宋" panose="02010609060101010101" charset="-122"/>
              <a:ea typeface="仿宋" panose="02010609060101010101" charset="-122"/>
              <a:cs typeface="仿宋" panose="02010609060101010101" charset="-122"/>
            </a:endParaRPr>
          </a:p>
          <a:p>
            <a:pPr>
              <a:lnSpc>
                <a:spcPct val="150000"/>
              </a:lnSpc>
            </a:pPr>
            <a:r>
              <a:rPr lang="zh-CN" altLang="en-US" sz="4800" dirty="0">
                <a:latin typeface="仿宋" panose="02010609060101010101" charset="-122"/>
                <a:ea typeface="仿宋" panose="02010609060101010101" charset="-122"/>
                <a:cs typeface="仿宋" panose="02010609060101010101" charset="-122"/>
              </a:rPr>
              <a:t>战略管理是为了实现长期生存和发展，在对组织内部资源条件和外部环境进行分析的基础上，确定战略目标和实现目标的有效战略，并将战略付诸实施和对战略实施过程进行控制和评价的一个动态过程。</a:t>
            </a:r>
            <a:endParaRPr lang="zh-CN" altLang="en-US" sz="4800" dirty="0">
              <a:latin typeface="仿宋" panose="02010609060101010101" charset="-122"/>
              <a:ea typeface="仿宋" panose="02010609060101010101" charset="-122"/>
              <a:cs typeface="仿宋" panose="02010609060101010101" charset="-122"/>
            </a:endParaRPr>
          </a:p>
          <a:p>
            <a:pPr>
              <a:lnSpc>
                <a:spcPct val="150000"/>
              </a:lnSpc>
            </a:pPr>
            <a:r>
              <a:rPr lang="en-US" altLang="zh-CN" sz="4800" dirty="0">
                <a:latin typeface="仿宋" panose="02010609060101010101" charset="-122"/>
                <a:ea typeface="仿宋" panose="02010609060101010101" charset="-122"/>
                <a:cs typeface="仿宋" panose="02010609060101010101" charset="-122"/>
              </a:rPr>
              <a:t>3.</a:t>
            </a:r>
            <a:r>
              <a:rPr lang="zh-CN" altLang="en-US" sz="4800" dirty="0">
                <a:latin typeface="仿宋" panose="02010609060101010101" charset="-122"/>
                <a:ea typeface="仿宋" panose="02010609060101010101" charset="-122"/>
                <a:cs typeface="仿宋" panose="02010609060101010101" charset="-122"/>
              </a:rPr>
              <a:t>战略的构成要素 ：</a:t>
            </a:r>
            <a:endParaRPr lang="zh-CN" altLang="en-US" sz="4800" dirty="0">
              <a:latin typeface="仿宋" panose="02010609060101010101" charset="-122"/>
              <a:ea typeface="仿宋" panose="02010609060101010101" charset="-122"/>
              <a:cs typeface="仿宋" panose="02010609060101010101" charset="-122"/>
            </a:endParaRPr>
          </a:p>
          <a:p>
            <a:pPr>
              <a:lnSpc>
                <a:spcPct val="150000"/>
              </a:lnSpc>
            </a:pPr>
            <a:r>
              <a:rPr lang="zh-CN" altLang="en-US" sz="4800" dirty="0">
                <a:latin typeface="仿宋" panose="02010609060101010101" charset="-122"/>
                <a:ea typeface="仿宋" panose="02010609060101010101" charset="-122"/>
                <a:cs typeface="仿宋" panose="02010609060101010101" charset="-122"/>
              </a:rPr>
              <a:t>一项有效的组织战略应包括五个基本要素：战略远景、目标与目的、资源、业务和组织。</a:t>
            </a:r>
            <a:endParaRPr lang="zh-CN" altLang="en-US" sz="4800" dirty="0">
              <a:latin typeface="仿宋" panose="02010609060101010101" charset="-122"/>
              <a:ea typeface="仿宋" panose="02010609060101010101" charset="-122"/>
              <a:cs typeface="仿宋" panose="02010609060101010101" charset="-122"/>
            </a:endParaRPr>
          </a:p>
          <a:p>
            <a:pPr>
              <a:lnSpc>
                <a:spcPct val="150000"/>
              </a:lnSpc>
            </a:pPr>
            <a:r>
              <a:rPr lang="zh-CN" altLang="en-US" sz="4800" dirty="0">
                <a:latin typeface="仿宋" panose="02010609060101010101" charset="-122"/>
                <a:ea typeface="仿宋" panose="02010609060101010101" charset="-122"/>
                <a:cs typeface="仿宋" panose="02010609060101010101" charset="-122"/>
              </a:rPr>
              <a:t>战略远景。战略远景是指组织在社会进步和经济发展中应担当的角色和责任。它说明了组织存在的理由。战略远景包括经营理念和企业宗旨两方面的内容。</a:t>
            </a:r>
            <a:endParaRPr lang="zh-CN" altLang="en-US" sz="4800" dirty="0">
              <a:latin typeface="仿宋" panose="02010609060101010101" charset="-122"/>
              <a:ea typeface="仿宋" panose="02010609060101010101" charset="-122"/>
              <a:cs typeface="仿宋" panose="02010609060101010101" charset="-122"/>
            </a:endParaRPr>
          </a:p>
          <a:p>
            <a:pPr>
              <a:lnSpc>
                <a:spcPct val="150000"/>
              </a:lnSpc>
            </a:pPr>
            <a:r>
              <a:rPr lang="zh-CN" altLang="en-US" sz="4800" dirty="0">
                <a:latin typeface="仿宋" panose="02010609060101010101" charset="-122"/>
                <a:ea typeface="仿宋" panose="02010609060101010101" charset="-122"/>
                <a:cs typeface="仿宋" panose="02010609060101010101" charset="-122"/>
              </a:rPr>
              <a:t>目标与目的。目标是指具体的中期和短期的可量化的目标。目的是指在相应期限内的定性期望。目标和目的应与战略远景保持一致。</a:t>
            </a:r>
            <a:endParaRPr lang="zh-CN" altLang="en-US" sz="4800" dirty="0">
              <a:latin typeface="仿宋" panose="02010609060101010101" charset="-122"/>
              <a:ea typeface="仿宋" panose="02010609060101010101" charset="-122"/>
              <a:cs typeface="仿宋" panose="02010609060101010101" charset="-122"/>
            </a:endParaRPr>
          </a:p>
          <a:p>
            <a:pPr>
              <a:lnSpc>
                <a:spcPct val="150000"/>
              </a:lnSpc>
            </a:pPr>
            <a:r>
              <a:rPr lang="zh-CN" altLang="en-US" sz="4800" dirty="0">
                <a:latin typeface="仿宋" panose="02010609060101010101" charset="-122"/>
                <a:ea typeface="仿宋" panose="02010609060101010101" charset="-122"/>
                <a:cs typeface="仿宋" panose="02010609060101010101" charset="-122"/>
              </a:rPr>
              <a:t>资源。组织中的资源包括有形资源和无形资源，它是组织战略的关键要素，是组织持续竞争优势的源泉。有形资源主要包括现金、房地产、机器设备和原材料库存等；无形资源主要包括品牌、技术专长、组织文化以及各种组织能力等。</a:t>
            </a:r>
            <a:endParaRPr lang="zh-CN" altLang="en-US" sz="4800" dirty="0">
              <a:latin typeface="仿宋" panose="02010609060101010101" charset="-122"/>
              <a:ea typeface="仿宋" panose="02010609060101010101" charset="-122"/>
              <a:cs typeface="仿宋" panose="02010609060101010101" charset="-122"/>
            </a:endParaRPr>
          </a:p>
          <a:p>
            <a:pPr>
              <a:lnSpc>
                <a:spcPct val="150000"/>
              </a:lnSpc>
            </a:pPr>
            <a:r>
              <a:rPr lang="zh-CN" altLang="en-US" sz="4800" dirty="0">
                <a:latin typeface="仿宋" panose="02010609060101010101" charset="-122"/>
                <a:ea typeface="仿宋" panose="02010609060101010101" charset="-122"/>
                <a:cs typeface="仿宋" panose="02010609060101010101" charset="-122"/>
              </a:rPr>
              <a:t>业务。它指的是组织参与竞争的产业领域。</a:t>
            </a:r>
            <a:endParaRPr lang="zh-CN" altLang="en-US" sz="4800" dirty="0">
              <a:latin typeface="仿宋" panose="02010609060101010101" charset="-122"/>
              <a:ea typeface="仿宋" panose="02010609060101010101" charset="-122"/>
              <a:cs typeface="仿宋" panose="02010609060101010101" charset="-122"/>
            </a:endParaRPr>
          </a:p>
          <a:p>
            <a:pPr>
              <a:lnSpc>
                <a:spcPct val="150000"/>
              </a:lnSpc>
            </a:pPr>
            <a:r>
              <a:rPr lang="zh-CN" altLang="en-US" sz="4800" dirty="0">
                <a:latin typeface="仿宋" panose="02010609060101010101" charset="-122"/>
                <a:ea typeface="仿宋" panose="02010609060101010101" charset="-122"/>
                <a:cs typeface="仿宋" panose="02010609060101010101" charset="-122"/>
              </a:rPr>
              <a:t>组织。它指的是组织结构与管理体制等要素，共同形成组织的行政关系，维持各业务单元之间的一致性，保证战略方案的有效实施。</a:t>
            </a:r>
            <a:endParaRPr lang="zh-CN" altLang="en-US" sz="4800" dirty="0">
              <a:latin typeface="仿宋" panose="02010609060101010101" charset="-122"/>
              <a:ea typeface="仿宋" panose="02010609060101010101" charset="-122"/>
              <a:cs typeface="仿宋" panose="02010609060101010101" charset="-122"/>
            </a:endParaRPr>
          </a:p>
          <a:p>
            <a:pPr>
              <a:lnSpc>
                <a:spcPct val="150000"/>
              </a:lnSpc>
            </a:pPr>
            <a:r>
              <a:rPr lang="zh-CN" altLang="en-US" dirty="0"/>
              <a:t> </a:t>
            </a:r>
            <a:endParaRPr lang="zh-CN" alt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考核依据</a:t>
            </a:r>
            <a:endParaRPr lang="zh-CN" altLang="en-US" dirty="0"/>
          </a:p>
        </p:txBody>
      </p:sp>
      <p:sp>
        <p:nvSpPr>
          <p:cNvPr id="3" name="内容占位符 2"/>
          <p:cNvSpPr>
            <a:spLocks noGrp="1"/>
          </p:cNvSpPr>
          <p:nvPr>
            <p:ph idx="1"/>
          </p:nvPr>
        </p:nvSpPr>
        <p:spPr>
          <a:xfrm>
            <a:off x="457200" y="1935480"/>
            <a:ext cx="7499176" cy="4389120"/>
          </a:xfrm>
        </p:spPr>
        <p:txBody>
          <a:bodyPr/>
          <a:lstStyle/>
          <a:p>
            <a:pPr>
              <a:lnSpc>
                <a:spcPct val="200000"/>
              </a:lnSpc>
            </a:pPr>
            <a:r>
              <a:rPr lang="zh-CN" altLang="en-US" dirty="0" smtClean="0"/>
              <a:t>国家开放大学</a:t>
            </a:r>
            <a:r>
              <a:rPr lang="en-US" altLang="zh-CN" dirty="0" smtClean="0"/>
              <a:t>《</a:t>
            </a:r>
            <a:r>
              <a:rPr lang="zh-CN" altLang="en-US" dirty="0"/>
              <a:t>现代管理原理课程</a:t>
            </a:r>
            <a:r>
              <a:rPr lang="zh-CN" altLang="en-US" dirty="0" smtClean="0"/>
              <a:t>考核说明</a:t>
            </a:r>
            <a:r>
              <a:rPr lang="en-US" altLang="zh-CN" dirty="0" smtClean="0"/>
              <a:t>》</a:t>
            </a:r>
            <a:endParaRPr lang="en-US" altLang="zh-CN" dirty="0" smtClean="0"/>
          </a:p>
          <a:p>
            <a:pPr>
              <a:lnSpc>
                <a:spcPct val="200000"/>
              </a:lnSpc>
            </a:pPr>
            <a:r>
              <a:rPr lang="zh-CN" altLang="en-US" dirty="0" smtClean="0"/>
              <a:t>国家开放大学</a:t>
            </a:r>
            <a:r>
              <a:rPr lang="en-US" altLang="zh-CN" dirty="0" smtClean="0"/>
              <a:t>《</a:t>
            </a:r>
            <a:r>
              <a:rPr lang="zh-CN" altLang="en-US" dirty="0"/>
              <a:t>现代管理原理课程</a:t>
            </a:r>
            <a:r>
              <a:rPr lang="zh-CN" altLang="en-US" dirty="0" smtClean="0"/>
              <a:t>教学大纲</a:t>
            </a:r>
            <a:r>
              <a:rPr lang="en-US" altLang="zh-CN" dirty="0" smtClean="0"/>
              <a:t>》</a:t>
            </a:r>
            <a:endParaRPr lang="en-US" altLang="zh-CN" dirty="0" smtClean="0"/>
          </a:p>
          <a:p>
            <a:pPr>
              <a:lnSpc>
                <a:spcPct val="200000"/>
              </a:lnSpc>
            </a:pPr>
            <a:r>
              <a:rPr lang="zh-CN" altLang="en-US" dirty="0" smtClean="0"/>
              <a:t>文字教材</a:t>
            </a:r>
            <a:r>
              <a:rPr lang="en-US" altLang="zh-CN" dirty="0"/>
              <a:t>《</a:t>
            </a:r>
            <a:r>
              <a:rPr lang="zh-CN" altLang="en-US" dirty="0"/>
              <a:t>管理学基础</a:t>
            </a:r>
            <a:r>
              <a:rPr lang="en-US" altLang="zh-CN" dirty="0" smtClean="0"/>
              <a:t>》</a:t>
            </a:r>
            <a:r>
              <a:rPr lang="zh-CN" altLang="en-US" dirty="0" smtClean="0"/>
              <a:t>（国家开放大学出版社</a:t>
            </a:r>
            <a:r>
              <a:rPr lang="en-US" altLang="zh-CN" dirty="0" smtClean="0"/>
              <a:t>20</a:t>
            </a:r>
            <a:r>
              <a:rPr lang="zh-CN" altLang="en-US" dirty="0" smtClean="0"/>
              <a:t>年</a:t>
            </a:r>
            <a:r>
              <a:rPr lang="en-US" altLang="zh-CN" dirty="0" smtClean="0"/>
              <a:t>8</a:t>
            </a:r>
            <a:r>
              <a:rPr lang="zh-CN" altLang="en-US" dirty="0" smtClean="0"/>
              <a:t>月第</a:t>
            </a:r>
            <a:r>
              <a:rPr lang="en-US" altLang="zh-CN" dirty="0" smtClean="0"/>
              <a:t>4</a:t>
            </a:r>
            <a:r>
              <a:rPr lang="zh-CN" altLang="en-US" dirty="0" smtClean="0"/>
              <a:t>版</a:t>
            </a:r>
            <a:r>
              <a:rPr lang="zh-CN" altLang="en-US" dirty="0"/>
              <a:t>）</a:t>
            </a:r>
            <a:endParaRPr lang="zh-CN" alt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428604"/>
            <a:ext cx="8229600" cy="1143000"/>
          </a:xfrm>
        </p:spPr>
        <p:txBody>
          <a:bodyPr/>
          <a:lstStyle/>
          <a:p>
            <a:r>
              <a:rPr lang="zh-CN" altLang="en-US" dirty="0"/>
              <a:t>第五章  战略管理</a:t>
            </a:r>
            <a:endParaRPr lang="zh-CN" altLang="en-US" dirty="0"/>
          </a:p>
        </p:txBody>
      </p:sp>
      <p:sp>
        <p:nvSpPr>
          <p:cNvPr id="3" name="内容占位符 2"/>
          <p:cNvSpPr>
            <a:spLocks noGrp="1"/>
          </p:cNvSpPr>
          <p:nvPr>
            <p:ph idx="1"/>
          </p:nvPr>
        </p:nvSpPr>
        <p:spPr>
          <a:xfrm>
            <a:off x="212090" y="1714500"/>
            <a:ext cx="8474710" cy="4610100"/>
          </a:xfrm>
        </p:spPr>
        <p:txBody>
          <a:bodyPr>
            <a:normAutofit fontScale="25000"/>
          </a:bodyPr>
          <a:lstStyle/>
          <a:p>
            <a:pPr>
              <a:lnSpc>
                <a:spcPct val="150000"/>
              </a:lnSpc>
            </a:pPr>
            <a:r>
              <a:rPr lang="zh-CN" altLang="en-US" sz="4800" dirty="0">
                <a:latin typeface="仿宋" panose="02010609060101010101" charset="-122"/>
                <a:ea typeface="仿宋" panose="02010609060101010101" charset="-122"/>
                <a:cs typeface="仿宋" panose="02010609060101010101" charset="-122"/>
              </a:rPr>
              <a:t>掌握：</a:t>
            </a:r>
            <a:endParaRPr lang="zh-CN" altLang="en-US" sz="4800" dirty="0">
              <a:latin typeface="仿宋" panose="02010609060101010101" charset="-122"/>
              <a:ea typeface="仿宋" panose="02010609060101010101" charset="-122"/>
              <a:cs typeface="仿宋" panose="02010609060101010101" charset="-122"/>
            </a:endParaRPr>
          </a:p>
          <a:p>
            <a:pPr>
              <a:lnSpc>
                <a:spcPct val="150000"/>
              </a:lnSpc>
            </a:pPr>
            <a:r>
              <a:rPr lang="en-US" altLang="zh-CN" sz="4800" b="1" dirty="0">
                <a:latin typeface="仿宋" panose="02010609060101010101" charset="-122"/>
                <a:ea typeface="仿宋" panose="02010609060101010101" charset="-122"/>
                <a:cs typeface="仿宋" panose="02010609060101010101" charset="-122"/>
              </a:rPr>
              <a:t>1.</a:t>
            </a:r>
            <a:r>
              <a:rPr lang="zh-CN" altLang="en-US" sz="4800" b="1" dirty="0">
                <a:latin typeface="仿宋" panose="02010609060101010101" charset="-122"/>
                <a:ea typeface="仿宋" panose="02010609060101010101" charset="-122"/>
                <a:cs typeface="仿宋" panose="02010609060101010101" charset="-122"/>
              </a:rPr>
              <a:t>总体战略的类型和特征：</a:t>
            </a:r>
            <a:endParaRPr lang="zh-CN" altLang="en-US" sz="4800" b="1" dirty="0">
              <a:latin typeface="仿宋" panose="02010609060101010101" charset="-122"/>
              <a:ea typeface="仿宋" panose="02010609060101010101" charset="-122"/>
              <a:cs typeface="仿宋" panose="02010609060101010101" charset="-122"/>
            </a:endParaRPr>
          </a:p>
          <a:p>
            <a:pPr>
              <a:lnSpc>
                <a:spcPct val="150000"/>
              </a:lnSpc>
            </a:pPr>
            <a:r>
              <a:rPr lang="zh-CN" altLang="en-US" sz="4800" dirty="0">
                <a:latin typeface="仿宋" panose="02010609060101010101" charset="-122"/>
                <a:ea typeface="仿宋" panose="02010609060101010101" charset="-122"/>
                <a:cs typeface="仿宋" panose="02010609060101010101" charset="-122"/>
              </a:rPr>
              <a:t>总体战略也称为公司层战略。主要有三种类型：稳定型战略、发展型战略和收缩型战略。</a:t>
            </a:r>
            <a:endParaRPr lang="zh-CN" altLang="en-US" sz="4800" dirty="0">
              <a:latin typeface="仿宋" panose="02010609060101010101" charset="-122"/>
              <a:ea typeface="仿宋" panose="02010609060101010101" charset="-122"/>
              <a:cs typeface="仿宋" panose="02010609060101010101" charset="-122"/>
            </a:endParaRPr>
          </a:p>
          <a:p>
            <a:pPr>
              <a:lnSpc>
                <a:spcPct val="150000"/>
              </a:lnSpc>
            </a:pPr>
            <a:r>
              <a:rPr lang="zh-CN" altLang="en-US" sz="4800" b="1" dirty="0">
                <a:latin typeface="仿宋" panose="02010609060101010101" charset="-122"/>
                <a:ea typeface="仿宋" panose="02010609060101010101" charset="-122"/>
                <a:cs typeface="仿宋" panose="02010609060101010101" charset="-122"/>
              </a:rPr>
              <a:t>1．稳定型战略：</a:t>
            </a:r>
            <a:r>
              <a:rPr lang="zh-CN" altLang="en-US" sz="4800" dirty="0">
                <a:latin typeface="仿宋" panose="02010609060101010101" charset="-122"/>
                <a:ea typeface="仿宋" panose="02010609060101010101" charset="-122"/>
                <a:cs typeface="仿宋" panose="02010609060101010101" charset="-122"/>
              </a:rPr>
              <a:t>它是指组织在战略期内期望达到的经营状态基本保持在战略起点水平上的战略。在执行稳定型战略时，组织基本上很少发生重大的变化。</a:t>
            </a:r>
            <a:endParaRPr lang="zh-CN" altLang="en-US" sz="4800" dirty="0">
              <a:latin typeface="仿宋" panose="02010609060101010101" charset="-122"/>
              <a:ea typeface="仿宋" panose="02010609060101010101" charset="-122"/>
              <a:cs typeface="仿宋" panose="02010609060101010101" charset="-122"/>
            </a:endParaRPr>
          </a:p>
          <a:p>
            <a:pPr>
              <a:lnSpc>
                <a:spcPct val="150000"/>
              </a:lnSpc>
            </a:pPr>
            <a:r>
              <a:rPr lang="zh-CN" altLang="en-US" sz="4800" dirty="0">
                <a:latin typeface="仿宋" panose="02010609060101010101" charset="-122"/>
                <a:ea typeface="仿宋" panose="02010609060101010101" charset="-122"/>
                <a:cs typeface="仿宋" panose="02010609060101010101" charset="-122"/>
              </a:rPr>
              <a:t>（2）稳定型战略的特征：①继续提供相同的产品和服务来满足原有顾客的需要。②保持现有的市场占有率和产销规模或者略有增长，稳定和巩固现有的市场地位。③满足于过去的经济效益水平，继续追求与过去相同的经济效益目标及其他目标。④在战略期内，每年所期望取得的业绩按大体相同的比率增长，实现稳步发展。</a:t>
            </a:r>
            <a:endParaRPr lang="zh-CN" altLang="en-US" sz="4800" dirty="0">
              <a:latin typeface="仿宋" panose="02010609060101010101" charset="-122"/>
              <a:ea typeface="仿宋" panose="02010609060101010101" charset="-122"/>
              <a:cs typeface="仿宋" panose="02010609060101010101" charset="-122"/>
            </a:endParaRPr>
          </a:p>
          <a:p>
            <a:pPr>
              <a:lnSpc>
                <a:spcPct val="150000"/>
              </a:lnSpc>
            </a:pPr>
            <a:r>
              <a:rPr lang="zh-CN" altLang="en-US" sz="4800" dirty="0">
                <a:latin typeface="仿宋" panose="02010609060101010101" charset="-122"/>
                <a:ea typeface="仿宋" panose="02010609060101010101" charset="-122"/>
                <a:cs typeface="仿宋" panose="02010609060101010101" charset="-122"/>
              </a:rPr>
              <a:t>（3）稳定型战略的适用条件：①市场需求及行业结构基本稳定或较小波动，组织面临的竞争挑战和发展机会较少。</a:t>
            </a:r>
            <a:endParaRPr lang="zh-CN" altLang="en-US" sz="4800" dirty="0">
              <a:latin typeface="仿宋" panose="02010609060101010101" charset="-122"/>
              <a:ea typeface="仿宋" panose="02010609060101010101" charset="-122"/>
              <a:cs typeface="仿宋" panose="02010609060101010101" charset="-122"/>
            </a:endParaRPr>
          </a:p>
          <a:p>
            <a:pPr>
              <a:lnSpc>
                <a:spcPct val="150000"/>
              </a:lnSpc>
            </a:pPr>
            <a:r>
              <a:rPr lang="zh-CN" altLang="en-US" sz="4800" dirty="0">
                <a:latin typeface="仿宋" panose="02010609060101010101" charset="-122"/>
                <a:ea typeface="仿宋" panose="02010609060101010101" charset="-122"/>
                <a:cs typeface="仿宋" panose="02010609060101010101" charset="-122"/>
              </a:rPr>
              <a:t>②决策层不希望承担大幅度改变现有战略所带来的风险。③发展太快可能导致组织的经营规模和业务范围超出其资源和能力的承受范围，进而很快就会出现低效率的情况。</a:t>
            </a:r>
            <a:endParaRPr lang="zh-CN" altLang="en-US" sz="4800" dirty="0">
              <a:latin typeface="仿宋" panose="02010609060101010101" charset="-122"/>
              <a:ea typeface="仿宋" panose="02010609060101010101" charset="-122"/>
              <a:cs typeface="仿宋" panose="02010609060101010101" charset="-122"/>
            </a:endParaRPr>
          </a:p>
          <a:p>
            <a:pPr>
              <a:lnSpc>
                <a:spcPct val="150000"/>
              </a:lnSpc>
            </a:pPr>
            <a:r>
              <a:rPr lang="zh-CN" altLang="en-US" sz="4800" b="1" dirty="0">
                <a:latin typeface="仿宋" panose="02010609060101010101" charset="-122"/>
                <a:ea typeface="仿宋" panose="02010609060101010101" charset="-122"/>
                <a:cs typeface="仿宋" panose="02010609060101010101" charset="-122"/>
              </a:rPr>
              <a:t>2．发展型战略：</a:t>
            </a:r>
            <a:r>
              <a:rPr lang="zh-CN" altLang="en-US" sz="4800" dirty="0">
                <a:latin typeface="仿宋" panose="02010609060101010101" charset="-122"/>
                <a:ea typeface="仿宋" panose="02010609060101010101" charset="-122"/>
                <a:cs typeface="仿宋" panose="02010609060101010101" charset="-122"/>
              </a:rPr>
              <a:t>也称为扩张型战略，是一种在现有战略起点基础上，向更高目标发展的总体战略。发展型战略强调的是抓住外部环境提供的有利机会，发掘和充分运用组织各种资源，实现快速发展。</a:t>
            </a:r>
            <a:endParaRPr lang="zh-CN" altLang="en-US" sz="4800" dirty="0">
              <a:latin typeface="仿宋" panose="02010609060101010101" charset="-122"/>
              <a:ea typeface="仿宋" panose="02010609060101010101" charset="-122"/>
              <a:cs typeface="仿宋" panose="02010609060101010101" charset="-122"/>
            </a:endParaRPr>
          </a:p>
          <a:p>
            <a:pPr>
              <a:lnSpc>
                <a:spcPct val="150000"/>
              </a:lnSpc>
            </a:pPr>
            <a:r>
              <a:rPr lang="zh-CN" altLang="en-US" sz="4800" dirty="0">
                <a:latin typeface="仿宋" panose="02010609060101010101" charset="-122"/>
                <a:ea typeface="仿宋" panose="02010609060101010101" charset="-122"/>
                <a:cs typeface="仿宋" panose="02010609060101010101" charset="-122"/>
              </a:rPr>
              <a:t>（2）发展型战略的特征：①扩大产销规模，提高产品的市场占有率，增强组织的竞争实力。②不断开发新产品、新工艺和老产品的新用途，不断开拓新市场。③不仅仅是适应外部环境的变化，而且试图通过创新来引导消费，创造需求。</a:t>
            </a:r>
            <a:endParaRPr lang="zh-CN" altLang="en-US" sz="4800" dirty="0">
              <a:latin typeface="仿宋" panose="02010609060101010101" charset="-122"/>
              <a:ea typeface="仿宋" panose="02010609060101010101" charset="-122"/>
              <a:cs typeface="仿宋" panose="02010609060101010101" charset="-122"/>
            </a:endParaRPr>
          </a:p>
          <a:p>
            <a:pPr>
              <a:lnSpc>
                <a:spcPct val="150000"/>
              </a:lnSpc>
            </a:pPr>
            <a:endParaRPr lang="zh-CN" altLang="en-US" sz="4800" dirty="0">
              <a:latin typeface="仿宋" panose="02010609060101010101" charset="-122"/>
              <a:ea typeface="仿宋" panose="02010609060101010101" charset="-122"/>
              <a:cs typeface="仿宋" panose="02010609060101010101" charset="-122"/>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428604"/>
            <a:ext cx="8229600" cy="1143000"/>
          </a:xfrm>
        </p:spPr>
        <p:txBody>
          <a:bodyPr/>
          <a:lstStyle/>
          <a:p>
            <a:r>
              <a:rPr lang="zh-CN" altLang="en-US" dirty="0"/>
              <a:t>第五章  战略管理</a:t>
            </a:r>
            <a:endParaRPr lang="zh-CN" altLang="en-US" dirty="0"/>
          </a:p>
        </p:txBody>
      </p:sp>
      <p:sp>
        <p:nvSpPr>
          <p:cNvPr id="3" name="内容占位符 2"/>
          <p:cNvSpPr>
            <a:spLocks noGrp="1"/>
          </p:cNvSpPr>
          <p:nvPr>
            <p:ph idx="1"/>
          </p:nvPr>
        </p:nvSpPr>
        <p:spPr>
          <a:xfrm>
            <a:off x="212090" y="1714500"/>
            <a:ext cx="8474710" cy="4610100"/>
          </a:xfrm>
        </p:spPr>
        <p:txBody>
          <a:bodyPr>
            <a:normAutofit fontScale="25000"/>
          </a:bodyPr>
          <a:lstStyle/>
          <a:p>
            <a:pPr>
              <a:lnSpc>
                <a:spcPct val="150000"/>
              </a:lnSpc>
            </a:pPr>
            <a:r>
              <a:rPr lang="zh-CN" altLang="en-US" sz="4800" dirty="0">
                <a:latin typeface="仿宋" panose="02010609060101010101" charset="-122"/>
                <a:ea typeface="仿宋" panose="02010609060101010101" charset="-122"/>
                <a:cs typeface="仿宋" panose="02010609060101010101" charset="-122"/>
              </a:rPr>
              <a:t>掌握：</a:t>
            </a:r>
            <a:endParaRPr lang="zh-CN" altLang="en-US" sz="4800" dirty="0">
              <a:latin typeface="仿宋" panose="02010609060101010101" charset="-122"/>
              <a:ea typeface="仿宋" panose="02010609060101010101" charset="-122"/>
              <a:cs typeface="仿宋" panose="02010609060101010101" charset="-122"/>
            </a:endParaRPr>
          </a:p>
          <a:p>
            <a:pPr>
              <a:lnSpc>
                <a:spcPct val="150000"/>
              </a:lnSpc>
            </a:pPr>
            <a:r>
              <a:rPr lang="en-US" altLang="zh-CN" sz="4800" b="1" dirty="0">
                <a:latin typeface="仿宋" panose="02010609060101010101" charset="-122"/>
                <a:ea typeface="仿宋" panose="02010609060101010101" charset="-122"/>
                <a:cs typeface="仿宋" panose="02010609060101010101" charset="-122"/>
              </a:rPr>
              <a:t>1.</a:t>
            </a:r>
            <a:r>
              <a:rPr lang="zh-CN" altLang="en-US" sz="4800" b="1" dirty="0">
                <a:latin typeface="仿宋" panose="02010609060101010101" charset="-122"/>
                <a:ea typeface="仿宋" panose="02010609060101010101" charset="-122"/>
                <a:cs typeface="仿宋" panose="02010609060101010101" charset="-122"/>
              </a:rPr>
              <a:t>总体战略的类型和特征：</a:t>
            </a:r>
            <a:endParaRPr lang="zh-CN" altLang="en-US" sz="4800" dirty="0">
              <a:latin typeface="仿宋" panose="02010609060101010101" charset="-122"/>
              <a:ea typeface="仿宋" panose="02010609060101010101" charset="-122"/>
              <a:cs typeface="仿宋" panose="02010609060101010101" charset="-122"/>
            </a:endParaRPr>
          </a:p>
          <a:p>
            <a:pPr>
              <a:lnSpc>
                <a:spcPct val="150000"/>
              </a:lnSpc>
            </a:pPr>
            <a:r>
              <a:rPr lang="zh-CN" altLang="en-US" sz="4800" dirty="0">
                <a:latin typeface="仿宋" panose="02010609060101010101" charset="-122"/>
                <a:ea typeface="仿宋" panose="02010609060101010101" charset="-122"/>
                <a:cs typeface="仿宋" panose="02010609060101010101" charset="-122"/>
              </a:rPr>
              <a:t>（3）发展型战略的主要形式</a:t>
            </a:r>
            <a:endParaRPr lang="zh-CN" altLang="en-US" sz="4800" dirty="0">
              <a:latin typeface="仿宋" panose="02010609060101010101" charset="-122"/>
              <a:ea typeface="仿宋" panose="02010609060101010101" charset="-122"/>
              <a:cs typeface="仿宋" panose="02010609060101010101" charset="-122"/>
            </a:endParaRPr>
          </a:p>
          <a:p>
            <a:pPr>
              <a:lnSpc>
                <a:spcPct val="150000"/>
              </a:lnSpc>
            </a:pPr>
            <a:r>
              <a:rPr lang="zh-CN" altLang="en-US" sz="4800" dirty="0">
                <a:latin typeface="仿宋" panose="02010609060101010101" charset="-122"/>
                <a:ea typeface="仿宋" panose="02010609060101010101" charset="-122"/>
                <a:cs typeface="仿宋" panose="02010609060101010101" charset="-122"/>
              </a:rPr>
              <a:t>发展型战略主要有三种形式，即密集型发展战略、一体化发展战略和多元化发展战略。</a:t>
            </a:r>
            <a:endParaRPr lang="zh-CN" altLang="en-US" sz="4800" dirty="0">
              <a:latin typeface="仿宋" panose="02010609060101010101" charset="-122"/>
              <a:ea typeface="仿宋" panose="02010609060101010101" charset="-122"/>
              <a:cs typeface="仿宋" panose="02010609060101010101" charset="-122"/>
            </a:endParaRPr>
          </a:p>
          <a:p>
            <a:pPr>
              <a:lnSpc>
                <a:spcPct val="150000"/>
              </a:lnSpc>
            </a:pPr>
            <a:r>
              <a:rPr lang="zh-CN" altLang="en-US" sz="4800" b="1" dirty="0">
                <a:latin typeface="仿宋" panose="02010609060101010101" charset="-122"/>
                <a:ea typeface="仿宋" panose="02010609060101010101" charset="-122"/>
                <a:cs typeface="仿宋" panose="02010609060101010101" charset="-122"/>
              </a:rPr>
              <a:t>①密集型发展战略</a:t>
            </a:r>
            <a:endParaRPr lang="zh-CN" altLang="en-US" sz="4800" b="1" dirty="0">
              <a:latin typeface="仿宋" panose="02010609060101010101" charset="-122"/>
              <a:ea typeface="仿宋" panose="02010609060101010101" charset="-122"/>
              <a:cs typeface="仿宋" panose="02010609060101010101" charset="-122"/>
            </a:endParaRPr>
          </a:p>
          <a:p>
            <a:pPr>
              <a:lnSpc>
                <a:spcPct val="150000"/>
              </a:lnSpc>
            </a:pPr>
            <a:r>
              <a:rPr lang="zh-CN" altLang="en-US" sz="4800" dirty="0">
                <a:latin typeface="仿宋" panose="02010609060101010101" charset="-122"/>
                <a:ea typeface="仿宋" panose="02010609060101010101" charset="-122"/>
                <a:cs typeface="仿宋" panose="02010609060101010101" charset="-122"/>
              </a:rPr>
              <a:t>密集型发展战略，也称为专业化发展战略，是指集中组织资源，以快于过去的增长速度来增加某种产品或服务的销售额或市场占有率，而组织业务范围基本上保持不变。世界上许多著名的大公司，如可口可乐、沃尔玛等，在其发展初期都曾成功地采用过密集型发展战略。</a:t>
            </a:r>
            <a:endParaRPr lang="zh-CN" altLang="en-US" sz="4800" dirty="0">
              <a:latin typeface="仿宋" panose="02010609060101010101" charset="-122"/>
              <a:ea typeface="仿宋" panose="02010609060101010101" charset="-122"/>
              <a:cs typeface="仿宋" panose="02010609060101010101" charset="-122"/>
            </a:endParaRPr>
          </a:p>
          <a:p>
            <a:pPr>
              <a:lnSpc>
                <a:spcPct val="150000"/>
              </a:lnSpc>
            </a:pPr>
            <a:r>
              <a:rPr lang="zh-CN" altLang="en-US" sz="4800" dirty="0">
                <a:latin typeface="仿宋" panose="02010609060101010101" charset="-122"/>
                <a:ea typeface="仿宋" panose="02010609060101010101" charset="-122"/>
                <a:cs typeface="仿宋" panose="02010609060101010101" charset="-122"/>
              </a:rPr>
              <a:t>密集型发展战略的实施方法：第一，在现有产品线内不断开发新产品项目。第二，扩大销售范围，向国内外新市场领域扩张。第三，通过广告、促销或特殊的定价策略来吸引更多的顾客，或提高原有顾客的重复购买率。第四，通过定价策略、产品差异化和广告等，向竞争对手的市场渗透。</a:t>
            </a:r>
            <a:endParaRPr lang="zh-CN" altLang="en-US" sz="4800" dirty="0">
              <a:latin typeface="仿宋" panose="02010609060101010101" charset="-122"/>
              <a:ea typeface="仿宋" panose="02010609060101010101" charset="-122"/>
              <a:cs typeface="仿宋" panose="02010609060101010101" charset="-122"/>
            </a:endParaRPr>
          </a:p>
          <a:p>
            <a:pPr>
              <a:lnSpc>
                <a:spcPct val="150000"/>
              </a:lnSpc>
            </a:pPr>
            <a:r>
              <a:rPr lang="zh-CN" altLang="en-US" sz="4800" dirty="0">
                <a:latin typeface="仿宋" panose="02010609060101010101" charset="-122"/>
                <a:ea typeface="仿宋" panose="02010609060101010101" charset="-122"/>
                <a:cs typeface="仿宋" panose="02010609060101010101" charset="-122"/>
              </a:rPr>
              <a:t>密集型战略的优点是经营目标集中，管理简单方便，而且有利于集中利用组织资源，实现生产的专业化，获取规模经济效益。</a:t>
            </a:r>
            <a:endParaRPr lang="zh-CN" altLang="en-US" sz="4800" dirty="0">
              <a:latin typeface="仿宋" panose="02010609060101010101" charset="-122"/>
              <a:ea typeface="仿宋" panose="02010609060101010101" charset="-122"/>
              <a:cs typeface="仿宋" panose="02010609060101010101" charset="-122"/>
            </a:endParaRPr>
          </a:p>
          <a:p>
            <a:pPr>
              <a:lnSpc>
                <a:spcPct val="150000"/>
              </a:lnSpc>
            </a:pPr>
            <a:r>
              <a:rPr lang="zh-CN" altLang="en-US" sz="4800" dirty="0">
                <a:latin typeface="仿宋" panose="02010609060101010101" charset="-122"/>
                <a:ea typeface="仿宋" panose="02010609060101010101" charset="-122"/>
                <a:cs typeface="仿宋" panose="02010609060101010101" charset="-122"/>
              </a:rPr>
              <a:t>密集型战略的缺陷是，对环境变化的适应能力较差，风险较大。</a:t>
            </a:r>
            <a:endParaRPr lang="zh-CN" altLang="en-US" sz="4800" dirty="0">
              <a:latin typeface="仿宋" panose="02010609060101010101" charset="-122"/>
              <a:ea typeface="仿宋" panose="02010609060101010101" charset="-122"/>
              <a:cs typeface="仿宋" panose="02010609060101010101" charset="-122"/>
            </a:endParaRPr>
          </a:p>
          <a:p>
            <a:pPr>
              <a:lnSpc>
                <a:spcPct val="150000"/>
              </a:lnSpc>
            </a:pPr>
            <a:endParaRPr lang="zh-CN" altLang="en-US" sz="4800" dirty="0">
              <a:latin typeface="仿宋" panose="02010609060101010101" charset="-122"/>
              <a:ea typeface="仿宋" panose="02010609060101010101" charset="-122"/>
              <a:cs typeface="仿宋" panose="02010609060101010101" charset="-122"/>
            </a:endParaRPr>
          </a:p>
          <a:p>
            <a:pPr>
              <a:lnSpc>
                <a:spcPct val="150000"/>
              </a:lnSpc>
            </a:pPr>
            <a:endParaRPr lang="zh-CN" altLang="en-US" sz="4800" dirty="0">
              <a:latin typeface="仿宋" panose="02010609060101010101" charset="-122"/>
              <a:ea typeface="仿宋" panose="02010609060101010101" charset="-122"/>
              <a:cs typeface="仿宋" panose="02010609060101010101" charset="-122"/>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428604"/>
            <a:ext cx="8229600" cy="1143000"/>
          </a:xfrm>
        </p:spPr>
        <p:txBody>
          <a:bodyPr/>
          <a:lstStyle/>
          <a:p>
            <a:r>
              <a:rPr lang="zh-CN" altLang="en-US" dirty="0"/>
              <a:t>第五章  战略管理</a:t>
            </a:r>
            <a:endParaRPr lang="zh-CN" altLang="en-US" dirty="0"/>
          </a:p>
        </p:txBody>
      </p:sp>
      <p:sp>
        <p:nvSpPr>
          <p:cNvPr id="3" name="内容占位符 2"/>
          <p:cNvSpPr>
            <a:spLocks noGrp="1"/>
          </p:cNvSpPr>
          <p:nvPr>
            <p:ph idx="1"/>
          </p:nvPr>
        </p:nvSpPr>
        <p:spPr>
          <a:xfrm>
            <a:off x="212090" y="1714500"/>
            <a:ext cx="8474710" cy="4610100"/>
          </a:xfrm>
        </p:spPr>
        <p:txBody>
          <a:bodyPr>
            <a:normAutofit fontScale="25000"/>
          </a:bodyPr>
          <a:lstStyle/>
          <a:p>
            <a:pPr>
              <a:lnSpc>
                <a:spcPct val="150000"/>
              </a:lnSpc>
            </a:pPr>
            <a:r>
              <a:rPr lang="zh-CN" altLang="en-US" sz="4800" dirty="0">
                <a:latin typeface="仿宋" panose="02010609060101010101" charset="-122"/>
                <a:ea typeface="仿宋" panose="02010609060101010101" charset="-122"/>
                <a:cs typeface="仿宋" panose="02010609060101010101" charset="-122"/>
              </a:rPr>
              <a:t>掌握：</a:t>
            </a:r>
            <a:endParaRPr lang="zh-CN" altLang="en-US" sz="4800" dirty="0">
              <a:latin typeface="仿宋" panose="02010609060101010101" charset="-122"/>
              <a:ea typeface="仿宋" panose="02010609060101010101" charset="-122"/>
              <a:cs typeface="仿宋" panose="02010609060101010101" charset="-122"/>
            </a:endParaRPr>
          </a:p>
          <a:p>
            <a:pPr>
              <a:lnSpc>
                <a:spcPct val="150000"/>
              </a:lnSpc>
            </a:pPr>
            <a:r>
              <a:rPr lang="en-US" altLang="zh-CN" sz="4800" b="1" dirty="0">
                <a:latin typeface="仿宋" panose="02010609060101010101" charset="-122"/>
                <a:ea typeface="仿宋" panose="02010609060101010101" charset="-122"/>
                <a:cs typeface="仿宋" panose="02010609060101010101" charset="-122"/>
              </a:rPr>
              <a:t>1.</a:t>
            </a:r>
            <a:r>
              <a:rPr lang="zh-CN" altLang="en-US" sz="4800" b="1" dirty="0">
                <a:latin typeface="仿宋" panose="02010609060101010101" charset="-122"/>
                <a:ea typeface="仿宋" panose="02010609060101010101" charset="-122"/>
                <a:cs typeface="仿宋" panose="02010609060101010101" charset="-122"/>
              </a:rPr>
              <a:t>总体战略的类型和特征：</a:t>
            </a:r>
            <a:endParaRPr lang="zh-CN" altLang="en-US" sz="4800" dirty="0">
              <a:latin typeface="仿宋" panose="02010609060101010101" charset="-122"/>
              <a:ea typeface="仿宋" panose="02010609060101010101" charset="-122"/>
              <a:cs typeface="仿宋" panose="02010609060101010101" charset="-122"/>
            </a:endParaRPr>
          </a:p>
          <a:p>
            <a:pPr>
              <a:lnSpc>
                <a:spcPct val="150000"/>
              </a:lnSpc>
            </a:pPr>
            <a:r>
              <a:rPr lang="zh-CN" altLang="en-US" sz="4800" dirty="0">
                <a:latin typeface="仿宋" panose="02010609060101010101" charset="-122"/>
                <a:ea typeface="仿宋" panose="02010609060101010101" charset="-122"/>
                <a:cs typeface="仿宋" panose="02010609060101010101" charset="-122"/>
              </a:rPr>
              <a:t>（3）发展型战略的主要形式</a:t>
            </a:r>
            <a:endParaRPr lang="zh-CN" altLang="en-US" sz="4800" dirty="0">
              <a:latin typeface="仿宋" panose="02010609060101010101" charset="-122"/>
              <a:ea typeface="仿宋" panose="02010609060101010101" charset="-122"/>
              <a:cs typeface="仿宋" panose="02010609060101010101" charset="-122"/>
            </a:endParaRPr>
          </a:p>
          <a:p>
            <a:pPr>
              <a:lnSpc>
                <a:spcPct val="150000"/>
              </a:lnSpc>
            </a:pPr>
            <a:r>
              <a:rPr lang="zh-CN" altLang="en-US" sz="4800" b="1" dirty="0">
                <a:latin typeface="仿宋" panose="02010609060101010101" charset="-122"/>
                <a:ea typeface="仿宋" panose="02010609060101010101" charset="-122"/>
                <a:cs typeface="仿宋" panose="02010609060101010101" charset="-122"/>
              </a:rPr>
              <a:t>②一体化发展战略</a:t>
            </a:r>
            <a:endParaRPr lang="zh-CN" altLang="en-US" sz="4800" b="1" dirty="0">
              <a:latin typeface="仿宋" panose="02010609060101010101" charset="-122"/>
              <a:ea typeface="仿宋" panose="02010609060101010101" charset="-122"/>
              <a:cs typeface="仿宋" panose="02010609060101010101" charset="-122"/>
            </a:endParaRPr>
          </a:p>
          <a:p>
            <a:pPr>
              <a:lnSpc>
                <a:spcPct val="150000"/>
              </a:lnSpc>
            </a:pPr>
            <a:r>
              <a:rPr lang="zh-CN" altLang="en-US" sz="4800" dirty="0">
                <a:latin typeface="仿宋" panose="02010609060101010101" charset="-122"/>
                <a:ea typeface="仿宋" panose="02010609060101010101" charset="-122"/>
                <a:cs typeface="仿宋" panose="02010609060101010101" charset="-122"/>
              </a:rPr>
              <a:t>一体化发展战略，是指在产业链的前向和后向两个可能的方向上，扩展组织经营范围的一种战略。它包括前向一体化战略和后向一体化战略两种表现形式。</a:t>
            </a:r>
            <a:endParaRPr lang="zh-CN" altLang="en-US" sz="4800" dirty="0">
              <a:latin typeface="仿宋" panose="02010609060101010101" charset="-122"/>
              <a:ea typeface="仿宋" panose="02010609060101010101" charset="-122"/>
              <a:cs typeface="仿宋" panose="02010609060101010101" charset="-122"/>
            </a:endParaRPr>
          </a:p>
          <a:p>
            <a:pPr>
              <a:lnSpc>
                <a:spcPct val="150000"/>
              </a:lnSpc>
            </a:pPr>
            <a:r>
              <a:rPr lang="zh-CN" altLang="en-US" sz="4800" dirty="0">
                <a:latin typeface="仿宋" panose="02010609060101010101" charset="-122"/>
                <a:ea typeface="仿宋" panose="02010609060101010101" charset="-122"/>
                <a:cs typeface="仿宋" panose="02010609060101010101" charset="-122"/>
              </a:rPr>
              <a:t>一体化战略的优点：第一，后向一体化可以使企业对其所需的原材料或零部件的成本、质量和供应情况进行有效的控制，有助于降低成本，保证生产正常进行。第二，前向一体化使企业能够有效控制销售和分销渠道，有助于企业更准确地掌握市场需求信息和发展趋势，增强其对市场的适应能力。第三，前向一体化通过提高产品的深加工程度，可以给企业带来更多利润。 一体化战略的不足：第一，一体化使组织规模扩大，人员和组织机构更加庞杂，势必导致管理难度加大和管理费用的增加。第二，进入新的经营领域，不仅需要投入大量的资金，而且需要组织掌握更多的技术和能力，这些都可能会导致效率的下降。第三，一旦企业进入的新领域出现衰退，它必将面临更大的风险。</a:t>
            </a:r>
            <a:endParaRPr lang="zh-CN" altLang="en-US" sz="4800" dirty="0">
              <a:latin typeface="仿宋" panose="02010609060101010101" charset="-122"/>
              <a:ea typeface="仿宋" panose="02010609060101010101" charset="-122"/>
              <a:cs typeface="仿宋" panose="02010609060101010101" charset="-122"/>
            </a:endParaRPr>
          </a:p>
          <a:p>
            <a:pPr>
              <a:lnSpc>
                <a:spcPct val="150000"/>
              </a:lnSpc>
            </a:pPr>
            <a:endParaRPr lang="zh-CN" altLang="en-US" sz="4800" dirty="0">
              <a:latin typeface="仿宋" panose="02010609060101010101" charset="-122"/>
              <a:ea typeface="仿宋" panose="02010609060101010101" charset="-122"/>
              <a:cs typeface="仿宋" panose="02010609060101010101" charset="-122"/>
            </a:endParaRPr>
          </a:p>
          <a:p>
            <a:pPr>
              <a:lnSpc>
                <a:spcPct val="150000"/>
              </a:lnSpc>
            </a:pPr>
            <a:endParaRPr lang="zh-CN" altLang="en-US" sz="4800" dirty="0">
              <a:latin typeface="仿宋" panose="02010609060101010101" charset="-122"/>
              <a:ea typeface="仿宋" panose="02010609060101010101" charset="-122"/>
              <a:cs typeface="仿宋" panose="02010609060101010101" charset="-122"/>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428604"/>
            <a:ext cx="8229600" cy="1143000"/>
          </a:xfrm>
        </p:spPr>
        <p:txBody>
          <a:bodyPr/>
          <a:lstStyle/>
          <a:p>
            <a:r>
              <a:rPr lang="zh-CN" altLang="en-US" dirty="0"/>
              <a:t>第五章  战略管理</a:t>
            </a:r>
            <a:endParaRPr lang="zh-CN" altLang="en-US" dirty="0"/>
          </a:p>
        </p:txBody>
      </p:sp>
      <p:sp>
        <p:nvSpPr>
          <p:cNvPr id="3" name="内容占位符 2"/>
          <p:cNvSpPr>
            <a:spLocks noGrp="1"/>
          </p:cNvSpPr>
          <p:nvPr>
            <p:ph idx="1"/>
          </p:nvPr>
        </p:nvSpPr>
        <p:spPr>
          <a:xfrm>
            <a:off x="212090" y="1714500"/>
            <a:ext cx="8649970" cy="4610100"/>
          </a:xfrm>
        </p:spPr>
        <p:txBody>
          <a:bodyPr>
            <a:normAutofit fontScale="25000"/>
          </a:bodyPr>
          <a:lstStyle/>
          <a:p>
            <a:pPr>
              <a:lnSpc>
                <a:spcPct val="150000"/>
              </a:lnSpc>
            </a:pPr>
            <a:r>
              <a:rPr lang="zh-CN" altLang="en-US" sz="4800" dirty="0">
                <a:latin typeface="仿宋" panose="02010609060101010101" charset="-122"/>
                <a:ea typeface="仿宋" panose="02010609060101010101" charset="-122"/>
                <a:cs typeface="仿宋" panose="02010609060101010101" charset="-122"/>
              </a:rPr>
              <a:t>掌握：</a:t>
            </a:r>
            <a:endParaRPr lang="zh-CN" altLang="en-US" sz="4800" dirty="0">
              <a:latin typeface="仿宋" panose="02010609060101010101" charset="-122"/>
              <a:ea typeface="仿宋" panose="02010609060101010101" charset="-122"/>
              <a:cs typeface="仿宋" panose="02010609060101010101" charset="-122"/>
            </a:endParaRPr>
          </a:p>
          <a:p>
            <a:pPr>
              <a:lnSpc>
                <a:spcPct val="150000"/>
              </a:lnSpc>
            </a:pPr>
            <a:r>
              <a:rPr lang="en-US" altLang="zh-CN" sz="4800" b="1" dirty="0">
                <a:latin typeface="仿宋" panose="02010609060101010101" charset="-122"/>
                <a:ea typeface="仿宋" panose="02010609060101010101" charset="-122"/>
                <a:cs typeface="仿宋" panose="02010609060101010101" charset="-122"/>
              </a:rPr>
              <a:t>1.</a:t>
            </a:r>
            <a:r>
              <a:rPr lang="zh-CN" altLang="en-US" sz="4800" b="1" dirty="0">
                <a:latin typeface="仿宋" panose="02010609060101010101" charset="-122"/>
                <a:ea typeface="仿宋" panose="02010609060101010101" charset="-122"/>
                <a:cs typeface="仿宋" panose="02010609060101010101" charset="-122"/>
              </a:rPr>
              <a:t>总体战略的类型和特征：</a:t>
            </a:r>
            <a:endParaRPr lang="zh-CN" altLang="en-US" sz="4800" dirty="0">
              <a:latin typeface="仿宋" panose="02010609060101010101" charset="-122"/>
              <a:ea typeface="仿宋" panose="02010609060101010101" charset="-122"/>
              <a:cs typeface="仿宋" panose="02010609060101010101" charset="-122"/>
            </a:endParaRPr>
          </a:p>
          <a:p>
            <a:pPr>
              <a:lnSpc>
                <a:spcPct val="150000"/>
              </a:lnSpc>
            </a:pPr>
            <a:r>
              <a:rPr lang="zh-CN" altLang="en-US" sz="4800" dirty="0">
                <a:latin typeface="仿宋" panose="02010609060101010101" charset="-122"/>
                <a:ea typeface="仿宋" panose="02010609060101010101" charset="-122"/>
                <a:cs typeface="仿宋" panose="02010609060101010101" charset="-122"/>
              </a:rPr>
              <a:t>（3）发展型战略的主要形式</a:t>
            </a:r>
            <a:endParaRPr lang="zh-CN" altLang="en-US" sz="4800" dirty="0">
              <a:latin typeface="仿宋" panose="02010609060101010101" charset="-122"/>
              <a:ea typeface="仿宋" panose="02010609060101010101" charset="-122"/>
              <a:cs typeface="仿宋" panose="02010609060101010101" charset="-122"/>
            </a:endParaRPr>
          </a:p>
          <a:p>
            <a:pPr>
              <a:lnSpc>
                <a:spcPct val="150000"/>
              </a:lnSpc>
            </a:pPr>
            <a:r>
              <a:rPr lang="zh-CN" altLang="en-US" sz="4800" b="1" dirty="0">
                <a:latin typeface="仿宋" panose="02010609060101010101" charset="-122"/>
                <a:ea typeface="仿宋" panose="02010609060101010101" charset="-122"/>
                <a:cs typeface="仿宋" panose="02010609060101010101" charset="-122"/>
              </a:rPr>
              <a:t>③多元化发展战略</a:t>
            </a:r>
            <a:endParaRPr lang="zh-CN" altLang="en-US" sz="4800" b="1" dirty="0">
              <a:latin typeface="仿宋" panose="02010609060101010101" charset="-122"/>
              <a:ea typeface="仿宋" panose="02010609060101010101" charset="-122"/>
              <a:cs typeface="仿宋" panose="02010609060101010101" charset="-122"/>
            </a:endParaRPr>
          </a:p>
          <a:p>
            <a:pPr>
              <a:lnSpc>
                <a:spcPct val="150000"/>
              </a:lnSpc>
            </a:pPr>
            <a:r>
              <a:rPr lang="zh-CN" altLang="en-US" sz="4800" dirty="0">
                <a:latin typeface="仿宋" panose="02010609060101010101" charset="-122"/>
                <a:ea typeface="仿宋" panose="02010609060101010101" charset="-122"/>
                <a:cs typeface="仿宋" panose="02010609060101010101" charset="-122"/>
              </a:rPr>
              <a:t>多元化发展战略可以分为关联多元化发展战略和无关联多元化发展战略两种类型。</a:t>
            </a:r>
            <a:endParaRPr lang="zh-CN" altLang="en-US" sz="4800" dirty="0">
              <a:latin typeface="仿宋" panose="02010609060101010101" charset="-122"/>
              <a:ea typeface="仿宋" panose="02010609060101010101" charset="-122"/>
              <a:cs typeface="仿宋" panose="02010609060101010101" charset="-122"/>
            </a:endParaRPr>
          </a:p>
          <a:p>
            <a:pPr>
              <a:lnSpc>
                <a:spcPct val="150000"/>
              </a:lnSpc>
            </a:pPr>
            <a:r>
              <a:rPr lang="zh-CN" altLang="en-US" sz="4800" dirty="0">
                <a:latin typeface="仿宋" panose="02010609060101010101" charset="-122"/>
                <a:ea typeface="仿宋" panose="02010609060101010101" charset="-122"/>
                <a:cs typeface="仿宋" panose="02010609060101010101" charset="-122"/>
              </a:rPr>
              <a:t>关联多元化发展战略，也称为同心多元化战略，是指进入与现有产品或服务有一定关联的经营领域，进而实现企业规模扩张的战略。</a:t>
            </a:r>
            <a:endParaRPr lang="zh-CN" altLang="en-US" sz="4800" dirty="0">
              <a:latin typeface="仿宋" panose="02010609060101010101" charset="-122"/>
              <a:ea typeface="仿宋" panose="02010609060101010101" charset="-122"/>
              <a:cs typeface="仿宋" panose="02010609060101010101" charset="-122"/>
            </a:endParaRPr>
          </a:p>
          <a:p>
            <a:pPr>
              <a:lnSpc>
                <a:spcPct val="150000"/>
              </a:lnSpc>
            </a:pPr>
            <a:r>
              <a:rPr lang="zh-CN" altLang="en-US" sz="4800" dirty="0">
                <a:latin typeface="仿宋" panose="02010609060101010101" charset="-122"/>
                <a:ea typeface="仿宋" panose="02010609060101010101" charset="-122"/>
                <a:cs typeface="仿宋" panose="02010609060101010101" charset="-122"/>
              </a:rPr>
              <a:t>关联多元化发展战略的益处：有利于发挥企业在生产技术、销售网络、顾客忠诚等方面的优势，获取研发、生产、销售等方面的协同效应。但是，随着多元化的实施，企业规模必然扩大，管理难度和管理费用都会增加。</a:t>
            </a:r>
            <a:endParaRPr lang="zh-CN" altLang="en-US" sz="4800" dirty="0">
              <a:latin typeface="仿宋" panose="02010609060101010101" charset="-122"/>
              <a:ea typeface="仿宋" panose="02010609060101010101" charset="-122"/>
              <a:cs typeface="仿宋" panose="02010609060101010101" charset="-122"/>
            </a:endParaRPr>
          </a:p>
          <a:p>
            <a:pPr>
              <a:lnSpc>
                <a:spcPct val="150000"/>
              </a:lnSpc>
            </a:pPr>
            <a:r>
              <a:rPr lang="zh-CN" altLang="en-US" sz="4800" dirty="0">
                <a:latin typeface="仿宋" panose="02010609060101010101" charset="-122"/>
                <a:ea typeface="仿宋" panose="02010609060101010101" charset="-122"/>
                <a:cs typeface="仿宋" panose="02010609060101010101" charset="-122"/>
              </a:rPr>
              <a:t>无关联多元化发展战略，也称为复合多元化发展战略，是指组织进入与现有产品或服务在生产、技术、市场等方面没有任何关系的新行业领域的战略。</a:t>
            </a:r>
            <a:endParaRPr lang="zh-CN" altLang="en-US" sz="4800" dirty="0">
              <a:latin typeface="仿宋" panose="02010609060101010101" charset="-122"/>
              <a:ea typeface="仿宋" panose="02010609060101010101" charset="-122"/>
              <a:cs typeface="仿宋" panose="02010609060101010101" charset="-122"/>
            </a:endParaRPr>
          </a:p>
          <a:p>
            <a:pPr>
              <a:lnSpc>
                <a:spcPct val="150000"/>
              </a:lnSpc>
            </a:pPr>
            <a:r>
              <a:rPr lang="zh-CN" altLang="en-US" sz="4800" dirty="0">
                <a:latin typeface="仿宋" panose="02010609060101010101" charset="-122"/>
                <a:ea typeface="仿宋" panose="02010609060101010101" charset="-122"/>
                <a:cs typeface="仿宋" panose="02010609060101010101" charset="-122"/>
              </a:rPr>
              <a:t>无关联多元化发展战略有以下优点：第一，企业通过进入不同的产业领域和生产不同的产品，有助于分散经营风险。第二，有助于抓住市场机会，进入更具发展潜力的行业。第三，有利于发挥组织资源优势，提高经济效益。</a:t>
            </a:r>
            <a:endParaRPr lang="zh-CN" altLang="en-US" sz="4800" dirty="0">
              <a:latin typeface="仿宋" panose="02010609060101010101" charset="-122"/>
              <a:ea typeface="仿宋" panose="02010609060101010101" charset="-122"/>
              <a:cs typeface="仿宋" panose="02010609060101010101" charset="-122"/>
            </a:endParaRPr>
          </a:p>
          <a:p>
            <a:pPr>
              <a:lnSpc>
                <a:spcPct val="150000"/>
              </a:lnSpc>
            </a:pPr>
            <a:r>
              <a:rPr lang="zh-CN" altLang="en-US" sz="4800" dirty="0">
                <a:latin typeface="仿宋" panose="02010609060101010101" charset="-122"/>
                <a:ea typeface="仿宋" panose="02010609060101010101" charset="-122"/>
                <a:cs typeface="仿宋" panose="02010609060101010101" charset="-122"/>
              </a:rPr>
              <a:t>无关联多元化发展战略的弊端：第一，导致人员和组织结构膨胀，加大管理难度和管理费用。第二，分散组织资源，降低资源配置效率。第三，要在新的行业领域站稳脚跟，组织必须掌握应有的技术专长和管理经验，必然给组织带来更多的风险。</a:t>
            </a:r>
            <a:endParaRPr lang="zh-CN" altLang="en-US" sz="4800" dirty="0">
              <a:latin typeface="仿宋" panose="02010609060101010101" charset="-122"/>
              <a:ea typeface="仿宋" panose="02010609060101010101" charset="-122"/>
              <a:cs typeface="仿宋" panose="02010609060101010101" charset="-122"/>
            </a:endParaRPr>
          </a:p>
          <a:p>
            <a:pPr>
              <a:lnSpc>
                <a:spcPct val="150000"/>
              </a:lnSpc>
            </a:pPr>
            <a:endParaRPr lang="zh-CN" altLang="en-US" sz="4800" dirty="0">
              <a:latin typeface="仿宋" panose="02010609060101010101" charset="-122"/>
              <a:ea typeface="仿宋" panose="02010609060101010101" charset="-122"/>
              <a:cs typeface="仿宋" panose="02010609060101010101" charset="-122"/>
            </a:endParaRPr>
          </a:p>
          <a:p>
            <a:pPr>
              <a:lnSpc>
                <a:spcPct val="150000"/>
              </a:lnSpc>
            </a:pPr>
            <a:endParaRPr lang="zh-CN" altLang="en-US" sz="4800" dirty="0">
              <a:latin typeface="仿宋" panose="02010609060101010101" charset="-122"/>
              <a:ea typeface="仿宋" panose="02010609060101010101" charset="-122"/>
              <a:cs typeface="仿宋" panose="02010609060101010101" charset="-122"/>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428604"/>
            <a:ext cx="8229600" cy="1143000"/>
          </a:xfrm>
        </p:spPr>
        <p:txBody>
          <a:bodyPr/>
          <a:lstStyle/>
          <a:p>
            <a:r>
              <a:rPr lang="zh-CN" altLang="en-US" dirty="0"/>
              <a:t>第五章  战略管理</a:t>
            </a:r>
            <a:endParaRPr lang="zh-CN" altLang="en-US" dirty="0"/>
          </a:p>
        </p:txBody>
      </p:sp>
      <p:sp>
        <p:nvSpPr>
          <p:cNvPr id="3" name="内容占位符 2"/>
          <p:cNvSpPr>
            <a:spLocks noGrp="1"/>
          </p:cNvSpPr>
          <p:nvPr>
            <p:ph idx="1"/>
          </p:nvPr>
        </p:nvSpPr>
        <p:spPr>
          <a:xfrm>
            <a:off x="212090" y="1714500"/>
            <a:ext cx="8649970" cy="4610100"/>
          </a:xfrm>
        </p:spPr>
        <p:txBody>
          <a:bodyPr>
            <a:normAutofit fontScale="25000"/>
          </a:bodyPr>
          <a:lstStyle/>
          <a:p>
            <a:pPr>
              <a:lnSpc>
                <a:spcPct val="150000"/>
              </a:lnSpc>
            </a:pPr>
            <a:r>
              <a:rPr lang="zh-CN" altLang="en-US" sz="4800" dirty="0">
                <a:latin typeface="仿宋" panose="02010609060101010101" charset="-122"/>
                <a:ea typeface="仿宋" panose="02010609060101010101" charset="-122"/>
                <a:cs typeface="仿宋" panose="02010609060101010101" charset="-122"/>
              </a:rPr>
              <a:t>掌握：</a:t>
            </a:r>
            <a:endParaRPr lang="zh-CN" altLang="en-US" sz="4800" dirty="0">
              <a:latin typeface="仿宋" panose="02010609060101010101" charset="-122"/>
              <a:ea typeface="仿宋" panose="02010609060101010101" charset="-122"/>
              <a:cs typeface="仿宋" panose="02010609060101010101" charset="-122"/>
            </a:endParaRPr>
          </a:p>
          <a:p>
            <a:pPr>
              <a:lnSpc>
                <a:spcPct val="150000"/>
              </a:lnSpc>
            </a:pPr>
            <a:r>
              <a:rPr lang="en-US" altLang="zh-CN" sz="4800" b="1" dirty="0">
                <a:latin typeface="仿宋" panose="02010609060101010101" charset="-122"/>
                <a:ea typeface="仿宋" panose="02010609060101010101" charset="-122"/>
                <a:cs typeface="仿宋" panose="02010609060101010101" charset="-122"/>
              </a:rPr>
              <a:t>1.</a:t>
            </a:r>
            <a:r>
              <a:rPr lang="zh-CN" altLang="en-US" sz="4800" b="1" dirty="0">
                <a:latin typeface="仿宋" panose="02010609060101010101" charset="-122"/>
                <a:ea typeface="仿宋" panose="02010609060101010101" charset="-122"/>
                <a:cs typeface="仿宋" panose="02010609060101010101" charset="-122"/>
              </a:rPr>
              <a:t>总体战略的类型和特征：</a:t>
            </a:r>
            <a:endParaRPr lang="zh-CN" altLang="en-US" sz="4800" dirty="0">
              <a:latin typeface="仿宋" panose="02010609060101010101" charset="-122"/>
              <a:ea typeface="仿宋" panose="02010609060101010101" charset="-122"/>
              <a:cs typeface="仿宋" panose="02010609060101010101" charset="-122"/>
            </a:endParaRPr>
          </a:p>
          <a:p>
            <a:pPr>
              <a:lnSpc>
                <a:spcPct val="150000"/>
              </a:lnSpc>
            </a:pPr>
            <a:r>
              <a:rPr lang="zh-CN" altLang="en-US" sz="4800" b="1" dirty="0">
                <a:latin typeface="仿宋" panose="02010609060101010101" charset="-122"/>
                <a:ea typeface="仿宋" panose="02010609060101010101" charset="-122"/>
                <a:cs typeface="仿宋" panose="02010609060101010101" charset="-122"/>
              </a:rPr>
              <a:t>3．收缩型战略</a:t>
            </a:r>
            <a:endParaRPr lang="zh-CN" altLang="en-US" sz="4800" b="1" dirty="0">
              <a:latin typeface="仿宋" panose="02010609060101010101" charset="-122"/>
              <a:ea typeface="仿宋" panose="02010609060101010101" charset="-122"/>
              <a:cs typeface="仿宋" panose="02010609060101010101" charset="-122"/>
            </a:endParaRPr>
          </a:p>
          <a:p>
            <a:pPr>
              <a:lnSpc>
                <a:spcPct val="150000"/>
              </a:lnSpc>
            </a:pPr>
            <a:r>
              <a:rPr lang="zh-CN" altLang="en-US" sz="4800" dirty="0">
                <a:latin typeface="仿宋" panose="02010609060101010101" charset="-122"/>
                <a:ea typeface="仿宋" panose="02010609060101010101" charset="-122"/>
                <a:cs typeface="仿宋" panose="02010609060101010101" charset="-122"/>
              </a:rPr>
              <a:t>公司层战略的选择方法有很多，其中，最著名的战略评价及选择方法就是BCG矩阵法。BCG矩阵法，即增长率/市场份额矩阵法。这个矩阵包括市场增长率和市场份额两项指标。横轴代表市场份额，它用相对市场占有率来表示。纵轴代表所在行业的市场增长率，表示某行业对企业的吸引力大小。增长率高，意味着企业迅速收回投资的机会大。一般认为，市场增长率达到10%以上就算是高增长率。</a:t>
            </a:r>
            <a:endParaRPr lang="zh-CN" altLang="en-US" sz="4800" dirty="0">
              <a:latin typeface="仿宋" panose="02010609060101010101" charset="-122"/>
              <a:ea typeface="仿宋" panose="02010609060101010101" charset="-122"/>
              <a:cs typeface="仿宋" panose="02010609060101010101" charset="-122"/>
            </a:endParaRPr>
          </a:p>
          <a:p>
            <a:pPr>
              <a:lnSpc>
                <a:spcPct val="150000"/>
              </a:lnSpc>
            </a:pPr>
            <a:r>
              <a:rPr lang="zh-CN" altLang="en-US" sz="4800" dirty="0">
                <a:latin typeface="仿宋" panose="02010609060101010101" charset="-122"/>
                <a:ea typeface="仿宋" panose="02010609060101010101" charset="-122"/>
                <a:cs typeface="仿宋" panose="02010609060101010101" charset="-122"/>
              </a:rPr>
              <a:t>集中化战略也称为目标集聚战略，是指将组织资源集中于狭小的细分市场上，寻求成本优势或差异化优势的战略。如果组织寻求的是在目标市场上的成本优势，它实施的就是成本集聚战略；若组织追求的是在目标市场上的与众不同，它实施的则是歧异集聚战略。它们构成了集中化战略的两种表现形式。</a:t>
            </a:r>
            <a:endParaRPr lang="zh-CN" altLang="en-US" sz="4800" dirty="0">
              <a:latin typeface="仿宋" panose="02010609060101010101" charset="-122"/>
              <a:ea typeface="仿宋" panose="02010609060101010101" charset="-122"/>
              <a:cs typeface="仿宋" panose="02010609060101010101" charset="-122"/>
            </a:endParaRPr>
          </a:p>
          <a:p>
            <a:pPr>
              <a:lnSpc>
                <a:spcPct val="150000"/>
              </a:lnSpc>
            </a:pPr>
            <a:r>
              <a:rPr lang="zh-CN" altLang="en-US" sz="4800" dirty="0">
                <a:latin typeface="仿宋" panose="02010609060101010101" charset="-122"/>
                <a:ea typeface="仿宋" panose="02010609060101010101" charset="-122"/>
                <a:cs typeface="仿宋" panose="02010609060101010101" charset="-122"/>
              </a:rPr>
              <a:t>根据BCG矩阵，可以将企业的各种业务分成四种：现金牛业务、吉星业务、问号业务和瘦狗业务。</a:t>
            </a:r>
            <a:endParaRPr lang="zh-CN" altLang="en-US" sz="4800" dirty="0">
              <a:latin typeface="仿宋" panose="02010609060101010101" charset="-122"/>
              <a:ea typeface="仿宋" panose="02010609060101010101" charset="-122"/>
              <a:cs typeface="仿宋" panose="02010609060101010101" charset="-122"/>
            </a:endParaRPr>
          </a:p>
          <a:p>
            <a:pPr>
              <a:lnSpc>
                <a:spcPct val="150000"/>
              </a:lnSpc>
            </a:pPr>
            <a:r>
              <a:rPr lang="zh-CN" altLang="en-US" sz="4800" dirty="0">
                <a:latin typeface="仿宋" panose="02010609060101010101" charset="-122"/>
                <a:ea typeface="仿宋" panose="02010609060101010101" charset="-122"/>
                <a:cs typeface="仿宋" panose="02010609060101010101" charset="-122"/>
              </a:rPr>
              <a:t>（1）现金牛业务，即拥有较高的相对市场占有率和较低的市场增长率的业务</a:t>
            </a:r>
            <a:endParaRPr lang="zh-CN" altLang="en-US" sz="4800" dirty="0">
              <a:latin typeface="仿宋" panose="02010609060101010101" charset="-122"/>
              <a:ea typeface="仿宋" panose="02010609060101010101" charset="-122"/>
              <a:cs typeface="仿宋" panose="02010609060101010101" charset="-122"/>
            </a:endParaRPr>
          </a:p>
          <a:p>
            <a:pPr>
              <a:lnSpc>
                <a:spcPct val="150000"/>
              </a:lnSpc>
            </a:pPr>
            <a:r>
              <a:rPr lang="zh-CN" altLang="en-US" sz="4800" dirty="0">
                <a:latin typeface="仿宋" panose="02010609060101010101" charset="-122"/>
                <a:ea typeface="仿宋" panose="02010609060101010101" charset="-122"/>
                <a:cs typeface="仿宋" panose="02010609060101010101" charset="-122"/>
              </a:rPr>
              <a:t>（2）吉星业务，即拥有较高的相对市场占有率和较高市场增长率的业务。</a:t>
            </a:r>
            <a:endParaRPr lang="zh-CN" altLang="en-US" sz="4800" dirty="0">
              <a:latin typeface="仿宋" panose="02010609060101010101" charset="-122"/>
              <a:ea typeface="仿宋" panose="02010609060101010101" charset="-122"/>
              <a:cs typeface="仿宋" panose="02010609060101010101" charset="-122"/>
            </a:endParaRPr>
          </a:p>
          <a:p>
            <a:pPr>
              <a:lnSpc>
                <a:spcPct val="150000"/>
              </a:lnSpc>
            </a:pPr>
            <a:r>
              <a:rPr lang="zh-CN" altLang="en-US" sz="4800" dirty="0">
                <a:latin typeface="仿宋" panose="02010609060101010101" charset="-122"/>
                <a:ea typeface="仿宋" panose="02010609060101010101" charset="-122"/>
                <a:cs typeface="仿宋" panose="02010609060101010101" charset="-122"/>
              </a:rPr>
              <a:t>（3）问号业务，即市场成长很快但企业所占市场份额相对较低的业务。</a:t>
            </a:r>
            <a:endParaRPr lang="zh-CN" altLang="en-US" sz="4800" dirty="0">
              <a:latin typeface="仿宋" panose="02010609060101010101" charset="-122"/>
              <a:ea typeface="仿宋" panose="02010609060101010101" charset="-122"/>
              <a:cs typeface="仿宋" panose="02010609060101010101" charset="-122"/>
            </a:endParaRPr>
          </a:p>
          <a:p>
            <a:pPr>
              <a:lnSpc>
                <a:spcPct val="150000"/>
              </a:lnSpc>
            </a:pPr>
            <a:r>
              <a:rPr lang="zh-CN" altLang="en-US" sz="4800" dirty="0">
                <a:latin typeface="仿宋" panose="02010609060101010101" charset="-122"/>
                <a:ea typeface="仿宋" panose="02010609060101010101" charset="-122"/>
                <a:cs typeface="仿宋" panose="02010609060101010101" charset="-122"/>
              </a:rPr>
              <a:t>（4）瘦狗业务，即那些相对市场占有率和市场增长率都较低的业务。</a:t>
            </a:r>
            <a:r>
              <a:rPr lang="en-US" altLang="zh-CN" sz="4800" dirty="0">
                <a:latin typeface="仿宋" panose="02010609060101010101" charset="-122"/>
                <a:ea typeface="仿宋" panose="02010609060101010101" charset="-122"/>
                <a:cs typeface="仿宋" panose="02010609060101010101" charset="-122"/>
              </a:rPr>
              <a:t>2.</a:t>
            </a:r>
            <a:r>
              <a:rPr lang="zh-CN" altLang="en-US" sz="4800" dirty="0">
                <a:latin typeface="仿宋" panose="02010609060101010101" charset="-122"/>
                <a:ea typeface="仿宋" panose="02010609060101010101" charset="-122"/>
                <a:cs typeface="仿宋" panose="02010609060101010101" charset="-122"/>
              </a:rPr>
              <a:t>竞争战略的类型和特征 </a:t>
            </a:r>
            <a:endParaRPr lang="zh-CN" altLang="en-US" sz="4800" dirty="0">
              <a:latin typeface="仿宋" panose="02010609060101010101" charset="-122"/>
              <a:ea typeface="仿宋" panose="02010609060101010101" charset="-122"/>
              <a:cs typeface="仿宋" panose="02010609060101010101" charset="-122"/>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428604"/>
            <a:ext cx="8229600" cy="1143000"/>
          </a:xfrm>
        </p:spPr>
        <p:txBody>
          <a:bodyPr/>
          <a:lstStyle/>
          <a:p>
            <a:r>
              <a:rPr lang="zh-CN" altLang="en-US" dirty="0"/>
              <a:t>第五章  战略管理</a:t>
            </a:r>
            <a:endParaRPr lang="zh-CN" altLang="en-US" dirty="0"/>
          </a:p>
        </p:txBody>
      </p:sp>
      <p:sp>
        <p:nvSpPr>
          <p:cNvPr id="3" name="内容占位符 2"/>
          <p:cNvSpPr>
            <a:spLocks noGrp="1"/>
          </p:cNvSpPr>
          <p:nvPr>
            <p:ph idx="1"/>
          </p:nvPr>
        </p:nvSpPr>
        <p:spPr>
          <a:xfrm>
            <a:off x="212090" y="1714500"/>
            <a:ext cx="8649970" cy="4610100"/>
          </a:xfrm>
        </p:spPr>
        <p:txBody>
          <a:bodyPr>
            <a:normAutofit fontScale="25000"/>
          </a:bodyPr>
          <a:lstStyle/>
          <a:p>
            <a:pPr>
              <a:lnSpc>
                <a:spcPct val="150000"/>
              </a:lnSpc>
            </a:pPr>
            <a:r>
              <a:rPr lang="zh-CN" altLang="en-US" sz="4800" dirty="0">
                <a:latin typeface="仿宋" panose="02010609060101010101" charset="-122"/>
                <a:ea typeface="仿宋" panose="02010609060101010101" charset="-122"/>
                <a:cs typeface="仿宋" panose="02010609060101010101" charset="-122"/>
              </a:rPr>
              <a:t>掌握：</a:t>
            </a:r>
            <a:endParaRPr lang="zh-CN" altLang="en-US" sz="4800" dirty="0">
              <a:latin typeface="仿宋" panose="02010609060101010101" charset="-122"/>
              <a:ea typeface="仿宋" panose="02010609060101010101" charset="-122"/>
              <a:cs typeface="仿宋" panose="02010609060101010101" charset="-122"/>
            </a:endParaRPr>
          </a:p>
          <a:p>
            <a:pPr>
              <a:lnSpc>
                <a:spcPct val="150000"/>
              </a:lnSpc>
            </a:pPr>
            <a:r>
              <a:rPr lang="en-US" altLang="zh-CN" sz="4800" dirty="0">
                <a:latin typeface="仿宋" panose="02010609060101010101" charset="-122"/>
                <a:ea typeface="仿宋" panose="02010609060101010101" charset="-122"/>
                <a:cs typeface="仿宋" panose="02010609060101010101" charset="-122"/>
              </a:rPr>
              <a:t>2.</a:t>
            </a:r>
            <a:r>
              <a:rPr lang="zh-CN" altLang="en-US" sz="4800" dirty="0">
                <a:latin typeface="仿宋" panose="02010609060101010101" charset="-122"/>
                <a:ea typeface="仿宋" panose="02010609060101010101" charset="-122"/>
                <a:cs typeface="仿宋" panose="02010609060101010101" charset="-122"/>
              </a:rPr>
              <a:t>竞争战略的类型和特征 </a:t>
            </a:r>
            <a:endParaRPr lang="zh-CN" altLang="en-US" sz="4800" dirty="0">
              <a:latin typeface="仿宋" panose="02010609060101010101" charset="-122"/>
              <a:ea typeface="仿宋" panose="02010609060101010101" charset="-122"/>
              <a:cs typeface="仿宋" panose="02010609060101010101" charset="-122"/>
            </a:endParaRPr>
          </a:p>
          <a:p>
            <a:pPr>
              <a:lnSpc>
                <a:spcPct val="150000"/>
              </a:lnSpc>
            </a:pPr>
            <a:r>
              <a:rPr lang="zh-CN" altLang="en-US" sz="4800" dirty="0">
                <a:latin typeface="仿宋" panose="02010609060101010101" charset="-122"/>
                <a:ea typeface="仿宋" panose="02010609060101010101" charset="-122"/>
                <a:cs typeface="仿宋" panose="02010609060101010101" charset="-122"/>
              </a:rPr>
              <a:t>竞争战略也就是业务层战略。在竞争战略的设计和选择方面，迈克尔·波特教授的理论应用最广，这就是产业竞争结构分析框架，由此提出了三种竞争战略，分别是成本领先战略、差异化战略和集中化战略。</a:t>
            </a:r>
            <a:endParaRPr lang="zh-CN" altLang="en-US" sz="4800" dirty="0">
              <a:latin typeface="仿宋" panose="02010609060101010101" charset="-122"/>
              <a:ea typeface="仿宋" panose="02010609060101010101" charset="-122"/>
              <a:cs typeface="仿宋" panose="02010609060101010101" charset="-122"/>
            </a:endParaRPr>
          </a:p>
          <a:p>
            <a:pPr>
              <a:lnSpc>
                <a:spcPct val="150000"/>
              </a:lnSpc>
            </a:pPr>
            <a:r>
              <a:rPr lang="zh-CN" altLang="en-US" sz="4800" dirty="0">
                <a:latin typeface="仿宋" panose="02010609060101010101" charset="-122"/>
                <a:ea typeface="仿宋" panose="02010609060101010101" charset="-122"/>
                <a:cs typeface="仿宋" panose="02010609060101010101" charset="-122"/>
              </a:rPr>
              <a:t>1．成本领先战略：也就是低成本战略。当某企业的价格相当于或低于其竞争厂商时，它实施的就是成本领先战略。实行成本领先战略，要求企业必须成为成本领导者，而不仅仅是降低了成本。</a:t>
            </a:r>
            <a:endParaRPr lang="zh-CN" altLang="en-US" sz="4800" dirty="0">
              <a:latin typeface="仿宋" panose="02010609060101010101" charset="-122"/>
              <a:ea typeface="仿宋" panose="02010609060101010101" charset="-122"/>
              <a:cs typeface="仿宋" panose="02010609060101010101" charset="-122"/>
            </a:endParaRPr>
          </a:p>
          <a:p>
            <a:pPr>
              <a:lnSpc>
                <a:spcPct val="150000"/>
              </a:lnSpc>
            </a:pPr>
            <a:r>
              <a:rPr lang="zh-CN" altLang="en-US" sz="4800" dirty="0">
                <a:latin typeface="仿宋" panose="02010609060101010101" charset="-122"/>
                <a:ea typeface="仿宋" panose="02010609060101010101" charset="-122"/>
                <a:cs typeface="仿宋" panose="02010609060101010101" charset="-122"/>
              </a:rPr>
              <a:t>（2）实施成本领先战略的条件</a:t>
            </a:r>
            <a:endParaRPr lang="zh-CN" altLang="en-US" sz="4800" dirty="0">
              <a:latin typeface="仿宋" panose="02010609060101010101" charset="-122"/>
              <a:ea typeface="仿宋" panose="02010609060101010101" charset="-122"/>
              <a:cs typeface="仿宋" panose="02010609060101010101" charset="-122"/>
            </a:endParaRPr>
          </a:p>
          <a:p>
            <a:pPr>
              <a:lnSpc>
                <a:spcPct val="150000"/>
              </a:lnSpc>
            </a:pPr>
            <a:r>
              <a:rPr lang="zh-CN" altLang="en-US" sz="4800" dirty="0">
                <a:latin typeface="仿宋" panose="02010609060101010101" charset="-122"/>
                <a:ea typeface="仿宋" panose="02010609060101010101" charset="-122"/>
                <a:cs typeface="仿宋" panose="02010609060101010101" charset="-122"/>
              </a:rPr>
              <a:t>①企业各产品之间关联性强，能够充分利用企业的生产制造系统。②低成本能有效提高企业市场占有率，进而给企业带来高额收益。③必须具有先进的生产工艺技术和现代化技术装备，能够进行大批量生产。④建立起严格的、全面的成本控制系统，并且能够在企业各个部门得到有效执行。</a:t>
            </a:r>
            <a:endParaRPr lang="zh-CN" altLang="en-US" sz="4800" dirty="0">
              <a:latin typeface="仿宋" panose="02010609060101010101" charset="-122"/>
              <a:ea typeface="仿宋" panose="02010609060101010101" charset="-122"/>
              <a:cs typeface="仿宋" panose="02010609060101010101" charset="-122"/>
            </a:endParaRPr>
          </a:p>
          <a:p>
            <a:pPr>
              <a:lnSpc>
                <a:spcPct val="150000"/>
              </a:lnSpc>
            </a:pPr>
            <a:r>
              <a:rPr lang="zh-CN" altLang="en-US" sz="4800" dirty="0">
                <a:latin typeface="仿宋" panose="02010609060101010101" charset="-122"/>
                <a:ea typeface="仿宋" panose="02010609060101010101" charset="-122"/>
                <a:cs typeface="仿宋" panose="02010609060101010101" charset="-122"/>
              </a:rPr>
              <a:t>（3）成本领先战略的利弊：实施成本领先战略可以给组织带来以下好处：①当组织处于低成本地位时，形成抵挡竞争对手的优势。②组织建立起的巨大生产规模和成本优势，使欲进入该行业的投资者望而却步，形成行业进入壁垒。③提高与购买商、供应商谈判时的讨价还价能力。</a:t>
            </a:r>
            <a:endParaRPr lang="zh-CN" altLang="en-US" sz="4800" dirty="0">
              <a:latin typeface="仿宋" panose="02010609060101010101" charset="-122"/>
              <a:ea typeface="仿宋" panose="02010609060101010101" charset="-122"/>
              <a:cs typeface="仿宋" panose="02010609060101010101" charset="-122"/>
            </a:endParaRPr>
          </a:p>
          <a:p>
            <a:pPr>
              <a:lnSpc>
                <a:spcPct val="150000"/>
              </a:lnSpc>
            </a:pPr>
            <a:r>
              <a:rPr lang="zh-CN" altLang="en-US" sz="4800" dirty="0">
                <a:latin typeface="仿宋" panose="02010609060101010101" charset="-122"/>
                <a:ea typeface="仿宋" panose="02010609060101010101" charset="-122"/>
                <a:cs typeface="仿宋" panose="02010609060101010101" charset="-122"/>
              </a:rPr>
              <a:t>该战略也具有缺陷：①新技术的出现可能使组织过去积累的经验变得低效。②行业中的竞争对手或新加入者通过模仿、吸取前人经验或购买更先进的设备，使自己的成本更低。这时，组织的成本优势也就不复存在了。③随着经济的发展和人们收入水平的提高，消费者从注重产品的价格开始转向更加注重产品的差异性，使得成本优势的意义大大降低。</a:t>
            </a:r>
            <a:endParaRPr lang="zh-CN" altLang="en-US" sz="4800" dirty="0">
              <a:latin typeface="仿宋" panose="02010609060101010101" charset="-122"/>
              <a:ea typeface="仿宋" panose="02010609060101010101" charset="-122"/>
              <a:cs typeface="仿宋" panose="02010609060101010101" charset="-122"/>
            </a:endParaRPr>
          </a:p>
          <a:p>
            <a:pPr>
              <a:lnSpc>
                <a:spcPct val="150000"/>
              </a:lnSpc>
            </a:pPr>
            <a:endParaRPr lang="zh-CN" altLang="en-US" sz="5600" dirty="0">
              <a:latin typeface="仿宋" panose="02010609060101010101" charset="-122"/>
              <a:ea typeface="仿宋" panose="02010609060101010101" charset="-122"/>
              <a:cs typeface="仿宋" panose="02010609060101010101" charset="-122"/>
            </a:endParaRPr>
          </a:p>
          <a:p>
            <a:pPr>
              <a:lnSpc>
                <a:spcPct val="150000"/>
              </a:lnSpc>
            </a:pPr>
            <a:endParaRPr lang="zh-CN" altLang="en-US" sz="5600" dirty="0">
              <a:latin typeface="仿宋" panose="02010609060101010101" charset="-122"/>
              <a:ea typeface="仿宋" panose="02010609060101010101" charset="-122"/>
              <a:cs typeface="仿宋" panose="02010609060101010101" charset="-122"/>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428604"/>
            <a:ext cx="8229600" cy="1143000"/>
          </a:xfrm>
        </p:spPr>
        <p:txBody>
          <a:bodyPr/>
          <a:lstStyle/>
          <a:p>
            <a:r>
              <a:rPr lang="zh-CN" altLang="en-US" dirty="0"/>
              <a:t>第五章  战略管理</a:t>
            </a:r>
            <a:endParaRPr lang="zh-CN" altLang="en-US" dirty="0"/>
          </a:p>
        </p:txBody>
      </p:sp>
      <p:sp>
        <p:nvSpPr>
          <p:cNvPr id="3" name="内容占位符 2"/>
          <p:cNvSpPr>
            <a:spLocks noGrp="1"/>
          </p:cNvSpPr>
          <p:nvPr>
            <p:ph idx="1"/>
          </p:nvPr>
        </p:nvSpPr>
        <p:spPr>
          <a:xfrm>
            <a:off x="212090" y="1714500"/>
            <a:ext cx="8649970" cy="4610100"/>
          </a:xfrm>
        </p:spPr>
        <p:txBody>
          <a:bodyPr>
            <a:normAutofit fontScale="25000"/>
          </a:bodyPr>
          <a:lstStyle/>
          <a:p>
            <a:pPr>
              <a:lnSpc>
                <a:spcPct val="150000"/>
              </a:lnSpc>
            </a:pPr>
            <a:r>
              <a:rPr lang="zh-CN" altLang="en-US" sz="4800" dirty="0">
                <a:latin typeface="仿宋" panose="02010609060101010101" charset="-122"/>
                <a:ea typeface="仿宋" panose="02010609060101010101" charset="-122"/>
                <a:cs typeface="仿宋" panose="02010609060101010101" charset="-122"/>
              </a:rPr>
              <a:t>掌握：</a:t>
            </a:r>
            <a:endParaRPr lang="zh-CN" altLang="en-US" sz="4800" dirty="0">
              <a:latin typeface="仿宋" panose="02010609060101010101" charset="-122"/>
              <a:ea typeface="仿宋" panose="02010609060101010101" charset="-122"/>
              <a:cs typeface="仿宋" panose="02010609060101010101" charset="-122"/>
            </a:endParaRPr>
          </a:p>
          <a:p>
            <a:pPr>
              <a:lnSpc>
                <a:spcPct val="150000"/>
              </a:lnSpc>
            </a:pPr>
            <a:r>
              <a:rPr lang="en-US" altLang="zh-CN" sz="4800" dirty="0">
                <a:latin typeface="仿宋" panose="02010609060101010101" charset="-122"/>
                <a:ea typeface="仿宋" panose="02010609060101010101" charset="-122"/>
                <a:cs typeface="仿宋" panose="02010609060101010101" charset="-122"/>
              </a:rPr>
              <a:t>2.</a:t>
            </a:r>
            <a:r>
              <a:rPr lang="zh-CN" altLang="en-US" sz="4800" dirty="0">
                <a:latin typeface="仿宋" panose="02010609060101010101" charset="-122"/>
                <a:ea typeface="仿宋" panose="02010609060101010101" charset="-122"/>
                <a:cs typeface="仿宋" panose="02010609060101010101" charset="-122"/>
              </a:rPr>
              <a:t>竞争战略的类型和特征 </a:t>
            </a:r>
            <a:endParaRPr lang="zh-CN" altLang="en-US" sz="4800" dirty="0">
              <a:latin typeface="仿宋" panose="02010609060101010101" charset="-122"/>
              <a:ea typeface="仿宋" panose="02010609060101010101" charset="-122"/>
              <a:cs typeface="仿宋" panose="02010609060101010101" charset="-122"/>
            </a:endParaRPr>
          </a:p>
          <a:p>
            <a:pPr>
              <a:lnSpc>
                <a:spcPct val="150000"/>
              </a:lnSpc>
            </a:pPr>
            <a:r>
              <a:rPr lang="zh-CN" altLang="en-US" sz="4800" b="1" dirty="0">
                <a:latin typeface="仿宋" panose="02010609060101010101" charset="-122"/>
                <a:ea typeface="仿宋" panose="02010609060101010101" charset="-122"/>
                <a:cs typeface="仿宋" panose="02010609060101010101" charset="-122"/>
              </a:rPr>
              <a:t>2．差异化战略</a:t>
            </a:r>
            <a:endParaRPr lang="zh-CN" altLang="en-US" sz="4800" b="1" dirty="0">
              <a:latin typeface="仿宋" panose="02010609060101010101" charset="-122"/>
              <a:ea typeface="仿宋" panose="02010609060101010101" charset="-122"/>
              <a:cs typeface="仿宋" panose="02010609060101010101" charset="-122"/>
            </a:endParaRPr>
          </a:p>
          <a:p>
            <a:pPr>
              <a:lnSpc>
                <a:spcPct val="150000"/>
              </a:lnSpc>
            </a:pPr>
            <a:r>
              <a:rPr lang="zh-CN" altLang="en-US" sz="4800" dirty="0">
                <a:latin typeface="仿宋" panose="02010609060101010101" charset="-122"/>
                <a:ea typeface="仿宋" panose="02010609060101010101" charset="-122"/>
                <a:cs typeface="仿宋" panose="02010609060101010101" charset="-122"/>
              </a:rPr>
              <a:t>（1）差异化战略，也称为标歧立异战略，是指企业在提供产品或服务方面寻求在产业中的与众不同，以获取竞争优势。</a:t>
            </a:r>
            <a:endParaRPr lang="zh-CN" altLang="en-US" sz="4800" dirty="0">
              <a:latin typeface="仿宋" panose="02010609060101010101" charset="-122"/>
              <a:ea typeface="仿宋" panose="02010609060101010101" charset="-122"/>
              <a:cs typeface="仿宋" panose="02010609060101010101" charset="-122"/>
            </a:endParaRPr>
          </a:p>
          <a:p>
            <a:pPr>
              <a:lnSpc>
                <a:spcPct val="150000"/>
              </a:lnSpc>
            </a:pPr>
            <a:r>
              <a:rPr lang="zh-CN" altLang="en-US" sz="4800" dirty="0">
                <a:latin typeface="仿宋" panose="02010609060101010101" charset="-122"/>
                <a:ea typeface="仿宋" panose="02010609060101010101" charset="-122"/>
                <a:cs typeface="仿宋" panose="02010609060101010101" charset="-122"/>
              </a:rPr>
              <a:t>（2）实施差异化战略的条件</a:t>
            </a:r>
            <a:endParaRPr lang="zh-CN" altLang="en-US" sz="4800" dirty="0">
              <a:latin typeface="仿宋" panose="02010609060101010101" charset="-122"/>
              <a:ea typeface="仿宋" panose="02010609060101010101" charset="-122"/>
              <a:cs typeface="仿宋" panose="02010609060101010101" charset="-122"/>
            </a:endParaRPr>
          </a:p>
          <a:p>
            <a:pPr>
              <a:lnSpc>
                <a:spcPct val="150000"/>
              </a:lnSpc>
            </a:pPr>
            <a:r>
              <a:rPr lang="zh-CN" altLang="en-US" sz="4800" dirty="0">
                <a:latin typeface="仿宋" panose="02010609060101010101" charset="-122"/>
                <a:ea typeface="仿宋" panose="02010609060101010101" charset="-122"/>
                <a:cs typeface="仿宋" panose="02010609060101010101" charset="-122"/>
              </a:rPr>
              <a:t>①具有卓越的研究与开发能力，能够不断开发出满足顾客不同需要的新产品。②组织拥有产品质量好或技术领先的声望。③具有强大的市场营销能力，能够提供优质的服务，在市场上树立良好的形象。④研发、生产和营销等部门之间能够进行有效的协调与配合。⑤组织资金实力或融资能力较强。</a:t>
            </a:r>
            <a:endParaRPr lang="zh-CN" altLang="en-US" sz="4800" dirty="0">
              <a:latin typeface="仿宋" panose="02010609060101010101" charset="-122"/>
              <a:ea typeface="仿宋" panose="02010609060101010101" charset="-122"/>
              <a:cs typeface="仿宋" panose="02010609060101010101" charset="-122"/>
            </a:endParaRPr>
          </a:p>
          <a:p>
            <a:pPr>
              <a:lnSpc>
                <a:spcPct val="150000"/>
              </a:lnSpc>
            </a:pPr>
            <a:r>
              <a:rPr lang="zh-CN" altLang="en-US" sz="4800" dirty="0">
                <a:latin typeface="仿宋" panose="02010609060101010101" charset="-122"/>
                <a:ea typeface="仿宋" panose="02010609060101010101" charset="-122"/>
                <a:cs typeface="仿宋" panose="02010609060101010101" charset="-122"/>
              </a:rPr>
              <a:t>（3）差异化战略的利弊：差异化战略可以给组织带来以下益处：①建立起顾客对组织和组织所生产产品的信赖和忠诚，形成差异化的竞争优势。②顾客的信赖和忠诚形成了强有力的行业进入壁垒。如果新加入者想参与市场竞争，必须投入大量资源来扭转顾客对本组织产品的信赖和忠诚。③差异化可以使组织制定高价格，进而获取高额收益。</a:t>
            </a:r>
            <a:endParaRPr lang="zh-CN" altLang="en-US" sz="4800" dirty="0">
              <a:latin typeface="仿宋" panose="02010609060101010101" charset="-122"/>
              <a:ea typeface="仿宋" panose="02010609060101010101" charset="-122"/>
              <a:cs typeface="仿宋" panose="02010609060101010101" charset="-122"/>
            </a:endParaRPr>
          </a:p>
          <a:p>
            <a:pPr>
              <a:lnSpc>
                <a:spcPct val="150000"/>
              </a:lnSpc>
            </a:pPr>
            <a:r>
              <a:rPr lang="zh-CN" altLang="en-US" sz="4800" dirty="0">
                <a:latin typeface="仿宋" panose="02010609060101010101" charset="-122"/>
                <a:ea typeface="仿宋" panose="02010609060101010101" charset="-122"/>
                <a:cs typeface="仿宋" panose="02010609060101010101" charset="-122"/>
              </a:rPr>
              <a:t>差异化战略的不足主要体现在以下方面：①由于增加研发费用、采购高档原材料或做大量广告等原因，实施差异化战略的组织成本往往都比较高。如果因成本高而把价格定得很高，超出了顾客的承受能力，顾客宁可牺牲质量、性能、形象等方面的差异性，而去追求低价格采购。②如果竞争对手也推行差异化战略，并且在质量、性能、形象等方面不断推出差异性，也会使得本组织的差异化优势大大降低。</a:t>
            </a:r>
            <a:endParaRPr lang="zh-CN" altLang="en-US" sz="4800" dirty="0">
              <a:latin typeface="仿宋" panose="02010609060101010101" charset="-122"/>
              <a:ea typeface="仿宋" panose="02010609060101010101" charset="-122"/>
              <a:cs typeface="仿宋" panose="02010609060101010101" charset="-122"/>
            </a:endParaRPr>
          </a:p>
          <a:p>
            <a:pPr>
              <a:lnSpc>
                <a:spcPct val="150000"/>
              </a:lnSpc>
            </a:pPr>
            <a:endParaRPr lang="zh-CN" altLang="en-US" sz="5600" dirty="0">
              <a:latin typeface="仿宋" panose="02010609060101010101" charset="-122"/>
              <a:ea typeface="仿宋" panose="02010609060101010101" charset="-122"/>
              <a:cs typeface="仿宋" panose="02010609060101010101" charset="-122"/>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428604"/>
            <a:ext cx="8229600" cy="1143000"/>
          </a:xfrm>
        </p:spPr>
        <p:txBody>
          <a:bodyPr/>
          <a:lstStyle/>
          <a:p>
            <a:r>
              <a:rPr lang="zh-CN" altLang="en-US" dirty="0"/>
              <a:t>第五章  战略管理</a:t>
            </a:r>
            <a:endParaRPr lang="zh-CN" altLang="en-US" dirty="0"/>
          </a:p>
        </p:txBody>
      </p:sp>
      <p:sp>
        <p:nvSpPr>
          <p:cNvPr id="3" name="内容占位符 2"/>
          <p:cNvSpPr>
            <a:spLocks noGrp="1"/>
          </p:cNvSpPr>
          <p:nvPr>
            <p:ph idx="1"/>
          </p:nvPr>
        </p:nvSpPr>
        <p:spPr>
          <a:xfrm>
            <a:off x="212090" y="1714500"/>
            <a:ext cx="8649970" cy="4610100"/>
          </a:xfrm>
        </p:spPr>
        <p:txBody>
          <a:bodyPr>
            <a:normAutofit fontScale="25000"/>
          </a:bodyPr>
          <a:lstStyle/>
          <a:p>
            <a:pPr>
              <a:lnSpc>
                <a:spcPct val="150000"/>
              </a:lnSpc>
            </a:pPr>
            <a:r>
              <a:rPr lang="zh-CN" altLang="en-US" sz="4800" dirty="0">
                <a:latin typeface="仿宋" panose="02010609060101010101" charset="-122"/>
                <a:ea typeface="仿宋" panose="02010609060101010101" charset="-122"/>
                <a:cs typeface="仿宋" panose="02010609060101010101" charset="-122"/>
              </a:rPr>
              <a:t>掌握：</a:t>
            </a:r>
            <a:endParaRPr lang="zh-CN" altLang="en-US" sz="4800" dirty="0">
              <a:latin typeface="仿宋" panose="02010609060101010101" charset="-122"/>
              <a:ea typeface="仿宋" panose="02010609060101010101" charset="-122"/>
              <a:cs typeface="仿宋" panose="02010609060101010101" charset="-122"/>
            </a:endParaRPr>
          </a:p>
          <a:p>
            <a:pPr>
              <a:lnSpc>
                <a:spcPct val="150000"/>
              </a:lnSpc>
            </a:pPr>
            <a:r>
              <a:rPr lang="en-US" altLang="zh-CN" sz="4800" dirty="0">
                <a:latin typeface="仿宋" panose="02010609060101010101" charset="-122"/>
                <a:ea typeface="仿宋" panose="02010609060101010101" charset="-122"/>
                <a:cs typeface="仿宋" panose="02010609060101010101" charset="-122"/>
              </a:rPr>
              <a:t>2.</a:t>
            </a:r>
            <a:r>
              <a:rPr lang="zh-CN" altLang="en-US" sz="4800" dirty="0">
                <a:latin typeface="仿宋" panose="02010609060101010101" charset="-122"/>
                <a:ea typeface="仿宋" panose="02010609060101010101" charset="-122"/>
                <a:cs typeface="仿宋" panose="02010609060101010101" charset="-122"/>
              </a:rPr>
              <a:t>竞争战略的类型和特征 </a:t>
            </a:r>
            <a:endParaRPr lang="zh-CN" altLang="en-US" sz="5600" dirty="0">
              <a:latin typeface="仿宋" panose="02010609060101010101" charset="-122"/>
              <a:ea typeface="仿宋" panose="02010609060101010101" charset="-122"/>
              <a:cs typeface="仿宋" panose="02010609060101010101" charset="-122"/>
            </a:endParaRPr>
          </a:p>
          <a:p>
            <a:pPr>
              <a:lnSpc>
                <a:spcPct val="150000"/>
              </a:lnSpc>
            </a:pPr>
            <a:r>
              <a:rPr lang="zh-CN" altLang="en-US" sz="5600" b="1" dirty="0">
                <a:latin typeface="仿宋" panose="02010609060101010101" charset="-122"/>
                <a:ea typeface="仿宋" panose="02010609060101010101" charset="-122"/>
                <a:cs typeface="仿宋" panose="02010609060101010101" charset="-122"/>
              </a:rPr>
              <a:t>3．集中化战略</a:t>
            </a:r>
            <a:endParaRPr lang="zh-CN" altLang="en-US" sz="5600" b="1" dirty="0">
              <a:latin typeface="仿宋" panose="02010609060101010101" charset="-122"/>
              <a:ea typeface="仿宋" panose="02010609060101010101" charset="-122"/>
              <a:cs typeface="仿宋" panose="02010609060101010101" charset="-122"/>
            </a:endParaRPr>
          </a:p>
          <a:p>
            <a:pPr>
              <a:lnSpc>
                <a:spcPct val="150000"/>
              </a:lnSpc>
            </a:pPr>
            <a:r>
              <a:rPr lang="zh-CN" altLang="en-US" sz="5600" dirty="0">
                <a:latin typeface="仿宋" panose="02010609060101010101" charset="-122"/>
                <a:ea typeface="仿宋" panose="02010609060101010101" charset="-122"/>
                <a:cs typeface="仿宋" panose="02010609060101010101" charset="-122"/>
              </a:rPr>
              <a:t>（1）集中化战略的含义</a:t>
            </a:r>
            <a:endParaRPr lang="zh-CN" altLang="en-US" sz="5600" dirty="0">
              <a:latin typeface="仿宋" panose="02010609060101010101" charset="-122"/>
              <a:ea typeface="仿宋" panose="02010609060101010101" charset="-122"/>
              <a:cs typeface="仿宋" panose="02010609060101010101" charset="-122"/>
            </a:endParaRPr>
          </a:p>
          <a:p>
            <a:pPr>
              <a:lnSpc>
                <a:spcPct val="150000"/>
              </a:lnSpc>
            </a:pPr>
            <a:r>
              <a:rPr lang="zh-CN" altLang="en-US" sz="5600" dirty="0">
                <a:latin typeface="仿宋" panose="02010609060101010101" charset="-122"/>
                <a:ea typeface="仿宋" panose="02010609060101010101" charset="-122"/>
                <a:cs typeface="仿宋" panose="02010609060101010101" charset="-122"/>
              </a:rPr>
              <a:t>集中化战略也称为目标集聚战略，是指将组织资源集中于狭小的细分市场上，寻求成本优势或差异化优势的战略。如果组织寻求的是在目标市场上的成本优势，它实施的就是成本集聚战略；若组织追求的是在目标市场上的与众不同，它实施的则是歧异集聚战略。它们构成了集中化战略的两种表现形式。</a:t>
            </a:r>
            <a:endParaRPr lang="zh-CN" altLang="en-US" sz="5600" dirty="0">
              <a:latin typeface="仿宋" panose="02010609060101010101" charset="-122"/>
              <a:ea typeface="仿宋" panose="02010609060101010101" charset="-122"/>
              <a:cs typeface="仿宋" panose="02010609060101010101" charset="-122"/>
            </a:endParaRPr>
          </a:p>
          <a:p>
            <a:pPr>
              <a:lnSpc>
                <a:spcPct val="150000"/>
              </a:lnSpc>
            </a:pPr>
            <a:r>
              <a:rPr lang="zh-CN" altLang="en-US" sz="5600" dirty="0">
                <a:latin typeface="仿宋" panose="02010609060101010101" charset="-122"/>
                <a:ea typeface="仿宋" panose="02010609060101010101" charset="-122"/>
                <a:cs typeface="仿宋" panose="02010609060101010101" charset="-122"/>
              </a:rPr>
              <a:t>（2）集中化战略的利弊</a:t>
            </a:r>
            <a:endParaRPr lang="zh-CN" altLang="en-US" sz="5600" dirty="0">
              <a:latin typeface="仿宋" panose="02010609060101010101" charset="-122"/>
              <a:ea typeface="仿宋" panose="02010609060101010101" charset="-122"/>
              <a:cs typeface="仿宋" panose="02010609060101010101" charset="-122"/>
            </a:endParaRPr>
          </a:p>
          <a:p>
            <a:pPr>
              <a:lnSpc>
                <a:spcPct val="150000"/>
              </a:lnSpc>
            </a:pPr>
            <a:r>
              <a:rPr lang="zh-CN" altLang="en-US" sz="5600" dirty="0">
                <a:latin typeface="仿宋" panose="02010609060101010101" charset="-122"/>
                <a:ea typeface="仿宋" panose="02010609060101010101" charset="-122"/>
                <a:cs typeface="仿宋" panose="02010609060101010101" charset="-122"/>
              </a:rPr>
              <a:t>集中化战略的优势：组织结构简单，便于管理，而且有利于充分利用组织的资源和能力。</a:t>
            </a:r>
            <a:endParaRPr lang="zh-CN" altLang="en-US" sz="5600" dirty="0">
              <a:latin typeface="仿宋" panose="02010609060101010101" charset="-122"/>
              <a:ea typeface="仿宋" panose="02010609060101010101" charset="-122"/>
              <a:cs typeface="仿宋" panose="02010609060101010101" charset="-122"/>
            </a:endParaRPr>
          </a:p>
          <a:p>
            <a:pPr>
              <a:lnSpc>
                <a:spcPct val="150000"/>
              </a:lnSpc>
            </a:pPr>
            <a:r>
              <a:rPr lang="zh-CN" altLang="en-US" sz="5600" dirty="0">
                <a:latin typeface="仿宋" panose="02010609060101010101" charset="-122"/>
                <a:ea typeface="仿宋" panose="02010609060101010101" charset="-122"/>
                <a:cs typeface="仿宋" panose="02010609060101010101" charset="-122"/>
              </a:rPr>
              <a:t>集中化战略的不足：市场风险比较大。一旦目标市场需求发生较大变化，组织就可能陷入困境。</a:t>
            </a:r>
            <a:endParaRPr lang="zh-CN" altLang="en-US" sz="5600" dirty="0">
              <a:latin typeface="仿宋" panose="02010609060101010101" charset="-122"/>
              <a:ea typeface="仿宋" panose="02010609060101010101" charset="-122"/>
              <a:cs typeface="仿宋" panose="02010609060101010101" charset="-122"/>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85728"/>
            <a:ext cx="8229600" cy="1143000"/>
          </a:xfrm>
        </p:spPr>
        <p:txBody>
          <a:bodyPr/>
          <a:lstStyle/>
          <a:p>
            <a:r>
              <a:rPr lang="zh-CN" altLang="en-US" dirty="0"/>
              <a:t>第六章  决策</a:t>
            </a:r>
            <a:endParaRPr lang="zh-CN" altLang="en-US" dirty="0"/>
          </a:p>
        </p:txBody>
      </p:sp>
      <p:sp>
        <p:nvSpPr>
          <p:cNvPr id="3" name="内容占位符 2"/>
          <p:cNvSpPr>
            <a:spLocks noGrp="1"/>
          </p:cNvSpPr>
          <p:nvPr>
            <p:ph idx="1"/>
          </p:nvPr>
        </p:nvSpPr>
        <p:spPr>
          <a:xfrm>
            <a:off x="500034" y="1714488"/>
            <a:ext cx="8186766" cy="4610112"/>
          </a:xfrm>
        </p:spPr>
        <p:txBody>
          <a:bodyPr>
            <a:normAutofit fontScale="25000"/>
          </a:bodyPr>
          <a:lstStyle/>
          <a:p>
            <a:pPr>
              <a:lnSpc>
                <a:spcPct val="150000"/>
              </a:lnSpc>
            </a:pPr>
            <a:r>
              <a:rPr lang="zh-CN" altLang="en-US" dirty="0"/>
              <a:t>重点掌握：</a:t>
            </a:r>
            <a:endParaRPr lang="zh-CN" altLang="en-US" dirty="0"/>
          </a:p>
          <a:p>
            <a:pPr>
              <a:lnSpc>
                <a:spcPct val="150000"/>
              </a:lnSpc>
            </a:pPr>
            <a:r>
              <a:rPr lang="en-US" altLang="zh-CN" sz="4800" dirty="0">
                <a:latin typeface="仿宋" panose="02010609060101010101" charset="-122"/>
                <a:ea typeface="仿宋" panose="02010609060101010101" charset="-122"/>
                <a:cs typeface="仿宋" panose="02010609060101010101" charset="-122"/>
              </a:rPr>
              <a:t>1.</a:t>
            </a:r>
            <a:r>
              <a:rPr lang="zh-CN" altLang="en-US" sz="4800" dirty="0">
                <a:latin typeface="仿宋" panose="02010609060101010101" charset="-122"/>
                <a:ea typeface="仿宋" panose="02010609060101010101" charset="-122"/>
                <a:cs typeface="仿宋" panose="02010609060101010101" charset="-122"/>
              </a:rPr>
              <a:t>决策的</a:t>
            </a:r>
            <a:r>
              <a:rPr lang="zh-CN" altLang="en-US" sz="4800" dirty="0" smtClean="0">
                <a:latin typeface="仿宋" panose="02010609060101010101" charset="-122"/>
                <a:ea typeface="仿宋" panose="02010609060101010101" charset="-122"/>
                <a:cs typeface="仿宋" panose="02010609060101010101" charset="-122"/>
              </a:rPr>
              <a:t>含义、作用</a:t>
            </a:r>
            <a:endParaRPr lang="zh-CN" altLang="en-US" sz="4800" dirty="0" smtClean="0">
              <a:latin typeface="仿宋" panose="02010609060101010101" charset="-122"/>
              <a:ea typeface="仿宋" panose="02010609060101010101" charset="-122"/>
              <a:cs typeface="仿宋" panose="02010609060101010101" charset="-122"/>
            </a:endParaRPr>
          </a:p>
          <a:p>
            <a:pPr>
              <a:lnSpc>
                <a:spcPct val="150000"/>
              </a:lnSpc>
            </a:pPr>
            <a:r>
              <a:rPr lang="en-US" altLang="zh-CN" sz="4000" dirty="0" smtClean="0">
                <a:latin typeface="仿宋" panose="02010609060101010101" charset="-122"/>
                <a:ea typeface="仿宋" panose="02010609060101010101" charset="-122"/>
                <a:cs typeface="仿宋" panose="02010609060101010101" charset="-122"/>
              </a:rPr>
              <a:t>决策，是指为了达到一定的目标，采用一定的科学方法和手段，从两个以上的可行方案中选择一个满意方案的分析判断过程。</a:t>
            </a:r>
            <a:endParaRPr lang="en-US" altLang="zh-CN" sz="4000" dirty="0" smtClean="0">
              <a:latin typeface="仿宋" panose="02010609060101010101" charset="-122"/>
              <a:ea typeface="仿宋" panose="02010609060101010101" charset="-122"/>
              <a:cs typeface="仿宋" panose="02010609060101010101" charset="-122"/>
            </a:endParaRPr>
          </a:p>
          <a:p>
            <a:pPr>
              <a:lnSpc>
                <a:spcPct val="150000"/>
              </a:lnSpc>
            </a:pPr>
            <a:r>
              <a:rPr lang="en-US" altLang="zh-CN" sz="4000" dirty="0" smtClean="0">
                <a:latin typeface="仿宋" panose="02010609060101010101" charset="-122"/>
                <a:ea typeface="仿宋" panose="02010609060101010101" charset="-122"/>
                <a:cs typeface="仿宋" panose="02010609060101010101" charset="-122"/>
              </a:rPr>
              <a:t>决策是管理的核心问题，它贯串于整个组织管理过程的始终。从这个意义上讲，决策实际上是管理最本质的东西。正如著名管理学家赫伯特·西蒙所说：“决策是管理的心脏；管理就是由一系列决策组成的；管理就是决策。”</a:t>
            </a:r>
            <a:endParaRPr lang="en-US" altLang="zh-CN" sz="4000" dirty="0" smtClean="0">
              <a:latin typeface="仿宋" panose="02010609060101010101" charset="-122"/>
              <a:ea typeface="仿宋" panose="02010609060101010101" charset="-122"/>
              <a:cs typeface="仿宋" panose="02010609060101010101" charset="-122"/>
            </a:endParaRPr>
          </a:p>
          <a:p>
            <a:pPr>
              <a:lnSpc>
                <a:spcPct val="150000"/>
              </a:lnSpc>
            </a:pPr>
            <a:r>
              <a:rPr lang="en-US" altLang="zh-CN" sz="4000" dirty="0" smtClean="0">
                <a:latin typeface="仿宋" panose="02010609060101010101" charset="-122"/>
                <a:ea typeface="仿宋" panose="02010609060101010101" charset="-122"/>
                <a:cs typeface="仿宋" panose="02010609060101010101" charset="-122"/>
              </a:rPr>
              <a:t>决策的重要地位和作用可以从以下几方面加以说明：</a:t>
            </a:r>
            <a:endParaRPr lang="en-US" altLang="zh-CN" sz="4000" dirty="0" smtClean="0">
              <a:latin typeface="仿宋" panose="02010609060101010101" charset="-122"/>
              <a:ea typeface="仿宋" panose="02010609060101010101" charset="-122"/>
              <a:cs typeface="仿宋" panose="02010609060101010101" charset="-122"/>
            </a:endParaRPr>
          </a:p>
          <a:p>
            <a:pPr>
              <a:lnSpc>
                <a:spcPct val="150000"/>
              </a:lnSpc>
            </a:pPr>
            <a:r>
              <a:rPr lang="en-US" altLang="zh-CN" sz="4000" dirty="0" smtClean="0">
                <a:latin typeface="仿宋" panose="02010609060101010101" charset="-122"/>
                <a:ea typeface="仿宋" panose="02010609060101010101" charset="-122"/>
                <a:cs typeface="仿宋" panose="02010609060101010101" charset="-122"/>
              </a:rPr>
              <a:t>1．决策正确与否对组织的前途命运有决定性的影响。组织决策，特别是战略性决策是否正确，在很大程度上决定着组织的兴衰存亡。如果决策错误，则一切工作都会徒劳无功，甚至给组织带来灾难性的损失。对于每个决策者来说，不是是否要作出决策的问题，而是如何使决策更科学、更合理、更有效，这是关系到组织管理成败的关键。</a:t>
            </a:r>
            <a:endParaRPr lang="en-US" altLang="zh-CN" sz="4000" dirty="0" smtClean="0">
              <a:latin typeface="仿宋" panose="02010609060101010101" charset="-122"/>
              <a:ea typeface="仿宋" panose="02010609060101010101" charset="-122"/>
              <a:cs typeface="仿宋" panose="02010609060101010101" charset="-122"/>
            </a:endParaRPr>
          </a:p>
          <a:p>
            <a:pPr>
              <a:lnSpc>
                <a:spcPct val="150000"/>
              </a:lnSpc>
            </a:pPr>
            <a:r>
              <a:rPr lang="en-US" altLang="zh-CN" sz="4000" dirty="0" smtClean="0">
                <a:latin typeface="仿宋" panose="02010609060101010101" charset="-122"/>
                <a:ea typeface="仿宋" panose="02010609060101010101" charset="-122"/>
                <a:cs typeface="仿宋" panose="02010609060101010101" charset="-122"/>
              </a:rPr>
              <a:t>2．决策过程不仅是一个分析判断的过程，也是集思广益、发动群众的过程。管理好一个组织必须重视人的因素，充分发挥每一个成员的积极性和创造性，让组织成员参与决策或者授权下属自主作出决策。</a:t>
            </a:r>
            <a:endParaRPr lang="en-US" altLang="zh-CN" sz="4000" dirty="0" smtClean="0">
              <a:latin typeface="仿宋" panose="02010609060101010101" charset="-122"/>
              <a:ea typeface="仿宋" panose="02010609060101010101" charset="-122"/>
              <a:cs typeface="仿宋" panose="02010609060101010101" charset="-122"/>
            </a:endParaRPr>
          </a:p>
          <a:p>
            <a:pPr>
              <a:lnSpc>
                <a:spcPct val="150000"/>
              </a:lnSpc>
            </a:pPr>
            <a:r>
              <a:rPr lang="en-US" altLang="zh-CN" sz="4000" dirty="0" smtClean="0">
                <a:latin typeface="仿宋" panose="02010609060101010101" charset="-122"/>
                <a:ea typeface="仿宋" panose="02010609060101010101" charset="-122"/>
                <a:cs typeface="仿宋" panose="02010609060101010101" charset="-122"/>
              </a:rPr>
              <a:t>3．合理的决策是提高经济效益的基础。任何时候，能投入的资源总是有限的，为了取得尽可能好的经济效益，就需要合理地分配和调度资源，这实质上就是一个合理决策的问题。</a:t>
            </a:r>
            <a:endParaRPr lang="en-US" altLang="zh-CN" sz="4000" dirty="0" smtClean="0">
              <a:latin typeface="仿宋" panose="02010609060101010101" charset="-122"/>
              <a:ea typeface="仿宋" panose="02010609060101010101" charset="-122"/>
              <a:cs typeface="仿宋" panose="02010609060101010101" charset="-122"/>
            </a:endParaRPr>
          </a:p>
          <a:p>
            <a:pPr>
              <a:lnSpc>
                <a:spcPct val="150000"/>
              </a:lnSpc>
            </a:pPr>
            <a:r>
              <a:rPr lang="en-US" altLang="zh-CN" dirty="0" smtClean="0"/>
              <a:t>2</a:t>
            </a:r>
            <a:r>
              <a:rPr lang="en-US" altLang="zh-CN" dirty="0"/>
              <a:t>.</a:t>
            </a:r>
            <a:r>
              <a:rPr lang="zh-CN" altLang="en-US" dirty="0" smtClean="0"/>
              <a:t>决策主要定量方法、定性方法的思路 </a:t>
            </a:r>
            <a:endParaRPr lang="zh-CN" altLang="en-US" dirty="0"/>
          </a:p>
          <a:p>
            <a:pPr>
              <a:lnSpc>
                <a:spcPct val="150000"/>
              </a:lnSpc>
            </a:pPr>
            <a:r>
              <a:rPr lang="zh-CN" altLang="en-US" dirty="0"/>
              <a:t>掌握：</a:t>
            </a:r>
            <a:endParaRPr lang="zh-CN" altLang="en-US" dirty="0"/>
          </a:p>
          <a:p>
            <a:pPr>
              <a:lnSpc>
                <a:spcPct val="150000"/>
              </a:lnSpc>
            </a:pPr>
            <a:r>
              <a:rPr lang="en-US" altLang="zh-CN" dirty="0"/>
              <a:t>1.</a:t>
            </a:r>
            <a:r>
              <a:rPr lang="zh-CN" altLang="en-US" dirty="0"/>
              <a:t>决策的类型</a:t>
            </a:r>
            <a:endParaRPr lang="zh-CN" altLang="en-US" dirty="0"/>
          </a:p>
          <a:p>
            <a:pPr>
              <a:lnSpc>
                <a:spcPct val="150000"/>
              </a:lnSpc>
            </a:pPr>
            <a:r>
              <a:rPr lang="en-US" altLang="zh-CN" dirty="0"/>
              <a:t>2.</a:t>
            </a:r>
            <a:r>
              <a:rPr lang="zh-CN" altLang="en-US" dirty="0" smtClean="0"/>
              <a:t>决策过程的七个步骤 </a:t>
            </a:r>
            <a:endParaRPr lang="zh-CN" alt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85728"/>
            <a:ext cx="8229600" cy="1143000"/>
          </a:xfrm>
        </p:spPr>
        <p:txBody>
          <a:bodyPr/>
          <a:lstStyle/>
          <a:p>
            <a:r>
              <a:rPr lang="zh-CN" altLang="en-US" dirty="0"/>
              <a:t>第六章  决策</a:t>
            </a:r>
            <a:endParaRPr lang="zh-CN" altLang="en-US" dirty="0"/>
          </a:p>
        </p:txBody>
      </p:sp>
      <p:sp>
        <p:nvSpPr>
          <p:cNvPr id="3" name="内容占位符 2"/>
          <p:cNvSpPr>
            <a:spLocks noGrp="1"/>
          </p:cNvSpPr>
          <p:nvPr>
            <p:ph idx="1"/>
          </p:nvPr>
        </p:nvSpPr>
        <p:spPr>
          <a:xfrm>
            <a:off x="500034" y="1714488"/>
            <a:ext cx="8186766" cy="4610112"/>
          </a:xfrm>
        </p:spPr>
        <p:txBody>
          <a:bodyPr>
            <a:normAutofit fontScale="25000"/>
          </a:bodyPr>
          <a:lstStyle/>
          <a:p>
            <a:pPr>
              <a:lnSpc>
                <a:spcPct val="150000"/>
              </a:lnSpc>
            </a:pPr>
            <a:r>
              <a:rPr lang="zh-CN" altLang="en-US" dirty="0"/>
              <a:t>重点掌握：</a:t>
            </a:r>
            <a:endParaRPr lang="zh-CN" altLang="en-US" dirty="0"/>
          </a:p>
          <a:p>
            <a:pPr>
              <a:lnSpc>
                <a:spcPct val="150000"/>
              </a:lnSpc>
            </a:pPr>
            <a:r>
              <a:rPr lang="en-US" altLang="zh-CN" sz="4800" dirty="0" smtClean="0">
                <a:latin typeface="仿宋" panose="02010609060101010101" charset="-122"/>
                <a:ea typeface="仿宋" panose="02010609060101010101" charset="-122"/>
                <a:cs typeface="仿宋" panose="02010609060101010101" charset="-122"/>
              </a:rPr>
              <a:t>2</a:t>
            </a:r>
            <a:r>
              <a:rPr lang="en-US" altLang="zh-CN" sz="4800" dirty="0">
                <a:latin typeface="仿宋" panose="02010609060101010101" charset="-122"/>
                <a:ea typeface="仿宋" panose="02010609060101010101" charset="-122"/>
                <a:cs typeface="仿宋" panose="02010609060101010101" charset="-122"/>
              </a:rPr>
              <a:t>.</a:t>
            </a:r>
            <a:r>
              <a:rPr lang="zh-CN" altLang="en-US" sz="4800" dirty="0" smtClean="0">
                <a:latin typeface="仿宋" panose="02010609060101010101" charset="-122"/>
                <a:ea typeface="仿宋" panose="02010609060101010101" charset="-122"/>
                <a:cs typeface="仿宋" panose="02010609060101010101" charset="-122"/>
              </a:rPr>
              <a:t>决策主要定量方法、定性方法的思路</a:t>
            </a:r>
            <a:endParaRPr lang="zh-CN" altLang="en-US" sz="4800" dirty="0" smtClean="0">
              <a:latin typeface="仿宋" panose="02010609060101010101" charset="-122"/>
              <a:ea typeface="仿宋" panose="02010609060101010101" charset="-122"/>
              <a:cs typeface="仿宋" panose="02010609060101010101" charset="-122"/>
            </a:endParaRPr>
          </a:p>
          <a:p>
            <a:pPr>
              <a:lnSpc>
                <a:spcPct val="150000"/>
              </a:lnSpc>
            </a:pPr>
            <a:r>
              <a:rPr lang="zh-CN" altLang="en-US" sz="4800" dirty="0" smtClean="0">
                <a:latin typeface="仿宋" panose="02010609060101010101" charset="-122"/>
                <a:ea typeface="仿宋" panose="02010609060101010101" charset="-122"/>
                <a:cs typeface="仿宋" panose="02010609060101010101" charset="-122"/>
              </a:rPr>
              <a:t> 1．定性决策方法：</a:t>
            </a:r>
            <a:r>
              <a:rPr lang="zh-CN" altLang="en-US" sz="4800" dirty="0">
                <a:latin typeface="仿宋" panose="02010609060101010101" charset="-122"/>
                <a:ea typeface="仿宋" panose="02010609060101010101" charset="-122"/>
                <a:cs typeface="仿宋" panose="02010609060101010101" charset="-122"/>
              </a:rPr>
              <a:t>定性决策方法是决策者根据所掌握的信息，通过对事物运动规律的分析，在把握事物内在本质联系基础上进行决策的方法。主要有德尔菲法、头脑风暴法、反头脑风暴法等。</a:t>
            </a:r>
            <a:endParaRPr lang="zh-CN" altLang="en-US" sz="4800" dirty="0">
              <a:latin typeface="仿宋" panose="02010609060101010101" charset="-122"/>
              <a:ea typeface="仿宋" panose="02010609060101010101" charset="-122"/>
              <a:cs typeface="仿宋" panose="02010609060101010101" charset="-122"/>
            </a:endParaRPr>
          </a:p>
          <a:p>
            <a:pPr>
              <a:lnSpc>
                <a:spcPct val="150000"/>
              </a:lnSpc>
            </a:pPr>
            <a:r>
              <a:rPr lang="zh-CN" altLang="en-US" sz="4800" dirty="0">
                <a:latin typeface="仿宋" panose="02010609060101010101" charset="-122"/>
                <a:ea typeface="仿宋" panose="02010609060101010101" charset="-122"/>
                <a:cs typeface="仿宋" panose="02010609060101010101" charset="-122"/>
              </a:rPr>
              <a:t>（1）德尔菲法：德尔菲法是由美国兰德公司于20世纪50年代初发明的一种预测、决策方法，最早用于预测，后来推广应用到决策中来。德尔菲法是一种改进的专家意见法，其实质是有反馈的函询调查。函询调查方法的好处是专家之间互相不知道姓名。征询和回答是用书信方式进行的，因而个人权威、资历、口才、劝说、压力等因素就不会对意见反馈产生影响，有利于真实坦率地谈出自己的看法。而且由于采取多轮反馈的方法，意见越来越集中，结论的可靠性也越来越大。具体实施过程有以下几步：</a:t>
            </a:r>
            <a:endParaRPr lang="zh-CN" altLang="en-US" sz="4800" dirty="0">
              <a:latin typeface="仿宋" panose="02010609060101010101" charset="-122"/>
              <a:ea typeface="仿宋" panose="02010609060101010101" charset="-122"/>
              <a:cs typeface="仿宋" panose="02010609060101010101" charset="-122"/>
            </a:endParaRPr>
          </a:p>
          <a:p>
            <a:pPr>
              <a:lnSpc>
                <a:spcPct val="150000"/>
              </a:lnSpc>
            </a:pPr>
            <a:r>
              <a:rPr lang="zh-CN" altLang="en-US" sz="4800" dirty="0">
                <a:latin typeface="仿宋" panose="02010609060101010101" charset="-122"/>
                <a:ea typeface="仿宋" panose="02010609060101010101" charset="-122"/>
                <a:cs typeface="仿宋" panose="02010609060101010101" charset="-122"/>
              </a:rPr>
              <a:t>第一步，发函给各个专家，提出所需要调查或决策的问题。第二步，将回函所得的专家意见进行统计、综合、整理，归纳出某一个问题下的几种看法，并将这些意见制成第二轮表格，再发还给各位专家，由他们进一步做出评价，并阐明其理由。第三步，决策分析小组在收到第二轮意见之后进一步进行归纳整理，将意见进一步集中，制成第三轮表格，再一次请专家进行分析判断。</a:t>
            </a:r>
            <a:r>
              <a:rPr lang="zh-CN" altLang="en-US" sz="4800" dirty="0">
                <a:latin typeface="仿宋" panose="02010609060101010101" charset="-122"/>
                <a:ea typeface="仿宋" panose="02010609060101010101" charset="-122"/>
              </a:rPr>
              <a:t>第四步，按照决策者的要求，对某些提出独特见解的专家，有针对性地进行征询意见调查，使他们作更深一步的论证。</a:t>
            </a:r>
            <a:endParaRPr lang="zh-CN" altLang="en-US" sz="4800" dirty="0">
              <a:latin typeface="仿宋" panose="02010609060101010101" charset="-122"/>
              <a:ea typeface="仿宋" panose="02010609060101010101" charset="-122"/>
            </a:endParaRPr>
          </a:p>
          <a:p>
            <a:pPr>
              <a:lnSpc>
                <a:spcPct val="150000"/>
              </a:lnSpc>
            </a:pPr>
            <a:r>
              <a:rPr lang="zh-CN" altLang="en-US" sz="4800" dirty="0">
                <a:latin typeface="仿宋" panose="02010609060101010101" charset="-122"/>
                <a:ea typeface="仿宋" panose="02010609060101010101" charset="-122"/>
              </a:rPr>
              <a:t>这样，经过上述四步的调查、分析、综合之后，得出比较准确的结论。这种方法的优点是能够克服在面对面开会时，附和权威意见，不敢提自己见解的弊病，且费用不高。</a:t>
            </a:r>
            <a:endParaRPr lang="zh-CN" altLang="en-US" sz="4800" dirty="0">
              <a:latin typeface="仿宋" panose="02010609060101010101" charset="-122"/>
              <a:ea typeface="仿宋" panose="02010609060101010101" charset="-122"/>
            </a:endParaRPr>
          </a:p>
          <a:p>
            <a:pPr>
              <a:lnSpc>
                <a:spcPct val="150000"/>
              </a:lnSpc>
            </a:pPr>
            <a:r>
              <a:rPr lang="zh-CN" altLang="en-US" sz="4800" dirty="0"/>
              <a:t>掌握：</a:t>
            </a:r>
            <a:endParaRPr lang="zh-CN" altLang="en-US" sz="4800" dirty="0"/>
          </a:p>
          <a:p>
            <a:pPr>
              <a:lnSpc>
                <a:spcPct val="150000"/>
              </a:lnSpc>
            </a:pPr>
            <a:r>
              <a:rPr lang="en-US" altLang="zh-CN" dirty="0"/>
              <a:t>1.</a:t>
            </a:r>
            <a:r>
              <a:rPr lang="zh-CN" altLang="en-US" dirty="0"/>
              <a:t>决策的类型</a:t>
            </a:r>
            <a:endParaRPr lang="zh-CN" altLang="en-US" dirty="0"/>
          </a:p>
          <a:p>
            <a:pPr>
              <a:lnSpc>
                <a:spcPct val="150000"/>
              </a:lnSpc>
            </a:pPr>
            <a:r>
              <a:rPr lang="en-US" altLang="zh-CN" dirty="0"/>
              <a:t>2.</a:t>
            </a:r>
            <a:r>
              <a:rPr lang="zh-CN" altLang="en-US" dirty="0" smtClean="0"/>
              <a:t>决策过程的七个步骤 </a:t>
            </a:r>
            <a:endParaRPr lang="zh-CN" alt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考核方式及计分方法</a:t>
            </a:r>
            <a:endParaRPr lang="zh-CN" altLang="en-US" dirty="0"/>
          </a:p>
        </p:txBody>
      </p:sp>
      <p:sp>
        <p:nvSpPr>
          <p:cNvPr id="3" name="内容占位符 2"/>
          <p:cNvSpPr>
            <a:spLocks noGrp="1"/>
          </p:cNvSpPr>
          <p:nvPr>
            <p:ph idx="1"/>
          </p:nvPr>
        </p:nvSpPr>
        <p:spPr/>
        <p:txBody>
          <a:bodyPr/>
          <a:lstStyle/>
          <a:p>
            <a:r>
              <a:rPr lang="zh-CN" altLang="en-US" dirty="0" smtClean="0"/>
              <a:t>本课程考核采用形成性考核与终结性考试相结合的方式。</a:t>
            </a:r>
            <a:endParaRPr lang="en-US" altLang="zh-CN" dirty="0" smtClean="0"/>
          </a:p>
          <a:p>
            <a:r>
              <a:rPr lang="zh-CN" altLang="en-US" dirty="0" smtClean="0"/>
              <a:t>形成性考核占课程综合成绩的</a:t>
            </a:r>
            <a:r>
              <a:rPr lang="en-US" dirty="0" smtClean="0"/>
              <a:t>50%</a:t>
            </a:r>
            <a:r>
              <a:rPr lang="zh-CN" altLang="en-US" dirty="0" smtClean="0"/>
              <a:t>，终结性考试占课程综合成绩的</a:t>
            </a:r>
            <a:r>
              <a:rPr lang="en-US" dirty="0" smtClean="0"/>
              <a:t>50%</a:t>
            </a:r>
            <a:r>
              <a:rPr lang="zh-CN" altLang="en-US" dirty="0" smtClean="0"/>
              <a:t>。</a:t>
            </a:r>
            <a:endParaRPr lang="en-US" altLang="zh-CN" dirty="0" smtClean="0"/>
          </a:p>
          <a:p>
            <a:r>
              <a:rPr lang="zh-CN" altLang="en-US" dirty="0" smtClean="0"/>
              <a:t>课程考核成绩统一采用百分制，即形成性考核、终结性考试、课程综合成绩均采用百分制。</a:t>
            </a:r>
            <a:endParaRPr lang="zh-CN" altLang="en-US" dirty="0" smtClean="0"/>
          </a:p>
          <a:p>
            <a:r>
              <a:rPr lang="zh-CN" altLang="en-US" dirty="0" smtClean="0"/>
              <a:t>课程综合成绩达到</a:t>
            </a:r>
            <a:r>
              <a:rPr lang="en-US" dirty="0" smtClean="0"/>
              <a:t>60</a:t>
            </a:r>
            <a:r>
              <a:rPr lang="zh-CN" altLang="en-US" dirty="0" smtClean="0"/>
              <a:t>分及以上（及格），可获得本课程相应学分。</a:t>
            </a:r>
            <a:endParaRPr lang="zh-CN" alt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85728"/>
            <a:ext cx="8229600" cy="1143000"/>
          </a:xfrm>
        </p:spPr>
        <p:txBody>
          <a:bodyPr/>
          <a:lstStyle/>
          <a:p>
            <a:r>
              <a:rPr lang="zh-CN" altLang="en-US" dirty="0"/>
              <a:t>第六章  决策</a:t>
            </a:r>
            <a:endParaRPr lang="zh-CN" altLang="en-US" dirty="0"/>
          </a:p>
        </p:txBody>
      </p:sp>
      <p:sp>
        <p:nvSpPr>
          <p:cNvPr id="3" name="内容占位符 2"/>
          <p:cNvSpPr>
            <a:spLocks noGrp="1"/>
          </p:cNvSpPr>
          <p:nvPr>
            <p:ph idx="1"/>
          </p:nvPr>
        </p:nvSpPr>
        <p:spPr>
          <a:xfrm>
            <a:off x="500034" y="1714488"/>
            <a:ext cx="8186766" cy="4610112"/>
          </a:xfrm>
        </p:spPr>
        <p:txBody>
          <a:bodyPr>
            <a:normAutofit fontScale="25000"/>
          </a:bodyPr>
          <a:lstStyle/>
          <a:p>
            <a:pPr fontAlgn="auto">
              <a:lnSpc>
                <a:spcPts val="2000"/>
              </a:lnSpc>
              <a:spcBef>
                <a:spcPts val="0"/>
              </a:spcBef>
            </a:pPr>
            <a:r>
              <a:rPr lang="zh-CN" altLang="en-US" sz="4800" dirty="0">
                <a:latin typeface="仿宋" panose="02010609060101010101" charset="-122"/>
                <a:ea typeface="仿宋" panose="02010609060101010101" charset="-122"/>
                <a:cs typeface="仿宋" panose="02010609060101010101" charset="-122"/>
              </a:rPr>
              <a:t>重点掌握：</a:t>
            </a:r>
            <a:endParaRPr lang="zh-CN" altLang="en-US" sz="4800" dirty="0">
              <a:latin typeface="仿宋" panose="02010609060101010101" charset="-122"/>
              <a:ea typeface="仿宋" panose="02010609060101010101" charset="-122"/>
              <a:cs typeface="仿宋" panose="02010609060101010101" charset="-122"/>
            </a:endParaRPr>
          </a:p>
          <a:p>
            <a:pPr fontAlgn="auto">
              <a:lnSpc>
                <a:spcPts val="2000"/>
              </a:lnSpc>
              <a:spcBef>
                <a:spcPts val="0"/>
              </a:spcBef>
            </a:pPr>
            <a:r>
              <a:rPr lang="en-US" altLang="zh-CN" sz="4800" dirty="0" smtClean="0">
                <a:latin typeface="仿宋" panose="02010609060101010101" charset="-122"/>
                <a:ea typeface="仿宋" panose="02010609060101010101" charset="-122"/>
                <a:cs typeface="仿宋" panose="02010609060101010101" charset="-122"/>
              </a:rPr>
              <a:t>2</a:t>
            </a:r>
            <a:r>
              <a:rPr lang="en-US" altLang="zh-CN" sz="4800" dirty="0">
                <a:latin typeface="仿宋" panose="02010609060101010101" charset="-122"/>
                <a:ea typeface="仿宋" panose="02010609060101010101" charset="-122"/>
                <a:cs typeface="仿宋" panose="02010609060101010101" charset="-122"/>
              </a:rPr>
              <a:t>.</a:t>
            </a:r>
            <a:r>
              <a:rPr lang="zh-CN" altLang="en-US" sz="4800" dirty="0" smtClean="0">
                <a:latin typeface="仿宋" panose="02010609060101010101" charset="-122"/>
                <a:ea typeface="仿宋" panose="02010609060101010101" charset="-122"/>
                <a:cs typeface="仿宋" panose="02010609060101010101" charset="-122"/>
              </a:rPr>
              <a:t>决策主要定量方法、定性方法的思路</a:t>
            </a:r>
            <a:endParaRPr lang="zh-CN" altLang="en-US" sz="4800" dirty="0" smtClean="0">
              <a:latin typeface="仿宋" panose="02010609060101010101" charset="-122"/>
              <a:ea typeface="仿宋" panose="02010609060101010101" charset="-122"/>
              <a:cs typeface="仿宋" panose="02010609060101010101" charset="-122"/>
            </a:endParaRPr>
          </a:p>
          <a:p>
            <a:pPr fontAlgn="auto">
              <a:lnSpc>
                <a:spcPts val="2000"/>
              </a:lnSpc>
              <a:spcBef>
                <a:spcPts val="0"/>
              </a:spcBef>
            </a:pPr>
            <a:r>
              <a:rPr lang="zh-CN" altLang="en-US" sz="4800" dirty="0" smtClean="0">
                <a:latin typeface="仿宋" panose="02010609060101010101" charset="-122"/>
                <a:ea typeface="仿宋" panose="02010609060101010101" charset="-122"/>
                <a:cs typeface="仿宋" panose="02010609060101010101" charset="-122"/>
              </a:rPr>
              <a:t> 1．定性决策方法：</a:t>
            </a:r>
            <a:endParaRPr lang="zh-CN" altLang="en-US" sz="4800" dirty="0" smtClean="0">
              <a:latin typeface="仿宋" panose="02010609060101010101" charset="-122"/>
              <a:ea typeface="仿宋" panose="02010609060101010101" charset="-122"/>
              <a:cs typeface="仿宋" panose="02010609060101010101" charset="-122"/>
            </a:endParaRPr>
          </a:p>
          <a:p>
            <a:pPr fontAlgn="auto">
              <a:lnSpc>
                <a:spcPts val="2000"/>
              </a:lnSpc>
              <a:spcBef>
                <a:spcPts val="0"/>
              </a:spcBef>
            </a:pPr>
            <a:r>
              <a:rPr lang="zh-CN" altLang="en-US" sz="4800" b="1" dirty="0" smtClean="0">
                <a:latin typeface="仿宋" panose="02010609060101010101" charset="-122"/>
                <a:ea typeface="仿宋" panose="02010609060101010101" charset="-122"/>
                <a:cs typeface="仿宋" panose="02010609060101010101" charset="-122"/>
              </a:rPr>
              <a:t>头脑风暴法</a:t>
            </a:r>
            <a:r>
              <a:rPr lang="zh-CN" altLang="en-US" sz="4800" dirty="0" smtClean="0">
                <a:latin typeface="仿宋" panose="02010609060101010101" charset="-122"/>
                <a:ea typeface="仿宋" panose="02010609060101010101" charset="-122"/>
                <a:cs typeface="仿宋" panose="02010609060101010101" charset="-122"/>
              </a:rPr>
              <a:t>也叫思维共振法、畅谈会法。这种方法是由美国创造学家A·F·奥斯本首创的一种预测、决策方法。其基本思路是：邀请有关专家在敞开思路、不受约束的气氛下，针对决策问题畅所欲言，通过专家之间的信息交流，引起思维共振，产生连锁效应，从而导致创造性思维的出现。</a:t>
            </a:r>
            <a:endParaRPr lang="zh-CN" altLang="en-US" sz="4800" dirty="0" smtClean="0">
              <a:latin typeface="仿宋" panose="02010609060101010101" charset="-122"/>
              <a:ea typeface="仿宋" panose="02010609060101010101" charset="-122"/>
              <a:cs typeface="仿宋" panose="02010609060101010101" charset="-122"/>
            </a:endParaRPr>
          </a:p>
          <a:p>
            <a:pPr fontAlgn="auto">
              <a:lnSpc>
                <a:spcPts val="2000"/>
              </a:lnSpc>
              <a:spcBef>
                <a:spcPts val="0"/>
              </a:spcBef>
            </a:pPr>
            <a:r>
              <a:rPr lang="zh-CN" altLang="en-US" sz="4800" dirty="0" smtClean="0">
                <a:latin typeface="仿宋" panose="02010609060101010101" charset="-122"/>
                <a:ea typeface="仿宋" panose="02010609060101010101" charset="-122"/>
                <a:cs typeface="仿宋" panose="02010609060101010101" charset="-122"/>
              </a:rPr>
              <a:t>奥斯本为实施头脑风暴法提出了四条原则：</a:t>
            </a:r>
            <a:endParaRPr lang="zh-CN" altLang="en-US" sz="4800" dirty="0" smtClean="0">
              <a:latin typeface="仿宋" panose="02010609060101010101" charset="-122"/>
              <a:ea typeface="仿宋" panose="02010609060101010101" charset="-122"/>
              <a:cs typeface="仿宋" panose="02010609060101010101" charset="-122"/>
            </a:endParaRPr>
          </a:p>
          <a:p>
            <a:pPr fontAlgn="auto">
              <a:lnSpc>
                <a:spcPts val="2000"/>
              </a:lnSpc>
              <a:spcBef>
                <a:spcPts val="0"/>
              </a:spcBef>
            </a:pPr>
            <a:r>
              <a:rPr lang="zh-CN" altLang="en-US" sz="4800" dirty="0" smtClean="0">
                <a:latin typeface="仿宋" panose="02010609060101010101" charset="-122"/>
                <a:ea typeface="仿宋" panose="02010609060101010101" charset="-122"/>
                <a:cs typeface="仿宋" panose="02010609060101010101" charset="-122"/>
              </a:rPr>
              <a:t>①对别人的意见不允许反驳，也不要作结论。</a:t>
            </a:r>
            <a:endParaRPr lang="zh-CN" altLang="en-US" sz="4800" dirty="0" smtClean="0">
              <a:latin typeface="仿宋" panose="02010609060101010101" charset="-122"/>
              <a:ea typeface="仿宋" panose="02010609060101010101" charset="-122"/>
              <a:cs typeface="仿宋" panose="02010609060101010101" charset="-122"/>
            </a:endParaRPr>
          </a:p>
          <a:p>
            <a:pPr fontAlgn="auto">
              <a:lnSpc>
                <a:spcPts val="2000"/>
              </a:lnSpc>
              <a:spcBef>
                <a:spcPts val="0"/>
              </a:spcBef>
            </a:pPr>
            <a:r>
              <a:rPr lang="zh-CN" altLang="en-US" sz="4800" dirty="0" smtClean="0">
                <a:latin typeface="仿宋" panose="02010609060101010101" charset="-122"/>
                <a:ea typeface="仿宋" panose="02010609060101010101" charset="-122"/>
                <a:cs typeface="仿宋" panose="02010609060101010101" charset="-122"/>
              </a:rPr>
              <a:t>②鼓励每个人独立思考，广开思路，不要重复别人的意见。</a:t>
            </a:r>
            <a:endParaRPr lang="zh-CN" altLang="en-US" sz="4800" dirty="0" smtClean="0">
              <a:latin typeface="仿宋" panose="02010609060101010101" charset="-122"/>
              <a:ea typeface="仿宋" panose="02010609060101010101" charset="-122"/>
              <a:cs typeface="仿宋" panose="02010609060101010101" charset="-122"/>
            </a:endParaRPr>
          </a:p>
          <a:p>
            <a:pPr fontAlgn="auto">
              <a:lnSpc>
                <a:spcPts val="2000"/>
              </a:lnSpc>
              <a:spcBef>
                <a:spcPts val="0"/>
              </a:spcBef>
            </a:pPr>
            <a:r>
              <a:rPr lang="zh-CN" altLang="en-US" sz="4800" dirty="0" smtClean="0">
                <a:latin typeface="仿宋" panose="02010609060101010101" charset="-122"/>
                <a:ea typeface="仿宋" panose="02010609060101010101" charset="-122"/>
                <a:cs typeface="仿宋" panose="02010609060101010101" charset="-122"/>
              </a:rPr>
              <a:t>③意见和建议越多越好，允许相互之间的矛盾。</a:t>
            </a:r>
            <a:endParaRPr lang="zh-CN" altLang="en-US" sz="4800" dirty="0" smtClean="0">
              <a:latin typeface="仿宋" panose="02010609060101010101" charset="-122"/>
              <a:ea typeface="仿宋" panose="02010609060101010101" charset="-122"/>
              <a:cs typeface="仿宋" panose="02010609060101010101" charset="-122"/>
            </a:endParaRPr>
          </a:p>
          <a:p>
            <a:pPr fontAlgn="auto">
              <a:lnSpc>
                <a:spcPts val="2000"/>
              </a:lnSpc>
              <a:spcBef>
                <a:spcPts val="0"/>
              </a:spcBef>
            </a:pPr>
            <a:r>
              <a:rPr lang="zh-CN" altLang="en-US" sz="4800" dirty="0" smtClean="0">
                <a:latin typeface="仿宋" panose="02010609060101010101" charset="-122"/>
                <a:ea typeface="仿宋" panose="02010609060101010101" charset="-122"/>
                <a:cs typeface="仿宋" panose="02010609060101010101" charset="-122"/>
              </a:rPr>
              <a:t>④可以补充和发展相同的意见，使某种意见更具说服力。</a:t>
            </a:r>
            <a:endParaRPr lang="zh-CN" altLang="en-US" sz="4800" dirty="0" smtClean="0">
              <a:latin typeface="仿宋" panose="02010609060101010101" charset="-122"/>
              <a:ea typeface="仿宋" panose="02010609060101010101" charset="-122"/>
              <a:cs typeface="仿宋" panose="02010609060101010101" charset="-122"/>
            </a:endParaRPr>
          </a:p>
          <a:p>
            <a:pPr fontAlgn="auto">
              <a:lnSpc>
                <a:spcPts val="2000"/>
              </a:lnSpc>
              <a:spcBef>
                <a:spcPts val="0"/>
              </a:spcBef>
            </a:pPr>
            <a:r>
              <a:rPr lang="zh-CN" altLang="en-US" sz="4800" dirty="0" smtClean="0">
                <a:latin typeface="仿宋" panose="02010609060101010101" charset="-122"/>
                <a:ea typeface="仿宋" panose="02010609060101010101" charset="-122"/>
                <a:cs typeface="仿宋" panose="02010609060101010101" charset="-122"/>
              </a:rPr>
              <a:t>头脑风暴法的目的在于营造一种自由奔放思考的环境，诱发创造性思维的共振和连锁反应，产生更多的创造性思维。一般头脑风暴法的参与者最佳为5—6人，多则10余人；时间1—2个小时。这种方法适用于明确、简单的问题的决策。</a:t>
            </a:r>
            <a:endParaRPr lang="zh-CN" altLang="en-US" sz="4800" dirty="0" smtClean="0">
              <a:latin typeface="仿宋" panose="02010609060101010101" charset="-122"/>
              <a:ea typeface="仿宋" panose="02010609060101010101" charset="-122"/>
              <a:cs typeface="仿宋" panose="02010609060101010101" charset="-122"/>
            </a:endParaRPr>
          </a:p>
          <a:p>
            <a:pPr fontAlgn="auto">
              <a:lnSpc>
                <a:spcPts val="2000"/>
              </a:lnSpc>
              <a:spcBef>
                <a:spcPts val="0"/>
              </a:spcBef>
            </a:pPr>
            <a:r>
              <a:rPr lang="zh-CN" altLang="en-US" sz="4800" b="1" dirty="0" smtClean="0">
                <a:latin typeface="仿宋" panose="02010609060101010101" charset="-122"/>
                <a:ea typeface="仿宋" panose="02010609060101010101" charset="-122"/>
                <a:cs typeface="仿宋" panose="02010609060101010101" charset="-122"/>
              </a:rPr>
              <a:t>反头脑风暴法</a:t>
            </a:r>
            <a:r>
              <a:rPr lang="zh-CN" altLang="en-US" sz="4800" dirty="0" smtClean="0">
                <a:latin typeface="仿宋" panose="02010609060101010101" charset="-122"/>
                <a:ea typeface="仿宋" panose="02010609060101010101" charset="-122"/>
                <a:cs typeface="仿宋" panose="02010609060101010101" charset="-122"/>
              </a:rPr>
              <a:t>是在头脑风暴法的基础上提出来的一种决策方法，又称质疑头脑风暴法。这种方法与头脑风暴法相反，同意的肯定意见一概不提，而是专门找矛盾，挑毛病，群起而攻之，在反驳与质疑中产生新设想。这两种方法一正一反，如果运用得当，可以起到互补作用。</a:t>
            </a:r>
            <a:endParaRPr lang="zh-CN" altLang="en-US" sz="4800" dirty="0" smtClean="0">
              <a:latin typeface="仿宋" panose="02010609060101010101" charset="-122"/>
              <a:ea typeface="仿宋" panose="02010609060101010101" charset="-122"/>
              <a:cs typeface="仿宋" panose="02010609060101010101" charset="-122"/>
            </a:endParaRPr>
          </a:p>
          <a:p>
            <a:pPr>
              <a:lnSpc>
                <a:spcPct val="150000"/>
              </a:lnSpc>
            </a:pPr>
            <a:endParaRPr lang="zh-CN" alt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85728"/>
            <a:ext cx="8229600" cy="1143000"/>
          </a:xfrm>
        </p:spPr>
        <p:txBody>
          <a:bodyPr/>
          <a:lstStyle/>
          <a:p>
            <a:r>
              <a:rPr lang="zh-CN" altLang="en-US" dirty="0"/>
              <a:t>第六章  决策</a:t>
            </a:r>
            <a:endParaRPr lang="zh-CN" altLang="en-US" dirty="0"/>
          </a:p>
        </p:txBody>
      </p:sp>
      <p:sp>
        <p:nvSpPr>
          <p:cNvPr id="3" name="内容占位符 2"/>
          <p:cNvSpPr>
            <a:spLocks noGrp="1"/>
          </p:cNvSpPr>
          <p:nvPr>
            <p:ph idx="1"/>
          </p:nvPr>
        </p:nvSpPr>
        <p:spPr>
          <a:xfrm>
            <a:off x="500034" y="1714488"/>
            <a:ext cx="8186766" cy="4610112"/>
          </a:xfrm>
        </p:spPr>
        <p:txBody>
          <a:bodyPr>
            <a:normAutofit/>
          </a:bodyPr>
          <a:lstStyle/>
          <a:p>
            <a:pPr>
              <a:lnSpc>
                <a:spcPct val="150000"/>
              </a:lnSpc>
            </a:pPr>
            <a:r>
              <a:rPr lang="zh-CN" altLang="en-US" sz="4800" dirty="0"/>
              <a:t>掌握：</a:t>
            </a:r>
            <a:endParaRPr lang="zh-CN" altLang="en-US" sz="4800" dirty="0"/>
          </a:p>
          <a:p>
            <a:pPr fontAlgn="auto">
              <a:lnSpc>
                <a:spcPts val="2280"/>
              </a:lnSpc>
            </a:pPr>
            <a:r>
              <a:rPr lang="en-US" altLang="zh-CN" sz="1895" dirty="0">
                <a:latin typeface="仿宋" panose="02010609060101010101" charset="-122"/>
                <a:ea typeface="仿宋" panose="02010609060101010101" charset="-122"/>
                <a:cs typeface="仿宋" panose="02010609060101010101" charset="-122"/>
              </a:rPr>
              <a:t>1.</a:t>
            </a:r>
            <a:r>
              <a:rPr lang="zh-CN" altLang="en-US" sz="1895" dirty="0">
                <a:latin typeface="仿宋" panose="02010609060101010101" charset="-122"/>
                <a:ea typeface="仿宋" panose="02010609060101010101" charset="-122"/>
                <a:cs typeface="仿宋" panose="02010609060101010101" charset="-122"/>
              </a:rPr>
              <a:t>决策的类型：</a:t>
            </a:r>
            <a:endParaRPr lang="zh-CN" altLang="en-US" sz="1895" dirty="0">
              <a:latin typeface="仿宋" panose="02010609060101010101" charset="-122"/>
              <a:ea typeface="仿宋" panose="02010609060101010101" charset="-122"/>
              <a:cs typeface="仿宋" panose="02010609060101010101" charset="-122"/>
            </a:endParaRPr>
          </a:p>
          <a:p>
            <a:pPr fontAlgn="auto">
              <a:lnSpc>
                <a:spcPts val="2280"/>
              </a:lnSpc>
            </a:pPr>
            <a:r>
              <a:rPr lang="zh-CN" altLang="en-US" sz="1895" b="1" dirty="0">
                <a:latin typeface="仿宋" panose="02010609060101010101" charset="-122"/>
                <a:ea typeface="仿宋" panose="02010609060101010101" charset="-122"/>
                <a:cs typeface="仿宋" panose="02010609060101010101" charset="-122"/>
              </a:rPr>
              <a:t>按照决策的重要程度</a:t>
            </a:r>
            <a:r>
              <a:rPr lang="zh-CN" altLang="en-US" sz="1895" dirty="0">
                <a:latin typeface="仿宋" panose="02010609060101010101" charset="-122"/>
                <a:ea typeface="仿宋" panose="02010609060101010101" charset="-122"/>
                <a:cs typeface="仿宋" panose="02010609060101010101" charset="-122"/>
              </a:rPr>
              <a:t>，可以将其分为战略性决策、战术性决策和业务性决策。</a:t>
            </a:r>
            <a:endParaRPr lang="zh-CN" altLang="en-US" sz="1895" dirty="0">
              <a:latin typeface="仿宋" panose="02010609060101010101" charset="-122"/>
              <a:ea typeface="仿宋" panose="02010609060101010101" charset="-122"/>
              <a:cs typeface="仿宋" panose="02010609060101010101" charset="-122"/>
            </a:endParaRPr>
          </a:p>
          <a:p>
            <a:pPr fontAlgn="auto">
              <a:lnSpc>
                <a:spcPts val="2280"/>
              </a:lnSpc>
              <a:spcBef>
                <a:spcPts val="0"/>
              </a:spcBef>
            </a:pPr>
            <a:r>
              <a:rPr lang="zh-CN" altLang="en-US" sz="1895" b="1" dirty="0">
                <a:latin typeface="仿宋" panose="02010609060101010101" charset="-122"/>
                <a:ea typeface="仿宋" panose="02010609060101010101" charset="-122"/>
                <a:cs typeface="仿宋" panose="02010609060101010101" charset="-122"/>
              </a:rPr>
              <a:t>按照决策的条件不同</a:t>
            </a:r>
            <a:r>
              <a:rPr lang="zh-CN" altLang="en-US" sz="1895" dirty="0">
                <a:latin typeface="仿宋" panose="02010609060101010101" charset="-122"/>
                <a:ea typeface="仿宋" panose="02010609060101010101" charset="-122"/>
                <a:cs typeface="仿宋" panose="02010609060101010101" charset="-122"/>
              </a:rPr>
              <a:t>，可以将其分为确定型决策、风险型决策和不确定型决策。</a:t>
            </a:r>
            <a:endParaRPr lang="zh-CN" altLang="en-US" sz="1895" dirty="0">
              <a:latin typeface="仿宋" panose="02010609060101010101" charset="-122"/>
              <a:ea typeface="仿宋" panose="02010609060101010101" charset="-122"/>
              <a:cs typeface="仿宋" panose="02010609060101010101" charset="-122"/>
            </a:endParaRPr>
          </a:p>
          <a:p>
            <a:pPr fontAlgn="auto">
              <a:lnSpc>
                <a:spcPts val="2280"/>
              </a:lnSpc>
              <a:spcBef>
                <a:spcPts val="0"/>
              </a:spcBef>
            </a:pPr>
            <a:r>
              <a:rPr lang="zh-CN" altLang="en-US" sz="1895" b="1" dirty="0">
                <a:latin typeface="仿宋" panose="02010609060101010101" charset="-122"/>
                <a:ea typeface="仿宋" panose="02010609060101010101" charset="-122"/>
                <a:cs typeface="仿宋" panose="02010609060101010101" charset="-122"/>
              </a:rPr>
              <a:t>按照决策的重复性不同</a:t>
            </a:r>
            <a:r>
              <a:rPr lang="zh-CN" altLang="en-US" sz="1895" dirty="0">
                <a:latin typeface="仿宋" panose="02010609060101010101" charset="-122"/>
                <a:ea typeface="仿宋" panose="02010609060101010101" charset="-122"/>
                <a:cs typeface="仿宋" panose="02010609060101010101" charset="-122"/>
              </a:rPr>
              <a:t>，可以分为程序化决策和非程序化决策。</a:t>
            </a:r>
            <a:endParaRPr lang="zh-CN" altLang="en-US" sz="1895" dirty="0">
              <a:latin typeface="仿宋" panose="02010609060101010101" charset="-122"/>
              <a:ea typeface="仿宋" panose="02010609060101010101" charset="-122"/>
              <a:cs typeface="仿宋" panose="02010609060101010101" charset="-122"/>
            </a:endParaRPr>
          </a:p>
          <a:p>
            <a:pPr fontAlgn="auto">
              <a:lnSpc>
                <a:spcPts val="2280"/>
              </a:lnSpc>
              <a:spcBef>
                <a:spcPts val="0"/>
              </a:spcBef>
            </a:pPr>
            <a:r>
              <a:rPr lang="zh-CN" altLang="en-US" sz="1895" b="1" dirty="0">
                <a:latin typeface="仿宋" panose="02010609060101010101" charset="-122"/>
                <a:ea typeface="仿宋" panose="02010609060101010101" charset="-122"/>
                <a:cs typeface="仿宋" panose="02010609060101010101" charset="-122"/>
              </a:rPr>
              <a:t>按决策者的性质不同，</a:t>
            </a:r>
            <a:r>
              <a:rPr lang="zh-CN" altLang="en-US" sz="1895" dirty="0">
                <a:latin typeface="仿宋" panose="02010609060101010101" charset="-122"/>
                <a:ea typeface="仿宋" panose="02010609060101010101" charset="-122"/>
                <a:cs typeface="仿宋" panose="02010609060101010101" charset="-122"/>
              </a:rPr>
              <a:t>可以分为群体决策和个人决策。</a:t>
            </a:r>
            <a:endParaRPr lang="zh-CN" altLang="en-US" sz="1895" dirty="0">
              <a:latin typeface="仿宋" panose="02010609060101010101" charset="-122"/>
              <a:ea typeface="仿宋" panose="02010609060101010101" charset="-122"/>
              <a:cs typeface="仿宋" panose="02010609060101010101" charset="-122"/>
            </a:endParaRPr>
          </a:p>
          <a:p>
            <a:pPr>
              <a:lnSpc>
                <a:spcPct val="150000"/>
              </a:lnSpc>
            </a:pPr>
            <a:endParaRPr lang="zh-CN" altLang="en-US" sz="1895"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85728"/>
            <a:ext cx="8229600" cy="1143000"/>
          </a:xfrm>
        </p:spPr>
        <p:txBody>
          <a:bodyPr/>
          <a:lstStyle/>
          <a:p>
            <a:r>
              <a:rPr lang="zh-CN" altLang="en-US" dirty="0"/>
              <a:t>第六章  决策</a:t>
            </a:r>
            <a:endParaRPr lang="zh-CN" altLang="en-US" dirty="0"/>
          </a:p>
        </p:txBody>
      </p:sp>
      <p:sp>
        <p:nvSpPr>
          <p:cNvPr id="3" name="内容占位符 2"/>
          <p:cNvSpPr>
            <a:spLocks noGrp="1"/>
          </p:cNvSpPr>
          <p:nvPr>
            <p:ph idx="1"/>
          </p:nvPr>
        </p:nvSpPr>
        <p:spPr>
          <a:xfrm>
            <a:off x="500034" y="1714488"/>
            <a:ext cx="8186766" cy="4610112"/>
          </a:xfrm>
        </p:spPr>
        <p:txBody>
          <a:bodyPr>
            <a:normAutofit fontScale="25000"/>
          </a:bodyPr>
          <a:lstStyle/>
          <a:p>
            <a:pPr fontAlgn="auto">
              <a:lnSpc>
                <a:spcPts val="1800"/>
              </a:lnSpc>
              <a:spcBef>
                <a:spcPts val="0"/>
              </a:spcBef>
            </a:pPr>
            <a:r>
              <a:rPr lang="zh-CN" altLang="en-US" sz="4800" dirty="0">
                <a:latin typeface="仿宋" panose="02010609060101010101" charset="-122"/>
                <a:ea typeface="仿宋" panose="02010609060101010101" charset="-122"/>
                <a:cs typeface="仿宋" panose="02010609060101010101" charset="-122"/>
              </a:rPr>
              <a:t>掌握：</a:t>
            </a:r>
            <a:endParaRPr lang="zh-CN" altLang="en-US" sz="4800" dirty="0">
              <a:latin typeface="仿宋" panose="02010609060101010101" charset="-122"/>
              <a:ea typeface="仿宋" panose="02010609060101010101" charset="-122"/>
              <a:cs typeface="仿宋" panose="02010609060101010101" charset="-122"/>
            </a:endParaRPr>
          </a:p>
          <a:p>
            <a:pPr fontAlgn="auto">
              <a:lnSpc>
                <a:spcPts val="1800"/>
              </a:lnSpc>
              <a:spcBef>
                <a:spcPts val="0"/>
              </a:spcBef>
            </a:pPr>
            <a:r>
              <a:rPr lang="en-US" altLang="zh-CN" sz="4800" dirty="0">
                <a:latin typeface="仿宋" panose="02010609060101010101" charset="-122"/>
                <a:ea typeface="仿宋" panose="02010609060101010101" charset="-122"/>
                <a:cs typeface="仿宋" panose="02010609060101010101" charset="-122"/>
              </a:rPr>
              <a:t>2.</a:t>
            </a:r>
            <a:r>
              <a:rPr lang="zh-CN" altLang="en-US" sz="4800" dirty="0" smtClean="0">
                <a:latin typeface="仿宋" panose="02010609060101010101" charset="-122"/>
                <a:ea typeface="仿宋" panose="02010609060101010101" charset="-122"/>
                <a:cs typeface="仿宋" panose="02010609060101010101" charset="-122"/>
              </a:rPr>
              <a:t>决策过程的七个步骤 ：</a:t>
            </a:r>
            <a:endParaRPr lang="zh-CN" altLang="en-US" sz="4800" dirty="0" smtClean="0">
              <a:latin typeface="仿宋" panose="02010609060101010101" charset="-122"/>
              <a:ea typeface="仿宋" panose="02010609060101010101" charset="-122"/>
              <a:cs typeface="仿宋" panose="02010609060101010101" charset="-122"/>
            </a:endParaRPr>
          </a:p>
          <a:p>
            <a:pPr fontAlgn="auto">
              <a:lnSpc>
                <a:spcPts val="1800"/>
              </a:lnSpc>
              <a:spcBef>
                <a:spcPts val="0"/>
              </a:spcBef>
            </a:pPr>
            <a:r>
              <a:rPr lang="zh-CN" altLang="en-US" sz="4800" dirty="0">
                <a:latin typeface="仿宋" panose="02010609060101010101" charset="-122"/>
                <a:ea typeface="仿宋" panose="02010609060101010101" charset="-122"/>
                <a:cs typeface="仿宋" panose="02010609060101010101" charset="-122"/>
              </a:rPr>
              <a:t>1．识别问题。识别问题是决策的起点。这里所说的问题是指期望状态和现实状态之间的差距。决策就是发现问题、分析问题和解决问题的过程。</a:t>
            </a:r>
            <a:endParaRPr lang="zh-CN" altLang="en-US" sz="4800" dirty="0">
              <a:latin typeface="仿宋" panose="02010609060101010101" charset="-122"/>
              <a:ea typeface="仿宋" panose="02010609060101010101" charset="-122"/>
              <a:cs typeface="仿宋" panose="02010609060101010101" charset="-122"/>
            </a:endParaRPr>
          </a:p>
          <a:p>
            <a:pPr fontAlgn="auto">
              <a:lnSpc>
                <a:spcPts val="1800"/>
              </a:lnSpc>
              <a:spcBef>
                <a:spcPts val="0"/>
              </a:spcBef>
            </a:pPr>
            <a:r>
              <a:rPr lang="zh-CN" altLang="en-US" sz="4800" dirty="0">
                <a:latin typeface="仿宋" panose="02010609060101010101" charset="-122"/>
                <a:ea typeface="仿宋" panose="02010609060101010101" charset="-122"/>
                <a:cs typeface="仿宋" panose="02010609060101010101" charset="-122"/>
              </a:rPr>
              <a:t>2．确定决策目标。确定决策目标是决策的前提，而实现目标，即取得预期的管理效果是决策的终点。决策目标确定了，决策标准也就形成了。确定目标必须围绕要解决的问题进行，必须认清所要解决问题的性质、特点、范围，找到问题的症结所在及其产生的原因。</a:t>
            </a:r>
            <a:r>
              <a:rPr lang="en-US" altLang="zh-CN" sz="4800" dirty="0">
                <a:latin typeface="仿宋" panose="02010609060101010101" charset="-122"/>
                <a:ea typeface="仿宋" panose="02010609060101010101" charset="-122"/>
                <a:cs typeface="仿宋" panose="02010609060101010101" charset="-122"/>
              </a:rPr>
              <a:t>    </a:t>
            </a:r>
            <a:endParaRPr lang="en-US" altLang="zh-CN" sz="4800" dirty="0">
              <a:latin typeface="仿宋" panose="02010609060101010101" charset="-122"/>
              <a:ea typeface="仿宋" panose="02010609060101010101" charset="-122"/>
              <a:cs typeface="仿宋" panose="02010609060101010101" charset="-122"/>
            </a:endParaRPr>
          </a:p>
          <a:p>
            <a:pPr fontAlgn="auto">
              <a:lnSpc>
                <a:spcPts val="1800"/>
              </a:lnSpc>
              <a:spcBef>
                <a:spcPts val="0"/>
              </a:spcBef>
            </a:pPr>
            <a:r>
              <a:rPr lang="zh-CN" altLang="en-US" sz="4800" dirty="0">
                <a:latin typeface="仿宋" panose="02010609060101010101" charset="-122"/>
                <a:ea typeface="仿宋" panose="02010609060101010101" charset="-122"/>
                <a:cs typeface="仿宋" panose="02010609060101010101" charset="-122"/>
              </a:rPr>
              <a:t>3．拟订可行方案。决策方案的好与坏、优与劣，都是在比较中发现的。只有提出一定数量和质量的可行方案供对比选择，决策才能做到合理。一是确定方案的细节，包括制定政策、组织作业、安排日程、配备人员、落实经费等等；二是预测方案的实施结果。</a:t>
            </a:r>
            <a:endParaRPr lang="zh-CN" altLang="en-US" sz="4800" dirty="0">
              <a:latin typeface="仿宋" panose="02010609060101010101" charset="-122"/>
              <a:ea typeface="仿宋" panose="02010609060101010101" charset="-122"/>
              <a:cs typeface="仿宋" panose="02010609060101010101" charset="-122"/>
            </a:endParaRPr>
          </a:p>
          <a:p>
            <a:pPr fontAlgn="auto">
              <a:lnSpc>
                <a:spcPts val="1800"/>
              </a:lnSpc>
              <a:spcBef>
                <a:spcPts val="0"/>
              </a:spcBef>
            </a:pPr>
            <a:r>
              <a:rPr lang="zh-CN" altLang="en-US" sz="4800" dirty="0">
                <a:latin typeface="仿宋" panose="02010609060101010101" charset="-122"/>
                <a:ea typeface="仿宋" panose="02010609060101010101" charset="-122"/>
                <a:cs typeface="仿宋" panose="02010609060101010101" charset="-122"/>
              </a:rPr>
              <a:t>4．分析评价方案。拟定出各种备选方案后，就要根据决策目标的要求来评估各种方案可能的执行后果，判断其对决策目标的满足程度。对备选方案进行评价，必须有明确的评价标准。评价标准的制定，必须围绕决策目标。</a:t>
            </a:r>
            <a:endParaRPr lang="zh-CN" altLang="en-US" sz="4800" dirty="0">
              <a:latin typeface="仿宋" panose="02010609060101010101" charset="-122"/>
              <a:ea typeface="仿宋" panose="02010609060101010101" charset="-122"/>
              <a:cs typeface="仿宋" panose="02010609060101010101" charset="-122"/>
            </a:endParaRPr>
          </a:p>
          <a:p>
            <a:pPr fontAlgn="auto">
              <a:lnSpc>
                <a:spcPts val="1800"/>
              </a:lnSpc>
              <a:spcBef>
                <a:spcPts val="0"/>
              </a:spcBef>
            </a:pPr>
            <a:r>
              <a:rPr lang="zh-CN" altLang="en-US" sz="4800" dirty="0">
                <a:latin typeface="仿宋" panose="02010609060101010101" charset="-122"/>
                <a:ea typeface="仿宋" panose="02010609060101010101" charset="-122"/>
                <a:cs typeface="仿宋" panose="02010609060101010101" charset="-122"/>
              </a:rPr>
              <a:t>5．选择方案。当所有可行方案的评价结果出来后，决策者就可以从中选出一个优化方案了。这一环节又称决断，它是决策全过程的关键阶段。</a:t>
            </a:r>
            <a:endParaRPr lang="zh-CN" altLang="en-US" sz="4800" dirty="0">
              <a:latin typeface="仿宋" panose="02010609060101010101" charset="-122"/>
              <a:ea typeface="仿宋" panose="02010609060101010101" charset="-122"/>
              <a:cs typeface="仿宋" panose="02010609060101010101" charset="-122"/>
            </a:endParaRPr>
          </a:p>
          <a:p>
            <a:pPr fontAlgn="auto">
              <a:lnSpc>
                <a:spcPts val="1800"/>
              </a:lnSpc>
              <a:spcBef>
                <a:spcPts val="0"/>
              </a:spcBef>
            </a:pPr>
            <a:r>
              <a:rPr lang="zh-CN" altLang="en-US" sz="4800" dirty="0">
                <a:latin typeface="仿宋" panose="02010609060101010101" charset="-122"/>
                <a:ea typeface="仿宋" panose="02010609060101010101" charset="-122"/>
                <a:cs typeface="仿宋" panose="02010609060101010101" charset="-122"/>
              </a:rPr>
              <a:t>6．实施方案。选定方案之后就要贯彻实施了，只有通过付诸实施，才能检验决策是否合理与有效，才能最终实现决策目标，解决实际问题。方案的贯彻执行是决策过程中的重要一环。如前所述，如果执行决策的人参与了决策的制定过程，那么他们执行决策的热情往往更高，更有可能干出成果来。</a:t>
            </a:r>
            <a:endParaRPr lang="zh-CN" altLang="en-US" sz="4800" dirty="0">
              <a:latin typeface="仿宋" panose="02010609060101010101" charset="-122"/>
              <a:ea typeface="仿宋" panose="02010609060101010101" charset="-122"/>
              <a:cs typeface="仿宋" panose="02010609060101010101" charset="-122"/>
            </a:endParaRPr>
          </a:p>
          <a:p>
            <a:pPr fontAlgn="auto">
              <a:lnSpc>
                <a:spcPts val="1800"/>
              </a:lnSpc>
              <a:spcBef>
                <a:spcPts val="0"/>
              </a:spcBef>
            </a:pPr>
            <a:r>
              <a:rPr lang="zh-CN" altLang="en-US" sz="4800" dirty="0">
                <a:latin typeface="仿宋" panose="02010609060101010101" charset="-122"/>
                <a:ea typeface="仿宋" panose="02010609060101010101" charset="-122"/>
                <a:cs typeface="仿宋" panose="02010609060101010101" charset="-122"/>
              </a:rPr>
              <a:t>7．跟踪检查。跟踪检查，是指在决策付诸实施之后，要随时检查验证，按照决策的方案一步一步对比检查，对没有达到预定效果的项目要找出原因。</a:t>
            </a:r>
            <a:endParaRPr lang="zh-CN" altLang="en-US" sz="4800" dirty="0">
              <a:latin typeface="仿宋" panose="02010609060101010101" charset="-122"/>
              <a:ea typeface="仿宋" panose="02010609060101010101" charset="-122"/>
              <a:cs typeface="仿宋" panose="02010609060101010101" charset="-122"/>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428604"/>
            <a:ext cx="8229600" cy="1143000"/>
          </a:xfrm>
        </p:spPr>
        <p:txBody>
          <a:bodyPr/>
          <a:lstStyle/>
          <a:p>
            <a:r>
              <a:rPr lang="zh-CN" altLang="en-US" dirty="0"/>
              <a:t>第七章  组织结构设计</a:t>
            </a:r>
            <a:endParaRPr lang="zh-CN" altLang="en-US" dirty="0"/>
          </a:p>
        </p:txBody>
      </p:sp>
      <p:sp>
        <p:nvSpPr>
          <p:cNvPr id="3" name="内容占位符 2"/>
          <p:cNvSpPr>
            <a:spLocks noGrp="1"/>
          </p:cNvSpPr>
          <p:nvPr>
            <p:ph idx="1"/>
          </p:nvPr>
        </p:nvSpPr>
        <p:spPr>
          <a:xfrm>
            <a:off x="457200" y="1714488"/>
            <a:ext cx="8229600" cy="4610112"/>
          </a:xfrm>
        </p:spPr>
        <p:txBody>
          <a:bodyPr/>
          <a:lstStyle/>
          <a:p>
            <a:pPr>
              <a:lnSpc>
                <a:spcPct val="150000"/>
              </a:lnSpc>
            </a:pPr>
            <a:r>
              <a:rPr lang="zh-CN" altLang="en-US" sz="1000" dirty="0"/>
              <a:t>重点掌握：</a:t>
            </a:r>
            <a:endParaRPr lang="zh-CN" altLang="en-US" sz="1000" dirty="0"/>
          </a:p>
          <a:p>
            <a:pPr>
              <a:lnSpc>
                <a:spcPct val="150000"/>
              </a:lnSpc>
            </a:pPr>
            <a:r>
              <a:rPr lang="en-US" altLang="zh-CN" sz="1000" dirty="0"/>
              <a:t>1.</a:t>
            </a:r>
            <a:r>
              <a:rPr lang="zh-CN" altLang="en-US" sz="1000" dirty="0"/>
              <a:t>组织结构设计的原则 ：组织结构设计是指一个正式组织为了实现其长期或者阶段性目标，设计或变革组织的结构体系的工作。组织结构设计必须保证与组织目标相匹配。1．有效性原则</a:t>
            </a:r>
            <a:endParaRPr lang="zh-CN" altLang="en-US" sz="1000" dirty="0"/>
          </a:p>
          <a:p>
            <a:pPr>
              <a:lnSpc>
                <a:spcPct val="150000"/>
              </a:lnSpc>
            </a:pPr>
            <a:r>
              <a:rPr lang="zh-CN" altLang="en-US" sz="1000" dirty="0"/>
              <a:t>组织结构设计要为组织目标的实现服务；力求以较少的人员、较少的层次、较少的时间达到较好的管理效果；组织结构设计的工作过程要有效率。2．分工与协作原则。分工是按照提高管理的专业化程度和工作效率的要求，把组织的任务、目标分成各个层次、各个部门以及各个员工的任务和目标，明确与其相适应的工作及完成任务的手段、方式和方法。协作，是指明确部门与部门之间以及部门内部不同岗位之间的协调关系和配合方法。分工与协作是相辅相成的，只有分工没协作，分工就失去意义，而没有分工就谈不上协作。3．责权利对等原则。责任、权力和利益三者之间是不可分割的，必须是协调的、平衡的和统一的。在委以责任的同时，必须拥有必需的权力，有了权力才可能负起责任。责权明确了，还必须有利益激励，利益的大小决定了成员是否愿意承担责任并履行职权的程度。总之，有责无权，有权无 责，或者权责不对等，或者责权利不协调、不匹配等，都会使组织结构不能有效运行，组织目标也难以实现。4．分级管理原则。分级管理要求每个职务都要有人负责，每个人都知道他的直接领导是谁，下级是谁。在正常情况下，等级链上的下级只接受一个上级的命令，多头指挥会让下级无所适从；与此同时，每一个上级领导不得越权指挥但可以越级检查，下级也不要越级请示但可以越级反映情况和提出建议。5．协调原则。协调涉及两个方面的内容：一是组织内部关系的协调，它要求及时调整和改善组织内部（在某些方面也包括外部）各单位、各部门、各个岗位之间的关系，排除各种矛盾，保证组织结构上下左右有条不紊地运行，使整个组织能够步调一致地去实现组织目标；二是组织任务分配的协调，各部门、各岗位任务的分配应平衡，避免忙闲不均。6．弹性结构原则。所谓弹性，是指一个组织的部门机构、人员的职责和职位都能为适应环境的变化而作相应的变动。弹性原则要求，一方面使部门机构具有弹性，另一方面使职位具有弹性。这种弹性在组织结构设计中可以作以下考虑：（1）按任务和目标需要设立岗位，不因人设岗；（2）管理人员的定期更换；（3）实行员工一专多能；（4）实行多种用工制度，使组织内人员富有弹性。</a:t>
            </a:r>
            <a:endParaRPr lang="zh-CN" altLang="en-US" sz="900" dirty="0"/>
          </a:p>
          <a:p>
            <a:pPr marL="0" indent="0">
              <a:lnSpc>
                <a:spcPct val="150000"/>
              </a:lnSpc>
              <a:buNone/>
            </a:pPr>
            <a:r>
              <a:rPr lang="en-US" altLang="zh-CN" sz="900" dirty="0"/>
              <a:t>       </a:t>
            </a:r>
            <a:endParaRPr lang="en-US" altLang="zh-CN" sz="900"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428604"/>
            <a:ext cx="8229600" cy="1143000"/>
          </a:xfrm>
        </p:spPr>
        <p:txBody>
          <a:bodyPr/>
          <a:lstStyle/>
          <a:p>
            <a:r>
              <a:rPr lang="zh-CN" altLang="en-US" dirty="0"/>
              <a:t>第七章  组织结构设计</a:t>
            </a:r>
            <a:endParaRPr lang="zh-CN" altLang="en-US" dirty="0"/>
          </a:p>
        </p:txBody>
      </p:sp>
      <p:sp>
        <p:nvSpPr>
          <p:cNvPr id="3" name="内容占位符 2"/>
          <p:cNvSpPr>
            <a:spLocks noGrp="1"/>
          </p:cNvSpPr>
          <p:nvPr>
            <p:ph idx="1"/>
          </p:nvPr>
        </p:nvSpPr>
        <p:spPr>
          <a:xfrm>
            <a:off x="457200" y="1714488"/>
            <a:ext cx="8229600" cy="4610112"/>
          </a:xfrm>
        </p:spPr>
        <p:txBody>
          <a:bodyPr>
            <a:normAutofit fontScale="25000"/>
          </a:bodyPr>
          <a:lstStyle/>
          <a:p>
            <a:pPr>
              <a:lnSpc>
                <a:spcPct val="150000"/>
              </a:lnSpc>
            </a:pPr>
            <a:r>
              <a:rPr lang="zh-CN" altLang="en-US" sz="4000" dirty="0"/>
              <a:t>重点掌握：</a:t>
            </a:r>
            <a:endParaRPr lang="zh-CN" altLang="en-US" sz="4000" dirty="0"/>
          </a:p>
          <a:p>
            <a:pPr marL="0" indent="0">
              <a:lnSpc>
                <a:spcPct val="150000"/>
              </a:lnSpc>
              <a:buNone/>
            </a:pPr>
            <a:r>
              <a:rPr lang="en-US" altLang="zh-CN" sz="3600" dirty="0"/>
              <a:t>         2.</a:t>
            </a:r>
            <a:r>
              <a:rPr lang="zh-CN" altLang="en-US" sz="3600" dirty="0"/>
              <a:t>事业部制、矩阵制组织结构形式</a:t>
            </a:r>
            <a:r>
              <a:rPr lang="zh-CN" altLang="en-US" sz="3600" dirty="0" smtClean="0"/>
              <a:t>的特征、优缺点：1. 事业部组织结构的特征：事业部制是分级管理、分级核算、自负盈亏的一种形式，即一个组织按地区或按产品类别分成若干个事业部。从产品的设计、原料采购，一直到产品销售，均由事业部及所属工厂负责，实行单独核算、独立经营，公司总部只保留人事决策，预算控制和监督大权，并通过利润等指标对事业部进行控制。2. 事业部制组织结构的优点：（1）总公司领导可以摆脱日常事务，集中精力考虑全局问题。（2）事业部制实行自主经营、独立核算，更能发挥经营管理的积极性，更利于组织专业化生产和实现组织的内部协作。（3）各事业部之间有比较、有竞争，有利于组织的发展。（4）事业部内部的供、产、销等职能之间容易协调。（5）事业部经理要从事业部整体来考虑问题，有利于培养和训练全能型管理人才。3. 事业部制组织结构的缺点（1）总部与事业部的职能机构重叠，构成管理人员浪费。（2）事业部实行独立核算，各事业部只考虑自身的利益，影响事业部之间的协作。（3）由于科研资源的分散使用使得深层次研究活动难以开展。4. 事业部制组织结构的适用范围：事业部制适用于规模庞大、产品品种繁多、技术复杂的大型组织，当总部的无形资产有巨大吸引力、管理能力很强，同时分公司又有独立的市场和独立的利益时适宜选择事业部制。</a:t>
            </a:r>
            <a:endParaRPr lang="zh-CN" altLang="en-US" sz="3600" dirty="0" smtClean="0"/>
          </a:p>
          <a:p>
            <a:pPr marL="0" indent="0">
              <a:lnSpc>
                <a:spcPct val="150000"/>
              </a:lnSpc>
              <a:buNone/>
            </a:pPr>
            <a:r>
              <a:rPr lang="en-US" altLang="zh-CN" sz="3600" dirty="0" smtClean="0"/>
              <a:t>2</a:t>
            </a:r>
            <a:r>
              <a:rPr lang="zh-CN" altLang="en-US" sz="3600" dirty="0" smtClean="0"/>
              <a:t>. 矩阵制组织结构的特点：矩阵制组织的特点表现在围绕某项专门任务成立跨职能部门的专门机构。这种组织结构形式是固定的，人员却是变动的。</a:t>
            </a:r>
            <a:endParaRPr lang="zh-CN" altLang="en-US" sz="3600" dirty="0" smtClean="0"/>
          </a:p>
          <a:p>
            <a:pPr marL="0" indent="0">
              <a:lnSpc>
                <a:spcPct val="150000"/>
              </a:lnSpc>
              <a:buNone/>
            </a:pPr>
            <a:r>
              <a:rPr lang="zh-CN" altLang="en-US" sz="3600" dirty="0" smtClean="0"/>
              <a:t>阵制组织结构的优点：（1）将组织的横向与纵向关系相结合，有利于协作生产和适应环境变化的需要。（2）针对特定的任务进行人员配置有利于发挥个体优势，集众家之长，提高项目完成的质量，提高劳动生产率。（3）各部门人员的不定期的组合有利于信息交流，增加互相学习机会，提高专业管理水平。3. 矩阵制组织结构的缺点。（1）项目负责人的责任大于权力，没有足够的激励手段与惩治手段；员工面临双重的职权关系，容易产生无所适从和混乱感。（2）由于项目组成人员来自各个职能部门，当任务完成以后，仍要回原单位，因而容易产生临时观念，对工作有一定影响。（3）员工需要有良好的人际关系技能并接受高强度的训练。（4）耗费时间，需要频繁开会以讨论冲突解决方案。4. 矩阵制组织结构的适用范围。（1）拥有中等规模和中等数量产品线的组织适宜采用矩阵结构。（2）当环境的不确定性和部门之间存在高度依存关系时，适宜采用矩阵结构。</a:t>
            </a:r>
            <a:endParaRPr lang="zh-CN" altLang="en-US" dirty="0"/>
          </a:p>
          <a:p>
            <a:pPr>
              <a:lnSpc>
                <a:spcPct val="150000"/>
              </a:lnSpc>
            </a:pPr>
            <a:r>
              <a:rPr lang="zh-CN" altLang="en-US" sz="3600" dirty="0"/>
              <a:t>掌握：</a:t>
            </a:r>
            <a:endParaRPr lang="zh-CN" altLang="en-US" sz="3600" dirty="0"/>
          </a:p>
          <a:p>
            <a:pPr>
              <a:lnSpc>
                <a:spcPct val="150000"/>
              </a:lnSpc>
            </a:pPr>
            <a:r>
              <a:rPr lang="en-US" altLang="zh-CN" sz="3600" dirty="0"/>
              <a:t>1.</a:t>
            </a:r>
            <a:r>
              <a:rPr lang="zh-CN" altLang="en-US" sz="3600" dirty="0"/>
              <a:t>影响组织结构设计的因素 </a:t>
            </a:r>
            <a:endParaRPr lang="zh-CN" altLang="en-US" sz="3600" dirty="0"/>
          </a:p>
          <a:p>
            <a:pPr>
              <a:lnSpc>
                <a:spcPct val="150000"/>
              </a:lnSpc>
            </a:pPr>
            <a:r>
              <a:rPr lang="en-US" altLang="zh-CN" sz="3600" dirty="0"/>
              <a:t>2.</a:t>
            </a:r>
            <a:r>
              <a:rPr lang="zh-CN" altLang="en-US" sz="3600" dirty="0"/>
              <a:t>直线职能制等组织结构形式</a:t>
            </a:r>
            <a:r>
              <a:rPr lang="zh-CN" altLang="en-US" sz="3600" dirty="0" smtClean="0"/>
              <a:t>的</a:t>
            </a:r>
            <a:r>
              <a:rPr lang="zh-CN" altLang="en-US" sz="3600" dirty="0"/>
              <a:t>特征、优缺点</a:t>
            </a:r>
            <a:endParaRPr lang="zh-CN" altLang="en-US" sz="3600"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428604"/>
            <a:ext cx="8229600" cy="1143000"/>
          </a:xfrm>
        </p:spPr>
        <p:txBody>
          <a:bodyPr/>
          <a:lstStyle/>
          <a:p>
            <a:r>
              <a:rPr lang="zh-CN" altLang="en-US" dirty="0"/>
              <a:t>第八章　人员配备</a:t>
            </a:r>
            <a:endParaRPr lang="zh-CN" altLang="en-US" dirty="0"/>
          </a:p>
        </p:txBody>
      </p:sp>
      <p:sp>
        <p:nvSpPr>
          <p:cNvPr id="3" name="内容占位符 2"/>
          <p:cNvSpPr>
            <a:spLocks noGrp="1"/>
          </p:cNvSpPr>
          <p:nvPr>
            <p:ph idx="1"/>
          </p:nvPr>
        </p:nvSpPr>
        <p:spPr>
          <a:xfrm>
            <a:off x="457200" y="1714488"/>
            <a:ext cx="8229600" cy="4610112"/>
          </a:xfrm>
        </p:spPr>
        <p:txBody>
          <a:bodyPr>
            <a:normAutofit fontScale="55000"/>
          </a:bodyPr>
          <a:lstStyle/>
          <a:p>
            <a:pPr>
              <a:lnSpc>
                <a:spcPct val="150000"/>
              </a:lnSpc>
            </a:pPr>
            <a:r>
              <a:rPr lang="zh-CN" altLang="en-US" dirty="0"/>
              <a:t>重点掌握：</a:t>
            </a:r>
            <a:endParaRPr lang="zh-CN" altLang="en-US" dirty="0"/>
          </a:p>
          <a:p>
            <a:pPr>
              <a:lnSpc>
                <a:spcPct val="150000"/>
              </a:lnSpc>
            </a:pPr>
            <a:r>
              <a:rPr lang="en-US" altLang="zh-CN" dirty="0"/>
              <a:t>1.</a:t>
            </a:r>
            <a:r>
              <a:rPr lang="zh-CN" altLang="en-US" dirty="0"/>
              <a:t>人员配备</a:t>
            </a:r>
            <a:r>
              <a:rPr lang="zh-CN" altLang="en-US" dirty="0" smtClean="0"/>
              <a:t>的程序、原则。1．人员配备的含义</a:t>
            </a:r>
            <a:r>
              <a:rPr lang="zh-CN" altLang="en-US" dirty="0"/>
              <a:t>人员配备，就是根据组织结构规定的职位数量与要求，对所需各类人员进行恰当有效的选拔、使用、考评和培养，以合适的人员去充实组织中的各个职位，保证组织活动正常进行并实现组织的既定目标的活动。2．人员配备的原则（1）因事择人的原则（2）量才使用的原则（3）人事动态平衡的原则（4）程序化、规范化原则</a:t>
            </a:r>
            <a:endParaRPr lang="zh-CN" altLang="en-US" dirty="0"/>
          </a:p>
          <a:p>
            <a:pPr>
              <a:lnSpc>
                <a:spcPct val="150000"/>
              </a:lnSpc>
            </a:pPr>
            <a:r>
              <a:rPr lang="en-US" altLang="zh-CN" dirty="0"/>
              <a:t>2.</a:t>
            </a:r>
            <a:r>
              <a:rPr lang="zh-CN" altLang="en-US" dirty="0"/>
              <a:t>管理人员的</a:t>
            </a:r>
            <a:r>
              <a:rPr lang="zh-CN" altLang="en-US" dirty="0" smtClean="0"/>
              <a:t>选聘来源、标准 。</a:t>
            </a:r>
            <a:endParaRPr lang="en-US" altLang="zh-CN" dirty="0" smtClean="0"/>
          </a:p>
          <a:p>
            <a:pPr>
              <a:lnSpc>
                <a:spcPct val="150000"/>
              </a:lnSpc>
            </a:pPr>
            <a:r>
              <a:rPr lang="en-US" altLang="zh-CN" dirty="0" smtClean="0"/>
              <a:t>主要来自两个方面：内部提升和外部招聘。</a:t>
            </a:r>
            <a:endParaRPr lang="zh-CN" altLang="en-US" dirty="0"/>
          </a:p>
          <a:p>
            <a:pPr>
              <a:lnSpc>
                <a:spcPct val="150000"/>
              </a:lnSpc>
            </a:pPr>
            <a:r>
              <a:rPr lang="zh-CN" altLang="en-US" dirty="0"/>
              <a:t>掌握：</a:t>
            </a:r>
            <a:endParaRPr lang="zh-CN" altLang="en-US" dirty="0"/>
          </a:p>
          <a:p>
            <a:pPr>
              <a:lnSpc>
                <a:spcPct val="150000"/>
              </a:lnSpc>
            </a:pPr>
            <a:r>
              <a:rPr lang="en-US" altLang="zh-CN" dirty="0"/>
              <a:t>1.</a:t>
            </a:r>
            <a:r>
              <a:rPr lang="zh-CN" altLang="en-US" dirty="0"/>
              <a:t>管理人员的选聘</a:t>
            </a:r>
            <a:r>
              <a:rPr lang="zh-CN" altLang="en-US" dirty="0" smtClean="0"/>
              <a:t>程序、方法 。1．制定选聘计划</a:t>
            </a:r>
            <a:r>
              <a:rPr lang="zh-CN" altLang="en-US" dirty="0"/>
              <a:t>2．初步筛选3．测试4．聘任5．使用。</a:t>
            </a:r>
            <a:r>
              <a:rPr lang="en-US" altLang="zh-CN" dirty="0"/>
              <a:t>2</a:t>
            </a:r>
            <a:r>
              <a:rPr lang="zh-CN" altLang="en-US" dirty="0"/>
              <a:t>、</a:t>
            </a:r>
            <a:r>
              <a:rPr lang="zh-CN" altLang="en-US" dirty="0"/>
              <a:t>方法：1．笔试2．面谈</a:t>
            </a:r>
            <a:endParaRPr lang="zh-CN" altLang="en-US" dirty="0"/>
          </a:p>
          <a:p>
            <a:pPr>
              <a:lnSpc>
                <a:spcPct val="150000"/>
              </a:lnSpc>
            </a:pPr>
            <a:r>
              <a:rPr lang="en-US" altLang="zh-CN" dirty="0"/>
              <a:t>2.</a:t>
            </a:r>
            <a:r>
              <a:rPr lang="zh-CN" altLang="en-US" dirty="0"/>
              <a:t>管理</a:t>
            </a:r>
            <a:r>
              <a:rPr lang="zh-CN" altLang="en-US" dirty="0" smtClean="0"/>
              <a:t>人员的考评内容、程序、方法 。</a:t>
            </a:r>
            <a:endParaRPr lang="zh-CN" altLang="en-US" dirty="0" smtClean="0"/>
          </a:p>
          <a:p>
            <a:pPr>
              <a:lnSpc>
                <a:spcPct val="150000"/>
              </a:lnSpc>
            </a:pPr>
            <a:r>
              <a:rPr lang="en-US" altLang="zh-CN" dirty="0" smtClean="0"/>
              <a:t>3.</a:t>
            </a:r>
            <a:r>
              <a:rPr lang="zh-CN" altLang="en-US" dirty="0"/>
              <a:t>管理人员</a:t>
            </a:r>
            <a:r>
              <a:rPr lang="zh-CN" altLang="en-US" dirty="0" smtClean="0"/>
              <a:t>的培训内容、方法</a:t>
            </a:r>
            <a:endParaRPr lang="zh-CN" alt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428604"/>
            <a:ext cx="8229600" cy="1143000"/>
          </a:xfrm>
        </p:spPr>
        <p:txBody>
          <a:bodyPr/>
          <a:lstStyle/>
          <a:p>
            <a:r>
              <a:rPr lang="zh-CN" altLang="en-US" dirty="0"/>
              <a:t>第九章  领导理论与领导艺术</a:t>
            </a:r>
            <a:endParaRPr lang="zh-CN" altLang="en-US" dirty="0"/>
          </a:p>
        </p:txBody>
      </p:sp>
      <p:sp>
        <p:nvSpPr>
          <p:cNvPr id="3" name="内容占位符 2"/>
          <p:cNvSpPr>
            <a:spLocks noGrp="1"/>
          </p:cNvSpPr>
          <p:nvPr>
            <p:ph idx="1"/>
          </p:nvPr>
        </p:nvSpPr>
        <p:spPr>
          <a:xfrm>
            <a:off x="457200" y="1714488"/>
            <a:ext cx="8229600" cy="4610112"/>
          </a:xfrm>
        </p:spPr>
        <p:txBody>
          <a:bodyPr>
            <a:normAutofit fontScale="35000"/>
          </a:bodyPr>
          <a:lstStyle/>
          <a:p>
            <a:pPr>
              <a:lnSpc>
                <a:spcPct val="150000"/>
              </a:lnSpc>
            </a:pPr>
            <a:r>
              <a:rPr lang="zh-CN" altLang="en-US" dirty="0"/>
              <a:t>重点掌握：</a:t>
            </a:r>
            <a:endParaRPr lang="zh-CN" altLang="en-US" dirty="0"/>
          </a:p>
          <a:p>
            <a:pPr>
              <a:lnSpc>
                <a:spcPct val="150000"/>
              </a:lnSpc>
            </a:pPr>
            <a:r>
              <a:rPr lang="en-US" altLang="zh-CN" dirty="0"/>
              <a:t>1.</a:t>
            </a:r>
            <a:r>
              <a:rPr lang="zh-CN" altLang="en-US" dirty="0"/>
              <a:t>领导的特征：第一，领导活动并不是领导者个人的孤立行为，而是一个包含着领导者、被领导者、领导行为和客观环境等多种因素在内的活动过程。第二，领导的本质是妥善处理好各种人际关系，形成以主要领导者为核心的、团结一致、为实现预定目标而共同奋斗的一股合力。第三，领导的工作绩效不是由领导者个人，而是由被领导者的群体活动的成效如何而表现出来的。</a:t>
            </a:r>
            <a:endParaRPr lang="zh-CN" altLang="en-US" dirty="0"/>
          </a:p>
          <a:p>
            <a:pPr>
              <a:lnSpc>
                <a:spcPct val="150000"/>
              </a:lnSpc>
            </a:pPr>
            <a:r>
              <a:rPr lang="en-US" altLang="zh-CN" dirty="0"/>
              <a:t>2.</a:t>
            </a:r>
            <a:r>
              <a:rPr lang="zh-CN" altLang="en-US" dirty="0"/>
              <a:t>领导者的个人素质：1．品德领导者的品德是构成领导者影响力的首要因素。领导者要努力修炼自我品德，廉洁奉公、不以权谋私；以身作则，身先士卒；诚实守信，仁爱有礼；作风正派，行为端正。2．学识既包括知识、学问，也包括领导者的见识。如果领导者学识渊博、见解深刻，具有下属所不具有的专业知识，下属就会心甘情愿遵从他的指示，按照他的要求来做事情。</a:t>
            </a:r>
            <a:r>
              <a:rPr lang="en-US" altLang="zh-CN" dirty="0"/>
              <a:t>3</a:t>
            </a:r>
            <a:r>
              <a:rPr lang="zh-CN" altLang="en-US" dirty="0"/>
              <a:t>．能力</a:t>
            </a:r>
            <a:r>
              <a:rPr lang="en-US" altLang="zh-CN" dirty="0"/>
              <a:t>.</a:t>
            </a:r>
            <a:r>
              <a:rPr lang="zh-CN" altLang="en-US" dirty="0"/>
              <a:t>领导者不仅要具有渊博的知识，还要有很强的工作能力和操作能力。主要包括：较强的分析判断能力，有效的控制能力，良好的协调能力，知人善任的用人能力，不断进取的创新能力以及与人沟通的能力。4．情感。情感主要是指领导者要能真诚地关心下属，帮助下属，与下属进行情感交流，以情感人。领导者只有对下属真诚相待，下属才能真心拥戴领导，认真执行领导的命令。</a:t>
            </a:r>
            <a:endParaRPr lang="zh-CN" altLang="en-US" dirty="0"/>
          </a:p>
          <a:p>
            <a:pPr>
              <a:lnSpc>
                <a:spcPct val="150000"/>
              </a:lnSpc>
            </a:pPr>
            <a:r>
              <a:rPr lang="en-US" altLang="zh-CN" dirty="0"/>
              <a:t>3.</a:t>
            </a:r>
            <a:r>
              <a:rPr lang="zh-CN" altLang="en-US" dirty="0"/>
              <a:t>领导的艺术。领导决策艺术。1．获取加工和利用信息的艺术2． 对不同的决策问题采取不同决策方法的艺术3． 尽量实现决策的程序化</a:t>
            </a:r>
            <a:endParaRPr lang="zh-CN" altLang="en-US" dirty="0"/>
          </a:p>
          <a:p>
            <a:pPr>
              <a:lnSpc>
                <a:spcPct val="150000"/>
              </a:lnSpc>
            </a:pPr>
            <a:r>
              <a:rPr lang="zh-CN" altLang="en-US" dirty="0"/>
              <a:t>领导者用人的艺术。1．唯才是举2．用人所长3．知人善任4．要有勇气选拔名望和才学超过自己的人5．合理授权</a:t>
            </a:r>
            <a:endParaRPr lang="zh-CN" altLang="en-US" dirty="0"/>
          </a:p>
          <a:p>
            <a:pPr>
              <a:lnSpc>
                <a:spcPct val="150000"/>
              </a:lnSpc>
            </a:pPr>
            <a:r>
              <a:rPr lang="zh-CN" altLang="en-US" dirty="0"/>
              <a:t>有效地协调人际关系的艺术。1．依照组织目标来协调人际关系2．依照制度规则来协调人际关系3．有效利用非正式组织来协调人际关系4．其他技巧。除了上述方法，领导者还需要借助其他一些处事技巧来协调组织的人际关系。这些技巧包括：（1）转移法。（2）不为法。</a:t>
            </a:r>
            <a:endParaRPr lang="zh-CN" altLang="en-US" dirty="0"/>
          </a:p>
          <a:p>
            <a:pPr>
              <a:lnSpc>
                <a:spcPct val="150000"/>
              </a:lnSpc>
            </a:pPr>
            <a:r>
              <a:rPr lang="zh-CN" altLang="en-US" dirty="0"/>
              <a:t>（3）换位法。（4）糊涂法。</a:t>
            </a:r>
            <a:endParaRPr lang="zh-CN" altLang="en-US" dirty="0"/>
          </a:p>
          <a:p>
            <a:pPr>
              <a:lnSpc>
                <a:spcPct val="150000"/>
              </a:lnSpc>
            </a:pPr>
            <a:r>
              <a:rPr lang="zh-CN" altLang="en-US" dirty="0"/>
              <a:t>1．合理分配时间的艺术（1）要事优先（2）最佳时间办关键事情（3）将不可控时间转化为可控时间</a:t>
            </a:r>
            <a:endParaRPr lang="zh-CN" altLang="en-US" dirty="0"/>
          </a:p>
          <a:p>
            <a:pPr>
              <a:lnSpc>
                <a:spcPct val="150000"/>
              </a:lnSpc>
            </a:pPr>
            <a:r>
              <a:rPr lang="zh-CN" altLang="en-US" dirty="0"/>
              <a:t>2．合理节约时间的艺术（1）采取时间记录分析方法（2）实行工作标准化（3）充分授权（4）注意利用零碎时间和业余时间（5）想方设法提高工作效率，不做“无用功”</a:t>
            </a:r>
            <a:endParaRPr lang="zh-CN" altLang="en-US" dirty="0"/>
          </a:p>
          <a:p>
            <a:pPr>
              <a:lnSpc>
                <a:spcPct val="150000"/>
              </a:lnSpc>
            </a:pPr>
            <a:r>
              <a:rPr lang="zh-CN" altLang="en-US" dirty="0"/>
              <a:t>掌握：</a:t>
            </a:r>
            <a:endParaRPr lang="zh-CN" altLang="en-US" dirty="0"/>
          </a:p>
          <a:p>
            <a:pPr>
              <a:lnSpc>
                <a:spcPct val="150000"/>
              </a:lnSpc>
            </a:pPr>
            <a:r>
              <a:rPr lang="en-US" altLang="zh-CN" dirty="0"/>
              <a:t>1.</a:t>
            </a:r>
            <a:r>
              <a:rPr lang="zh-CN" altLang="en-US" dirty="0"/>
              <a:t>领导者的权力来源</a:t>
            </a:r>
            <a:endParaRPr lang="zh-CN" altLang="en-US" dirty="0"/>
          </a:p>
          <a:p>
            <a:pPr>
              <a:lnSpc>
                <a:spcPct val="150000"/>
              </a:lnSpc>
            </a:pPr>
            <a:r>
              <a:rPr lang="en-US" altLang="zh-CN" dirty="0"/>
              <a:t>2.</a:t>
            </a:r>
            <a:r>
              <a:rPr lang="zh-CN" altLang="en-US" dirty="0"/>
              <a:t>领导班子的合理构成</a:t>
            </a:r>
            <a:endParaRPr lang="zh-CN" alt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428604"/>
            <a:ext cx="8229600" cy="1143000"/>
          </a:xfrm>
        </p:spPr>
        <p:txBody>
          <a:bodyPr/>
          <a:lstStyle/>
          <a:p>
            <a:r>
              <a:rPr lang="zh-CN" altLang="en-US" dirty="0"/>
              <a:t>第十章　激 励</a:t>
            </a:r>
            <a:endParaRPr lang="zh-CN" altLang="en-US" dirty="0"/>
          </a:p>
        </p:txBody>
      </p:sp>
      <p:sp>
        <p:nvSpPr>
          <p:cNvPr id="3" name="内容占位符 2"/>
          <p:cNvSpPr>
            <a:spLocks noGrp="1"/>
          </p:cNvSpPr>
          <p:nvPr>
            <p:ph idx="1"/>
          </p:nvPr>
        </p:nvSpPr>
        <p:spPr>
          <a:xfrm>
            <a:off x="457200" y="1714488"/>
            <a:ext cx="8229600" cy="4610112"/>
          </a:xfrm>
        </p:spPr>
        <p:txBody>
          <a:bodyPr>
            <a:normAutofit fontScale="55000"/>
          </a:bodyPr>
          <a:lstStyle/>
          <a:p>
            <a:pPr>
              <a:lnSpc>
                <a:spcPct val="150000"/>
              </a:lnSpc>
            </a:pPr>
            <a:r>
              <a:rPr lang="zh-CN" altLang="en-US" dirty="0"/>
              <a:t>重点掌握：</a:t>
            </a:r>
            <a:endParaRPr lang="zh-CN" altLang="en-US" dirty="0"/>
          </a:p>
          <a:p>
            <a:pPr>
              <a:lnSpc>
                <a:spcPct val="150000"/>
              </a:lnSpc>
            </a:pPr>
            <a:r>
              <a:rPr lang="en-US" altLang="zh-CN" dirty="0"/>
              <a:t>1.</a:t>
            </a:r>
            <a:r>
              <a:rPr lang="zh-CN" altLang="en-US" dirty="0"/>
              <a:t>需要层次论的主要内容。需要层次理论是美国著名心理学家和行为学家亚伯拉罕·马斯洛提出来的。他认为，人是有需要的“动物”，需要产生了人们的动机，需要是激励人们工作的因素。马斯洛把人类的需要归为五大类，这些需要之间是相互联系的。需要层次理论按照需要的重要性及其先后顺序排列成人的需要层次图。第一层次的需要是生理需要。第二层次的需要是安全的需要。第三层次的需要是社交的需要。第四层次的需要是尊重的需要。第五层次的需要是自我实现的需要。马斯洛认为，一般的人都是按照这个层次从低级到高级，一层一层地去追求并使自己的需要得到满足的。</a:t>
            </a:r>
            <a:endParaRPr lang="zh-CN" altLang="en-US" dirty="0"/>
          </a:p>
          <a:p>
            <a:pPr>
              <a:lnSpc>
                <a:spcPct val="150000"/>
              </a:lnSpc>
            </a:pPr>
            <a:r>
              <a:rPr lang="en-US" altLang="zh-CN" dirty="0"/>
              <a:t>2.</a:t>
            </a:r>
            <a:r>
              <a:rPr lang="zh-CN" altLang="en-US" dirty="0"/>
              <a:t>激励的主要手段和方法 。物质激励。精神激励：1．目标激励法2．环境激励法3．领导行为激励法4．榜样典型激励法5．奖励惩罚激励法</a:t>
            </a:r>
            <a:endParaRPr lang="zh-CN" altLang="en-US" dirty="0"/>
          </a:p>
          <a:p>
            <a:pPr>
              <a:lnSpc>
                <a:spcPct val="150000"/>
              </a:lnSpc>
            </a:pPr>
            <a:r>
              <a:rPr lang="zh-CN" altLang="en-US" dirty="0"/>
              <a:t>掌握：</a:t>
            </a:r>
            <a:endParaRPr lang="zh-CN" altLang="en-US" dirty="0"/>
          </a:p>
          <a:p>
            <a:pPr>
              <a:lnSpc>
                <a:spcPct val="150000"/>
              </a:lnSpc>
            </a:pPr>
            <a:r>
              <a:rPr lang="en-US" altLang="zh-CN" dirty="0"/>
              <a:t>1.</a:t>
            </a:r>
            <a:r>
              <a:rPr lang="zh-CN" altLang="en-US" dirty="0"/>
              <a:t>双因素理论的主要内容 </a:t>
            </a:r>
            <a:endParaRPr lang="zh-CN" altLang="en-US" dirty="0"/>
          </a:p>
          <a:p>
            <a:pPr>
              <a:lnSpc>
                <a:spcPct val="150000"/>
              </a:lnSpc>
            </a:pPr>
            <a:r>
              <a:rPr lang="en-US" altLang="zh-CN" dirty="0"/>
              <a:t>2.</a:t>
            </a:r>
            <a:r>
              <a:rPr lang="zh-CN" altLang="en-US" dirty="0"/>
              <a:t>期望理论和成就需要理论的主要内容</a:t>
            </a:r>
            <a:endParaRPr lang="zh-CN" altLang="en-US"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428604"/>
            <a:ext cx="8229600" cy="1143000"/>
          </a:xfrm>
        </p:spPr>
        <p:txBody>
          <a:bodyPr/>
          <a:lstStyle/>
          <a:p>
            <a:r>
              <a:rPr lang="zh-CN" altLang="en-US" dirty="0"/>
              <a:t>第十一章   沟 通</a:t>
            </a:r>
            <a:endParaRPr lang="zh-CN" altLang="en-US" dirty="0"/>
          </a:p>
        </p:txBody>
      </p:sp>
      <p:sp>
        <p:nvSpPr>
          <p:cNvPr id="3" name="内容占位符 2"/>
          <p:cNvSpPr>
            <a:spLocks noGrp="1"/>
          </p:cNvSpPr>
          <p:nvPr>
            <p:ph idx="1"/>
          </p:nvPr>
        </p:nvSpPr>
        <p:spPr>
          <a:xfrm>
            <a:off x="457200" y="1714488"/>
            <a:ext cx="8229600" cy="4610112"/>
          </a:xfrm>
        </p:spPr>
        <p:txBody>
          <a:bodyPr>
            <a:normAutofit fontScale="45000"/>
          </a:bodyPr>
          <a:lstStyle/>
          <a:p>
            <a:pPr>
              <a:lnSpc>
                <a:spcPct val="150000"/>
              </a:lnSpc>
            </a:pPr>
            <a:r>
              <a:rPr lang="zh-CN" altLang="en-US" dirty="0"/>
              <a:t>重点掌握：</a:t>
            </a:r>
            <a:endParaRPr lang="zh-CN" altLang="en-US" dirty="0"/>
          </a:p>
          <a:p>
            <a:pPr>
              <a:lnSpc>
                <a:spcPct val="150000"/>
              </a:lnSpc>
            </a:pPr>
            <a:r>
              <a:rPr lang="en-US" altLang="zh-CN" dirty="0"/>
              <a:t>1.</a:t>
            </a:r>
            <a:r>
              <a:rPr lang="zh-CN" altLang="en-US" dirty="0"/>
              <a:t>沟通的</a:t>
            </a:r>
            <a:r>
              <a:rPr lang="zh-CN" altLang="en-US" dirty="0" smtClean="0"/>
              <a:t>含义、类型。</a:t>
            </a:r>
            <a:r>
              <a:rPr lang="zh-CN" altLang="en-US" dirty="0"/>
              <a:t>沟通是指两个或者两个以上的人交流并理解信息的过程，其目的是为了激励或者影响他人的行为。它包括两个层次的含义：首先，沟通包含了信息的传递，如果信息没有被传达到接受者，则意味着沟通没有发生。其次，沟通包括对信息的了解。要使得沟通成功，信息不仅要传递出去，还需要被理解。可见，沟通不是一个人单向地传递信息，让他人接受，而是信息的传达者和接受者充分互动、交流想法，并且达成共识。</a:t>
            </a:r>
            <a:endParaRPr lang="zh-CN" altLang="en-US" dirty="0"/>
          </a:p>
          <a:p>
            <a:pPr>
              <a:lnSpc>
                <a:spcPct val="150000"/>
              </a:lnSpc>
            </a:pPr>
            <a:r>
              <a:rPr lang="zh-CN" altLang="en-US" dirty="0"/>
              <a:t>按功能划分。沟通可以分为工具式沟通和情感式沟通。</a:t>
            </a:r>
            <a:endParaRPr lang="zh-CN" altLang="en-US" dirty="0"/>
          </a:p>
          <a:p>
            <a:pPr>
              <a:lnSpc>
                <a:spcPct val="150000"/>
              </a:lnSpc>
            </a:pPr>
            <a:r>
              <a:rPr lang="zh-CN" altLang="en-US" dirty="0"/>
              <a:t>按照沟通方式不同，可以分为：口头沟通、书面沟通、非言语沟通等。</a:t>
            </a:r>
            <a:endParaRPr lang="zh-CN" altLang="en-US" dirty="0"/>
          </a:p>
          <a:p>
            <a:pPr>
              <a:lnSpc>
                <a:spcPct val="150000"/>
              </a:lnSpc>
            </a:pPr>
            <a:r>
              <a:rPr lang="zh-CN" altLang="en-US" dirty="0"/>
              <a:t>按照组织系统不同，可以分为正式沟通和非正式沟通。</a:t>
            </a:r>
            <a:endParaRPr lang="zh-CN" altLang="en-US" dirty="0"/>
          </a:p>
          <a:p>
            <a:pPr>
              <a:lnSpc>
                <a:spcPct val="150000"/>
              </a:lnSpc>
            </a:pPr>
            <a:r>
              <a:rPr lang="zh-CN" altLang="en-US" dirty="0"/>
              <a:t>1．正式沟通</a:t>
            </a:r>
            <a:r>
              <a:rPr lang="en-US" altLang="zh-CN" dirty="0"/>
              <a:t>:是指按照组织明文规定的原则、方式进行的信息传递与交流。如组织内的文件传达、定期召开的会议、上下级之间的定期汇报以及组织间的公函来往等。</a:t>
            </a:r>
            <a:endParaRPr lang="en-US" altLang="zh-CN" dirty="0"/>
          </a:p>
          <a:p>
            <a:pPr>
              <a:lnSpc>
                <a:spcPct val="150000"/>
              </a:lnSpc>
            </a:pPr>
            <a:r>
              <a:rPr lang="en-US" altLang="zh-CN" dirty="0"/>
              <a:t>2.</a:t>
            </a:r>
            <a:r>
              <a:rPr lang="zh-CN" altLang="en-US" dirty="0"/>
              <a:t>有效沟通的障碍及克服 </a:t>
            </a:r>
            <a:r>
              <a:rPr lang="en-US" altLang="zh-CN" dirty="0"/>
              <a:t>.包括组织障碍和个体障碍两方面。管理者可以通过改进组织行动以鼓励积极而有效的沟通，也可以通过改进个人技能来克服沟通障碍。</a:t>
            </a:r>
            <a:endParaRPr lang="en-US" altLang="zh-CN" dirty="0"/>
          </a:p>
          <a:p>
            <a:pPr>
              <a:lnSpc>
                <a:spcPct val="150000"/>
              </a:lnSpc>
            </a:pPr>
            <a:r>
              <a:rPr lang="en-US" altLang="zh-CN" dirty="0"/>
              <a:t>3.</a:t>
            </a:r>
            <a:r>
              <a:rPr lang="zh-CN" altLang="en-US" dirty="0"/>
              <a:t>管理冲突</a:t>
            </a:r>
            <a:r>
              <a:rPr lang="zh-CN" altLang="en-US" dirty="0" smtClean="0"/>
              <a:t>的对策 。1．回避，</a:t>
            </a:r>
            <a:r>
              <a:rPr lang="zh-CN" altLang="en-US" dirty="0"/>
              <a:t>2．强制解决，3．妥协，4．树立更高目标。5．合作。掌握：</a:t>
            </a:r>
            <a:endParaRPr lang="zh-CN" altLang="en-US" dirty="0"/>
          </a:p>
          <a:p>
            <a:pPr>
              <a:lnSpc>
                <a:spcPct val="150000"/>
              </a:lnSpc>
            </a:pPr>
            <a:r>
              <a:rPr lang="en-US" altLang="zh-CN" dirty="0"/>
              <a:t>1.</a:t>
            </a:r>
            <a:r>
              <a:rPr lang="zh-CN" altLang="en-US" dirty="0"/>
              <a:t>沟通过程 </a:t>
            </a:r>
            <a:endParaRPr lang="zh-CN" altLang="en-US" dirty="0"/>
          </a:p>
          <a:p>
            <a:pPr>
              <a:lnSpc>
                <a:spcPct val="150000"/>
              </a:lnSpc>
            </a:pPr>
            <a:r>
              <a:rPr lang="en-US" altLang="zh-CN" dirty="0"/>
              <a:t>2</a:t>
            </a:r>
            <a:r>
              <a:rPr lang="en-US" altLang="zh-CN" dirty="0" smtClean="0"/>
              <a:t>.</a:t>
            </a:r>
            <a:r>
              <a:rPr lang="zh-CN" altLang="en-US" dirty="0" smtClean="0"/>
              <a:t>冲突的含义、分类、原因</a:t>
            </a:r>
            <a:endParaRPr lang="zh-CN" altLang="en-U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428604"/>
            <a:ext cx="8229600" cy="1143000"/>
          </a:xfrm>
        </p:spPr>
        <p:txBody>
          <a:bodyPr/>
          <a:lstStyle/>
          <a:p>
            <a:r>
              <a:rPr lang="zh-CN" altLang="en-US" dirty="0"/>
              <a:t>第十二章　控制基础</a:t>
            </a:r>
            <a:endParaRPr lang="zh-CN" altLang="en-US" dirty="0"/>
          </a:p>
        </p:txBody>
      </p:sp>
      <p:sp>
        <p:nvSpPr>
          <p:cNvPr id="3" name="内容占位符 2"/>
          <p:cNvSpPr>
            <a:spLocks noGrp="1"/>
          </p:cNvSpPr>
          <p:nvPr>
            <p:ph idx="1"/>
          </p:nvPr>
        </p:nvSpPr>
        <p:spPr>
          <a:xfrm>
            <a:off x="457200" y="1714488"/>
            <a:ext cx="8229600" cy="4610112"/>
          </a:xfrm>
        </p:spPr>
        <p:txBody>
          <a:bodyPr>
            <a:normAutofit fontScale="45000"/>
          </a:bodyPr>
          <a:lstStyle/>
          <a:p>
            <a:pPr>
              <a:lnSpc>
                <a:spcPct val="150000"/>
              </a:lnSpc>
            </a:pPr>
            <a:r>
              <a:rPr lang="zh-CN" altLang="en-US" dirty="0"/>
              <a:t>重点掌握：</a:t>
            </a:r>
            <a:endParaRPr lang="zh-CN" altLang="en-US" dirty="0"/>
          </a:p>
          <a:p>
            <a:pPr>
              <a:lnSpc>
                <a:spcPct val="150000"/>
              </a:lnSpc>
            </a:pPr>
            <a:r>
              <a:rPr lang="en-US" altLang="zh-CN" dirty="0"/>
              <a:t>1.</a:t>
            </a:r>
            <a:r>
              <a:rPr lang="zh-CN" altLang="en-US" dirty="0"/>
              <a:t>控制的含义和类型 。控制：为保证组织目标以及为实现目标所制定的计划得以实现，要求管理者必须对计划的执行过程进行监督、检查，如果发现偏差，还要及时采取纠偏措施。</a:t>
            </a:r>
            <a:endParaRPr lang="zh-CN" altLang="en-US" dirty="0"/>
          </a:p>
          <a:p>
            <a:pPr>
              <a:lnSpc>
                <a:spcPct val="150000"/>
              </a:lnSpc>
            </a:pPr>
            <a:r>
              <a:rPr lang="zh-CN" altLang="en-US" dirty="0"/>
              <a:t>依据不同的标准，可以将控制工作划分为不同的类型。依据控制对象的性质，可以将控制划分为行为控制、质量控制、成本控制、信息控制、资金流量控制、全面绩效控制等；依据控制对象的范围，可以将控制区分为全面控制和局部控制；依据控制措施作用的环节，可将控制划分为前馈控制、现场控制和反馈控制。</a:t>
            </a:r>
            <a:endParaRPr lang="zh-CN" altLang="en-US" dirty="0"/>
          </a:p>
          <a:p>
            <a:pPr>
              <a:lnSpc>
                <a:spcPct val="150000"/>
              </a:lnSpc>
            </a:pPr>
            <a:r>
              <a:rPr lang="en-US" altLang="zh-CN" dirty="0"/>
              <a:t>2.</a:t>
            </a:r>
            <a:r>
              <a:rPr lang="zh-CN" altLang="en-US" dirty="0"/>
              <a:t>控制工作的原则和要求 。为了保证对组织工作进行有效的控制，管理者必须遵循以下基本原则：1．目标明确原则2．控制关键点原则3．及时性原则4．灵活性原则5．经济性原则</a:t>
            </a:r>
            <a:endParaRPr lang="zh-CN" altLang="en-US" dirty="0"/>
          </a:p>
          <a:p>
            <a:pPr>
              <a:lnSpc>
                <a:spcPct val="150000"/>
              </a:lnSpc>
            </a:pPr>
            <a:r>
              <a:rPr lang="zh-CN" altLang="en-US" dirty="0"/>
              <a:t>实施有效控制的基本要求：1．控制工作要具有全局观念2．控制工作要同计划和组织相适应3．控制工作应确立客观标准4．控制工作要切合管理者的个人情况5．控制系统要与组织文化匹配</a:t>
            </a:r>
            <a:endParaRPr lang="zh-CN" altLang="en-US" dirty="0"/>
          </a:p>
          <a:p>
            <a:pPr>
              <a:lnSpc>
                <a:spcPct val="150000"/>
              </a:lnSpc>
            </a:pPr>
            <a:r>
              <a:rPr lang="zh-CN" altLang="en-US" dirty="0"/>
              <a:t>掌握：</a:t>
            </a:r>
            <a:endParaRPr lang="zh-CN" altLang="en-US" dirty="0"/>
          </a:p>
          <a:p>
            <a:pPr>
              <a:lnSpc>
                <a:spcPct val="150000"/>
              </a:lnSpc>
            </a:pPr>
            <a:r>
              <a:rPr lang="en-US" altLang="zh-CN" dirty="0" smtClean="0"/>
              <a:t>1.</a:t>
            </a:r>
            <a:r>
              <a:rPr lang="zh-CN" altLang="en-US" dirty="0" smtClean="0"/>
              <a:t>控制系统的构成和特点</a:t>
            </a:r>
            <a:endParaRPr lang="en-US" altLang="zh-CN" dirty="0" smtClean="0"/>
          </a:p>
          <a:p>
            <a:pPr>
              <a:lnSpc>
                <a:spcPct val="150000"/>
              </a:lnSpc>
            </a:pPr>
            <a:r>
              <a:rPr lang="en-US" altLang="zh-CN" dirty="0"/>
              <a:t>2.</a:t>
            </a:r>
            <a:r>
              <a:rPr lang="zh-CN" altLang="en-US" dirty="0" smtClean="0"/>
              <a:t>控制</a:t>
            </a:r>
            <a:r>
              <a:rPr lang="zh-CN" altLang="en-US" dirty="0"/>
              <a:t>工作过程 </a:t>
            </a:r>
            <a:endParaRPr lang="zh-CN" alt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85728"/>
            <a:ext cx="8229600" cy="1143000"/>
          </a:xfrm>
        </p:spPr>
        <p:txBody>
          <a:bodyPr/>
          <a:lstStyle/>
          <a:p>
            <a:r>
              <a:rPr lang="zh-CN" altLang="en-US" dirty="0" smtClean="0"/>
              <a:t>终结性考试命题原则</a:t>
            </a:r>
            <a:endParaRPr lang="zh-CN" altLang="en-US" dirty="0"/>
          </a:p>
        </p:txBody>
      </p:sp>
      <p:sp>
        <p:nvSpPr>
          <p:cNvPr id="3" name="内容占位符 2"/>
          <p:cNvSpPr>
            <a:spLocks noGrp="1"/>
          </p:cNvSpPr>
          <p:nvPr>
            <p:ph idx="1"/>
          </p:nvPr>
        </p:nvSpPr>
        <p:spPr>
          <a:xfrm>
            <a:off x="429615" y="2060848"/>
            <a:ext cx="8003232" cy="4610112"/>
          </a:xfrm>
        </p:spPr>
        <p:txBody>
          <a:bodyPr/>
          <a:lstStyle/>
          <a:p>
            <a:r>
              <a:rPr lang="zh-CN" altLang="en-US" dirty="0" smtClean="0"/>
              <a:t>第一，本课程的考试命题严格控制在教学大纲规定的教学内容和教学要求的范围之内。</a:t>
            </a:r>
            <a:endParaRPr lang="en-US" altLang="zh-CN" dirty="0" smtClean="0"/>
          </a:p>
          <a:p>
            <a:endParaRPr lang="zh-CN" altLang="en-US" dirty="0" smtClean="0"/>
          </a:p>
          <a:p>
            <a:r>
              <a:rPr lang="zh-CN" altLang="en-US" dirty="0" smtClean="0"/>
              <a:t>第二，考试命题覆盖本课程教材</a:t>
            </a:r>
            <a:r>
              <a:rPr lang="en-US" altLang="zh-CN" dirty="0" smtClean="0">
                <a:solidFill>
                  <a:srgbClr val="FF0000"/>
                </a:solidFill>
              </a:rPr>
              <a:t>1-3</a:t>
            </a:r>
            <a:r>
              <a:rPr lang="zh-CN" altLang="en-US" dirty="0" smtClean="0">
                <a:solidFill>
                  <a:srgbClr val="FF0000"/>
                </a:solidFill>
              </a:rPr>
              <a:t>、</a:t>
            </a:r>
            <a:r>
              <a:rPr lang="en-US" altLang="zh-CN" dirty="0" smtClean="0">
                <a:solidFill>
                  <a:srgbClr val="FF0000"/>
                </a:solidFill>
              </a:rPr>
              <a:t>5-12</a:t>
            </a:r>
            <a:r>
              <a:rPr lang="zh-CN" altLang="en-US" dirty="0" smtClean="0"/>
              <a:t>章，</a:t>
            </a:r>
            <a:r>
              <a:rPr lang="zh-CN" altLang="en-US" dirty="0" smtClean="0"/>
              <a:t>既全面，又突出重点。</a:t>
            </a:r>
            <a:endParaRPr lang="en-US" altLang="zh-CN" dirty="0" smtClean="0"/>
          </a:p>
          <a:p>
            <a:endParaRPr lang="zh-CN" altLang="en-US" dirty="0" smtClean="0"/>
          </a:p>
          <a:p>
            <a:r>
              <a:rPr lang="zh-CN" altLang="en-US" dirty="0" smtClean="0"/>
              <a:t>第三，试题难度适中。</a:t>
            </a:r>
            <a:endParaRPr lang="zh-CN" alt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428604"/>
            <a:ext cx="8229600" cy="1143000"/>
          </a:xfrm>
        </p:spPr>
        <p:txBody>
          <a:bodyPr/>
          <a:lstStyle/>
          <a:p>
            <a:r>
              <a:rPr lang="zh-CN" altLang="en-US" dirty="0" smtClean="0"/>
              <a:t>终结性考试要求</a:t>
            </a:r>
            <a:endParaRPr lang="zh-CN" altLang="en-US" dirty="0"/>
          </a:p>
        </p:txBody>
      </p:sp>
      <p:sp>
        <p:nvSpPr>
          <p:cNvPr id="3" name="内容占位符 2"/>
          <p:cNvSpPr>
            <a:spLocks noGrp="1"/>
          </p:cNvSpPr>
          <p:nvPr>
            <p:ph idx="1"/>
          </p:nvPr>
        </p:nvSpPr>
        <p:spPr>
          <a:xfrm>
            <a:off x="457200" y="1714488"/>
            <a:ext cx="8229600" cy="4389120"/>
          </a:xfrm>
        </p:spPr>
        <p:txBody>
          <a:bodyPr/>
          <a:lstStyle/>
          <a:p>
            <a:r>
              <a:rPr lang="zh-CN" altLang="en-US" sz="3200" dirty="0" smtClean="0"/>
              <a:t>考试手段：纸考或网考。</a:t>
            </a:r>
            <a:endParaRPr lang="zh-CN" altLang="en-US" sz="3200" dirty="0" smtClean="0"/>
          </a:p>
          <a:p>
            <a:r>
              <a:rPr lang="zh-CN" altLang="en-US" sz="3200" dirty="0" smtClean="0"/>
              <a:t>考试方式：开卷</a:t>
            </a:r>
            <a:r>
              <a:rPr lang="zh-CN" altLang="en-US" sz="3200" dirty="0"/>
              <a:t>。</a:t>
            </a:r>
            <a:endParaRPr lang="zh-CN" altLang="en-US" sz="3200" dirty="0" smtClean="0"/>
          </a:p>
          <a:p>
            <a:r>
              <a:rPr lang="zh-CN" altLang="en-US" sz="3200" dirty="0" smtClean="0"/>
              <a:t>考试时限：</a:t>
            </a:r>
            <a:r>
              <a:rPr lang="en-US" altLang="zh-CN" sz="3200" dirty="0"/>
              <a:t>90</a:t>
            </a:r>
            <a:r>
              <a:rPr lang="zh-CN" altLang="en-US" sz="3200" dirty="0"/>
              <a:t>分钟。</a:t>
            </a:r>
            <a:endParaRPr lang="zh-CN" altLang="en-US" sz="3200" dirty="0" smtClean="0"/>
          </a:p>
          <a:p>
            <a:endParaRPr lang="zh-CN" alt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85804" y="500042"/>
            <a:ext cx="8229600" cy="1143000"/>
          </a:xfrm>
        </p:spPr>
        <p:txBody>
          <a:bodyPr/>
          <a:lstStyle/>
          <a:p>
            <a:r>
              <a:rPr lang="zh-CN" altLang="en-US" dirty="0" smtClean="0"/>
              <a:t>终结性考试题型（纸考）</a:t>
            </a:r>
            <a:endParaRPr lang="zh-CN" altLang="en-US" dirty="0"/>
          </a:p>
        </p:txBody>
      </p:sp>
      <p:sp>
        <p:nvSpPr>
          <p:cNvPr id="3" name="内容占位符 2"/>
          <p:cNvSpPr>
            <a:spLocks noGrp="1"/>
          </p:cNvSpPr>
          <p:nvPr>
            <p:ph idx="1"/>
          </p:nvPr>
        </p:nvSpPr>
        <p:spPr>
          <a:xfrm>
            <a:off x="457200" y="1935480"/>
            <a:ext cx="8003232" cy="4389120"/>
          </a:xfrm>
        </p:spPr>
        <p:txBody>
          <a:bodyPr>
            <a:normAutofit/>
          </a:bodyPr>
          <a:lstStyle/>
          <a:p>
            <a:r>
              <a:rPr lang="zh-CN" altLang="en-US" dirty="0"/>
              <a:t>题型包括单项选择题、多项选择题、判断正误题和案例分析题</a:t>
            </a:r>
            <a:r>
              <a:rPr lang="zh-CN" altLang="en-US" dirty="0" smtClean="0"/>
              <a:t>。</a:t>
            </a:r>
            <a:endParaRPr lang="en-US" altLang="zh-CN" dirty="0" smtClean="0"/>
          </a:p>
          <a:p>
            <a:r>
              <a:rPr lang="zh-CN" altLang="en-US" dirty="0" smtClean="0"/>
              <a:t>样</a:t>
            </a:r>
            <a:r>
              <a:rPr lang="zh-CN" altLang="en-US" dirty="0"/>
              <a:t>题：</a:t>
            </a:r>
            <a:endParaRPr lang="zh-CN" altLang="en-US" dirty="0"/>
          </a:p>
          <a:p>
            <a:r>
              <a:rPr lang="zh-CN" altLang="en-US" dirty="0"/>
              <a:t> </a:t>
            </a:r>
            <a:r>
              <a:rPr lang="en-US" altLang="zh-CN" dirty="0"/>
              <a:t>1.</a:t>
            </a:r>
            <a:r>
              <a:rPr lang="zh-CN" altLang="en-US" dirty="0"/>
              <a:t>单项选择（下列选项中只有一个答案是最准确的，请将其序号填入括号中） </a:t>
            </a:r>
            <a:endParaRPr lang="zh-CN" altLang="en-US" dirty="0"/>
          </a:p>
          <a:p>
            <a:r>
              <a:rPr lang="zh-CN" altLang="en-US" dirty="0"/>
              <a:t>人们常说“管理是一门艺术”，强调的是（    ）。  </a:t>
            </a:r>
            <a:endParaRPr lang="zh-CN" altLang="en-US" dirty="0"/>
          </a:p>
          <a:p>
            <a:r>
              <a:rPr lang="en-US" altLang="zh-CN" dirty="0"/>
              <a:t>A</a:t>
            </a:r>
            <a:r>
              <a:rPr lang="zh-CN" altLang="en-US" dirty="0"/>
              <a:t>．管理的实践性                    </a:t>
            </a:r>
            <a:r>
              <a:rPr lang="en-US" altLang="zh-CN" dirty="0"/>
              <a:t>B</a:t>
            </a:r>
            <a:r>
              <a:rPr lang="zh-CN" altLang="en-US" dirty="0"/>
              <a:t>．管理的复杂性</a:t>
            </a:r>
            <a:endParaRPr lang="zh-CN" altLang="en-US" dirty="0"/>
          </a:p>
          <a:p>
            <a:r>
              <a:rPr lang="en-US" altLang="zh-CN" dirty="0"/>
              <a:t>C</a:t>
            </a:r>
            <a:r>
              <a:rPr lang="zh-CN" altLang="en-US" dirty="0"/>
              <a:t>．管理的科学性                    </a:t>
            </a:r>
            <a:r>
              <a:rPr lang="en-US" altLang="zh-CN" dirty="0"/>
              <a:t>D</a:t>
            </a:r>
            <a:r>
              <a:rPr lang="zh-CN" altLang="en-US" dirty="0"/>
              <a:t>．管理的动态性   </a:t>
            </a:r>
            <a:endParaRPr lang="zh-CN" altLang="en-US" dirty="0"/>
          </a:p>
          <a:p>
            <a:r>
              <a:rPr lang="zh-CN" altLang="en-US" dirty="0"/>
              <a:t>参考答案：</a:t>
            </a:r>
            <a:r>
              <a:rPr lang="en-US" altLang="zh-CN" dirty="0"/>
              <a:t>A</a:t>
            </a:r>
            <a:endParaRPr lang="en-US" altLang="zh-CN" dirty="0"/>
          </a:p>
          <a:p>
            <a:endParaRPr lang="zh-CN" alt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85804" y="500042"/>
            <a:ext cx="8229600" cy="1143000"/>
          </a:xfrm>
        </p:spPr>
        <p:txBody>
          <a:bodyPr/>
          <a:lstStyle/>
          <a:p>
            <a:r>
              <a:rPr lang="zh-CN" altLang="en-US" dirty="0" smtClean="0"/>
              <a:t>终结性考试题型（纸考）</a:t>
            </a:r>
            <a:endParaRPr lang="zh-CN" altLang="en-US" dirty="0"/>
          </a:p>
        </p:txBody>
      </p:sp>
      <p:sp>
        <p:nvSpPr>
          <p:cNvPr id="3" name="内容占位符 2"/>
          <p:cNvSpPr>
            <a:spLocks noGrp="1"/>
          </p:cNvSpPr>
          <p:nvPr>
            <p:ph idx="1"/>
          </p:nvPr>
        </p:nvSpPr>
        <p:spPr>
          <a:xfrm>
            <a:off x="485804" y="2132856"/>
            <a:ext cx="8003232" cy="4389120"/>
          </a:xfrm>
        </p:spPr>
        <p:txBody>
          <a:bodyPr>
            <a:normAutofit/>
          </a:bodyPr>
          <a:lstStyle/>
          <a:p>
            <a:r>
              <a:rPr lang="en-US" altLang="zh-CN" dirty="0"/>
              <a:t>2.</a:t>
            </a:r>
            <a:r>
              <a:rPr lang="zh-CN" altLang="en-US" dirty="0"/>
              <a:t>多项选择（下列选项中有</a:t>
            </a:r>
            <a:r>
              <a:rPr lang="en-US" altLang="zh-CN" dirty="0"/>
              <a:t>2-4</a:t>
            </a:r>
            <a:r>
              <a:rPr lang="zh-CN" altLang="en-US" dirty="0"/>
              <a:t>个是准确的，请将这些选项的序号填入括号中，多选或少选均不得分）</a:t>
            </a:r>
            <a:endParaRPr lang="zh-CN" altLang="en-US" dirty="0"/>
          </a:p>
          <a:p>
            <a:r>
              <a:rPr lang="zh-CN" altLang="en-US" dirty="0"/>
              <a:t>任何组织的经营目标都是多元化的，它们包括：（  ）。</a:t>
            </a:r>
            <a:endParaRPr lang="zh-CN" altLang="en-US" dirty="0"/>
          </a:p>
          <a:p>
            <a:r>
              <a:rPr lang="en-US" altLang="zh-CN" dirty="0"/>
              <a:t>A.</a:t>
            </a:r>
            <a:r>
              <a:rPr lang="zh-CN" altLang="en-US" dirty="0"/>
              <a:t>高学历者的比例                   </a:t>
            </a:r>
            <a:r>
              <a:rPr lang="en-US" altLang="zh-CN" dirty="0"/>
              <a:t>B.</a:t>
            </a:r>
            <a:r>
              <a:rPr lang="zh-CN" altLang="en-US" dirty="0"/>
              <a:t>高利润  </a:t>
            </a:r>
            <a:endParaRPr lang="zh-CN" altLang="en-US" dirty="0"/>
          </a:p>
          <a:p>
            <a:r>
              <a:rPr lang="en-US" altLang="zh-CN" dirty="0"/>
              <a:t>C.</a:t>
            </a:r>
            <a:r>
              <a:rPr lang="zh-CN" altLang="en-US" dirty="0"/>
              <a:t>提高市场占有率                   </a:t>
            </a:r>
            <a:r>
              <a:rPr lang="en-US" altLang="zh-CN" dirty="0"/>
              <a:t>D.</a:t>
            </a:r>
            <a:r>
              <a:rPr lang="zh-CN" altLang="en-US" dirty="0"/>
              <a:t>提高员工福利待遇    </a:t>
            </a:r>
            <a:endParaRPr lang="zh-CN" altLang="en-US" dirty="0"/>
          </a:p>
          <a:p>
            <a:r>
              <a:rPr lang="zh-CN" altLang="en-US" dirty="0"/>
              <a:t>参考答案：</a:t>
            </a:r>
            <a:r>
              <a:rPr lang="en-US" altLang="zh-CN" dirty="0"/>
              <a:t>BCD</a:t>
            </a:r>
            <a:endParaRPr lang="en-US" altLang="zh-CN"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85804" y="500042"/>
            <a:ext cx="8229600" cy="1143000"/>
          </a:xfrm>
        </p:spPr>
        <p:txBody>
          <a:bodyPr/>
          <a:lstStyle/>
          <a:p>
            <a:r>
              <a:rPr lang="zh-CN" altLang="en-US" dirty="0" smtClean="0"/>
              <a:t>终结性考试题型（纸考）</a:t>
            </a:r>
            <a:endParaRPr lang="zh-CN" altLang="en-US" dirty="0"/>
          </a:p>
        </p:txBody>
      </p:sp>
      <p:sp>
        <p:nvSpPr>
          <p:cNvPr id="3" name="内容占位符 2"/>
          <p:cNvSpPr>
            <a:spLocks noGrp="1"/>
          </p:cNvSpPr>
          <p:nvPr>
            <p:ph idx="1"/>
          </p:nvPr>
        </p:nvSpPr>
        <p:spPr>
          <a:xfrm>
            <a:off x="457200" y="1935480"/>
            <a:ext cx="8003232" cy="4389120"/>
          </a:xfrm>
        </p:spPr>
        <p:txBody>
          <a:bodyPr>
            <a:normAutofit/>
          </a:bodyPr>
          <a:lstStyle/>
          <a:p>
            <a:pPr>
              <a:lnSpc>
                <a:spcPct val="150000"/>
              </a:lnSpc>
            </a:pPr>
            <a:r>
              <a:rPr lang="en-US" altLang="zh-CN" dirty="0"/>
              <a:t>3</a:t>
            </a:r>
            <a:r>
              <a:rPr lang="zh-CN" altLang="en-US" dirty="0"/>
              <a:t>．判断正误（下列各题有对有错，对的打√，错的打</a:t>
            </a:r>
            <a:r>
              <a:rPr lang="en-US" altLang="zh-CN" dirty="0"/>
              <a:t>×</a:t>
            </a:r>
            <a:r>
              <a:rPr lang="zh-CN" altLang="en-US" dirty="0"/>
              <a:t>）</a:t>
            </a:r>
            <a:endParaRPr lang="zh-CN" altLang="en-US" dirty="0"/>
          </a:p>
          <a:p>
            <a:pPr>
              <a:lnSpc>
                <a:spcPct val="150000"/>
              </a:lnSpc>
            </a:pPr>
            <a:r>
              <a:rPr lang="zh-CN" altLang="en-US" dirty="0"/>
              <a:t>非语言沟通主要包括身体语言和语气语调等。非语言沟通之所以受到重视，是因为身体语言等非语言方式能够令人信服地表达人的真情实感。（  ） </a:t>
            </a:r>
            <a:endParaRPr lang="zh-CN" altLang="en-US" dirty="0"/>
          </a:p>
          <a:p>
            <a:pPr>
              <a:lnSpc>
                <a:spcPct val="150000"/>
              </a:lnSpc>
            </a:pPr>
            <a:r>
              <a:rPr lang="zh-CN" altLang="en-US" dirty="0"/>
              <a:t>参考答案：√ </a:t>
            </a:r>
            <a:endParaRPr lang="zh-CN" alt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89047" y="260648"/>
            <a:ext cx="8229600" cy="1143000"/>
          </a:xfrm>
        </p:spPr>
        <p:txBody>
          <a:bodyPr/>
          <a:lstStyle/>
          <a:p>
            <a:r>
              <a:rPr lang="zh-CN" altLang="en-US" dirty="0" smtClean="0"/>
              <a:t>终结性考试题型（纸考）</a:t>
            </a:r>
            <a:endParaRPr lang="zh-CN" altLang="en-US" dirty="0"/>
          </a:p>
        </p:txBody>
      </p:sp>
      <p:sp>
        <p:nvSpPr>
          <p:cNvPr id="3" name="内容占位符 2"/>
          <p:cNvSpPr>
            <a:spLocks noGrp="1"/>
          </p:cNvSpPr>
          <p:nvPr>
            <p:ph idx="1"/>
          </p:nvPr>
        </p:nvSpPr>
        <p:spPr>
          <a:xfrm>
            <a:off x="206187" y="1387827"/>
            <a:ext cx="8795320" cy="5616624"/>
          </a:xfrm>
        </p:spPr>
        <p:txBody>
          <a:bodyPr>
            <a:normAutofit fontScale="92500" lnSpcReduction="20000"/>
          </a:bodyPr>
          <a:lstStyle/>
          <a:p>
            <a:r>
              <a:rPr lang="en-US" altLang="zh-CN" dirty="0" smtClean="0"/>
              <a:t>4.</a:t>
            </a:r>
            <a:r>
              <a:rPr lang="zh-CN" altLang="en-US" dirty="0"/>
              <a:t>案例分析 </a:t>
            </a:r>
            <a:endParaRPr lang="zh-CN" altLang="en-US" dirty="0"/>
          </a:p>
          <a:p>
            <a:r>
              <a:rPr lang="zh-CN" altLang="en-US" dirty="0"/>
              <a:t>厨房失火 </a:t>
            </a:r>
            <a:r>
              <a:rPr lang="zh-CN" altLang="en-US" dirty="0" smtClean="0"/>
              <a:t>（正文略）</a:t>
            </a:r>
            <a:endParaRPr lang="en-US" altLang="zh-CN" dirty="0" smtClean="0"/>
          </a:p>
          <a:p>
            <a:r>
              <a:rPr lang="zh-CN" altLang="en-US" dirty="0"/>
              <a:t>问题：</a:t>
            </a:r>
            <a:endParaRPr lang="zh-CN" altLang="en-US" dirty="0"/>
          </a:p>
          <a:p>
            <a:r>
              <a:rPr lang="zh-CN" altLang="en-US" dirty="0"/>
              <a:t>（</a:t>
            </a:r>
            <a:r>
              <a:rPr lang="en-US" altLang="zh-CN" dirty="0"/>
              <a:t>1</a:t>
            </a:r>
            <a:r>
              <a:rPr lang="zh-CN" altLang="en-US" dirty="0"/>
              <a:t>）此案例中主要蕴含了哪项管理职能？ </a:t>
            </a:r>
            <a:endParaRPr lang="zh-CN" altLang="en-US" dirty="0"/>
          </a:p>
          <a:p>
            <a:r>
              <a:rPr lang="zh-CN" altLang="en-US" dirty="0"/>
              <a:t>（</a:t>
            </a:r>
            <a:r>
              <a:rPr lang="en-US" altLang="zh-CN" dirty="0"/>
              <a:t>2</a:t>
            </a:r>
            <a:r>
              <a:rPr lang="zh-CN" altLang="en-US" dirty="0"/>
              <a:t>）预先控制对于有效的管理具有怎样的意义？ </a:t>
            </a:r>
            <a:endParaRPr lang="zh-CN" altLang="en-US" dirty="0"/>
          </a:p>
          <a:p>
            <a:r>
              <a:rPr lang="zh-CN" altLang="en-US" dirty="0"/>
              <a:t>参考答案（管理案例分析没有标准答案，能够自圆其说即可）：</a:t>
            </a:r>
            <a:endParaRPr lang="zh-CN" altLang="en-US" dirty="0"/>
          </a:p>
          <a:p>
            <a:r>
              <a:rPr lang="zh-CN" altLang="en-US" dirty="0"/>
              <a:t>（</a:t>
            </a:r>
            <a:r>
              <a:rPr lang="en-US" altLang="zh-CN" dirty="0"/>
              <a:t>1</a:t>
            </a:r>
            <a:r>
              <a:rPr lang="zh-CN" altLang="en-US" dirty="0"/>
              <a:t>）此案例中主要蕴含了哪项管理职能？</a:t>
            </a:r>
            <a:endParaRPr lang="zh-CN" altLang="en-US" dirty="0"/>
          </a:p>
          <a:p>
            <a:r>
              <a:rPr lang="zh-CN" altLang="en-US" dirty="0"/>
              <a:t>控制职能。</a:t>
            </a:r>
            <a:endParaRPr lang="zh-CN" altLang="en-US" dirty="0"/>
          </a:p>
          <a:p>
            <a:r>
              <a:rPr lang="zh-CN" altLang="en-US" dirty="0"/>
              <a:t>（</a:t>
            </a:r>
            <a:r>
              <a:rPr lang="en-US" altLang="zh-CN" dirty="0"/>
              <a:t>2</a:t>
            </a:r>
            <a:r>
              <a:rPr lang="zh-CN" altLang="en-US" dirty="0"/>
              <a:t>）预先控制对于有效的管理具有怎样的意义？ </a:t>
            </a:r>
            <a:endParaRPr lang="zh-CN" altLang="en-US" dirty="0"/>
          </a:p>
          <a:p>
            <a:r>
              <a:rPr lang="zh-CN" altLang="en-US" dirty="0"/>
              <a:t>预先控制，是指通过观察情况，收集整理信息，掌握规律，预测趋势，正确预计未来可能出现的问题，提前采取措施，将可能出现的偏差消除在萌芽状态</a:t>
            </a:r>
            <a:r>
              <a:rPr lang="zh-CN" altLang="en-US" dirty="0" smtClean="0"/>
              <a:t>。</a:t>
            </a:r>
            <a:endParaRPr lang="en-US" altLang="zh-CN" dirty="0" smtClean="0"/>
          </a:p>
          <a:p>
            <a:r>
              <a:rPr lang="zh-CN" altLang="en-US" dirty="0" smtClean="0"/>
              <a:t>预先</a:t>
            </a:r>
            <a:r>
              <a:rPr lang="zh-CN" altLang="en-US" dirty="0"/>
              <a:t>控制就是“防患于未然”。管理者在问题发生之前就采取有效的预防措施，避免偏差和损失的发生，它是控制的最高境界</a:t>
            </a:r>
            <a:r>
              <a:rPr lang="zh-CN" altLang="en-US" dirty="0" smtClean="0"/>
              <a:t>。</a:t>
            </a:r>
            <a:endParaRPr lang="zh-CN" altLang="en-US" dirty="0"/>
          </a:p>
        </p:txBody>
      </p:sp>
    </p:spTree>
  </p:cSld>
  <p:clrMapOvr>
    <a:masterClrMapping/>
  </p:clrMapOvr>
</p:sld>
</file>

<file path=ppt/tags/tag1.xml><?xml version="1.0" encoding="utf-8"?>
<p:tagLst xmlns:p="http://schemas.openxmlformats.org/presentationml/2006/main">
  <p:tag name="commondata" val="eyJoZGlkIjoiNDM5ZDBhYzkwOTY0NzIxMDIxYjY1MzM0ZmNmMTZhMTAifQ=="/>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流畅">
  <a:themeElements>
    <a:clrScheme name="流畅">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流畅">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流畅">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Flow</Template>
  <TotalTime>0</TotalTime>
  <Words>18217</Words>
  <Application>WPS 演示</Application>
  <PresentationFormat>全屏显示(4:3)</PresentationFormat>
  <Paragraphs>426</Paragraphs>
  <Slides>39</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39</vt:i4>
      </vt:variant>
    </vt:vector>
  </HeadingPairs>
  <TitlesOfParts>
    <vt:vector size="50" baseType="lpstr">
      <vt:lpstr>Arial</vt:lpstr>
      <vt:lpstr>宋体</vt:lpstr>
      <vt:lpstr>Wingdings</vt:lpstr>
      <vt:lpstr>Wingdings 2</vt:lpstr>
      <vt:lpstr>Constantia</vt:lpstr>
      <vt:lpstr>隶书</vt:lpstr>
      <vt:lpstr>Calibri</vt:lpstr>
      <vt:lpstr>微软雅黑</vt:lpstr>
      <vt:lpstr>Arial Unicode MS</vt:lpstr>
      <vt:lpstr>仿宋</vt:lpstr>
      <vt:lpstr>流畅</vt:lpstr>
      <vt:lpstr>现代管理原理 考核要求、样题、主要考点</vt:lpstr>
      <vt:lpstr>考核依据</vt:lpstr>
      <vt:lpstr>考核方式及计分方法</vt:lpstr>
      <vt:lpstr>终结性考试命题原则</vt:lpstr>
      <vt:lpstr>终结性考试要求</vt:lpstr>
      <vt:lpstr>终结性考试题型（纸考）</vt:lpstr>
      <vt:lpstr>终结性考试题型（纸考）</vt:lpstr>
      <vt:lpstr>终结性考试题型（纸考）</vt:lpstr>
      <vt:lpstr>终结性考试题型（纸考）</vt:lpstr>
      <vt:lpstr>终结性考试题型（网考）</vt:lpstr>
      <vt:lpstr>课程考核的相关内容</vt:lpstr>
      <vt:lpstr>第一章　管理与管理学</vt:lpstr>
      <vt:lpstr>第一章　管理与管理学</vt:lpstr>
      <vt:lpstr>第二章　管理理论的形成与发展</vt:lpstr>
      <vt:lpstr>第二章　管理理论的形成与发展</vt:lpstr>
      <vt:lpstr>第三章  计划工作</vt:lpstr>
      <vt:lpstr>第三章  计划工作</vt:lpstr>
      <vt:lpstr>第五章  战略管理</vt:lpstr>
      <vt:lpstr>第五章  战略管理</vt:lpstr>
      <vt:lpstr>第五章  战略管理</vt:lpstr>
      <vt:lpstr>第五章  战略管理</vt:lpstr>
      <vt:lpstr>第五章  战略管理</vt:lpstr>
      <vt:lpstr>第五章  战略管理</vt:lpstr>
      <vt:lpstr>第五章  战略管理</vt:lpstr>
      <vt:lpstr>第五章  战略管理</vt:lpstr>
      <vt:lpstr>第五章  战略管理</vt:lpstr>
      <vt:lpstr>第五章  战略管理</vt:lpstr>
      <vt:lpstr>第六章  决策</vt:lpstr>
      <vt:lpstr>第六章  决策</vt:lpstr>
      <vt:lpstr>第六章  决策</vt:lpstr>
      <vt:lpstr>第六章  决策</vt:lpstr>
      <vt:lpstr>第六章  决策</vt:lpstr>
      <vt:lpstr>第七章  组织结构设计</vt:lpstr>
      <vt:lpstr>第七章  组织结构设计</vt:lpstr>
      <vt:lpstr>第八章　人员配备</vt:lpstr>
      <vt:lpstr>第九章  领导理论与领导艺术</vt:lpstr>
      <vt:lpstr>第十章　激 励</vt:lpstr>
      <vt:lpstr>第十一章   沟 通</vt:lpstr>
      <vt:lpstr>第十二章　控制基础</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运输管理期末复习</dc:title>
  <dc:creator>DELL</dc:creator>
  <cp:lastModifiedBy>梁国斌</cp:lastModifiedBy>
  <cp:revision>90</cp:revision>
  <dcterms:created xsi:type="dcterms:W3CDTF">2019-06-20T04:32:00Z</dcterms:created>
  <dcterms:modified xsi:type="dcterms:W3CDTF">2024-06-11T08:43:57Z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0A52B45D82CC4D1B94A3C3276070F148_13</vt:lpwstr>
  </property>
  <property fmtid="{D5CDD505-2E9C-101B-9397-08002B2CF9AE}" pid="3" name="KSOProductBuildVer">
    <vt:lpwstr>2052-12.1.0.16729</vt:lpwstr>
  </property>
</Properties>
</file>