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3"/>
  </p:handoutMasterIdLst>
  <p:sldIdLst>
    <p:sldId id="257" r:id="rId3"/>
    <p:sldId id="1055" r:id="rId5"/>
    <p:sldId id="1056" r:id="rId6"/>
    <p:sldId id="966" r:id="rId7"/>
    <p:sldId id="1075" r:id="rId8"/>
    <p:sldId id="980" r:id="rId9"/>
    <p:sldId id="983" r:id="rId10"/>
    <p:sldId id="973" r:id="rId11"/>
    <p:sldId id="974" r:id="rId12"/>
    <p:sldId id="975" r:id="rId13"/>
    <p:sldId id="976" r:id="rId14"/>
    <p:sldId id="1017" r:id="rId15"/>
    <p:sldId id="1010" r:id="rId16"/>
    <p:sldId id="1011" r:id="rId17"/>
    <p:sldId id="1012" r:id="rId18"/>
    <p:sldId id="1015" r:id="rId19"/>
    <p:sldId id="1063" r:id="rId20"/>
    <p:sldId id="967" r:id="rId21"/>
    <p:sldId id="982" r:id="rId22"/>
    <p:sldId id="1064" r:id="rId23"/>
    <p:sldId id="968" r:id="rId24"/>
    <p:sldId id="984" r:id="rId25"/>
    <p:sldId id="1120" r:id="rId26"/>
    <p:sldId id="1132" r:id="rId27"/>
    <p:sldId id="1122" r:id="rId28"/>
    <p:sldId id="1067" r:id="rId29"/>
    <p:sldId id="1126" r:id="rId30"/>
    <p:sldId id="1127" r:id="rId31"/>
    <p:sldId id="1130" r:id="rId32"/>
    <p:sldId id="1124" r:id="rId33"/>
    <p:sldId id="1131" r:id="rId34"/>
    <p:sldId id="1001" r:id="rId35"/>
    <p:sldId id="1003" r:id="rId36"/>
    <p:sldId id="1004" r:id="rId37"/>
    <p:sldId id="1016" r:id="rId38"/>
    <p:sldId id="1045" r:id="rId39"/>
    <p:sldId id="1019" r:id="rId40"/>
    <p:sldId id="1018" r:id="rId41"/>
    <p:sldId id="1013" r:id="rId42"/>
    <p:sldId id="1070" r:id="rId43"/>
    <p:sldId id="1133" r:id="rId44"/>
    <p:sldId id="1074" r:id="rId45"/>
    <p:sldId id="1072" r:id="rId46"/>
    <p:sldId id="1134" r:id="rId47"/>
    <p:sldId id="1007" r:id="rId48"/>
    <p:sldId id="1136" r:id="rId49"/>
    <p:sldId id="1135" r:id="rId50"/>
    <p:sldId id="1009" r:id="rId51"/>
    <p:sldId id="267" r:id="rId52"/>
  </p:sldIdLst>
  <p:sldSz cx="9144000" cy="5143500" type="screen16x9"/>
  <p:notesSz cx="6858000" cy="9144000"/>
  <p:custDataLst>
    <p:tags r:id="rId5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096F"/>
    <a:srgbClr val="4F80BD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258" y="-54"/>
      </p:cViewPr>
      <p:guideLst>
        <p:guide orient="horz" pos="127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7" Type="http://schemas.openxmlformats.org/officeDocument/2006/relationships/tags" Target="tags/tag7.xml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handoutMaster" Target="handoutMasters/handoutMaster1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AAD69-838F-4A05-AD8A-32C56977AE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注意概念</a:t>
            </a:r>
            <a:r>
              <a:rPr lang="zh-CN" altLang="en-US"/>
              <a:t>不要混淆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注意概念</a:t>
            </a:r>
            <a:r>
              <a:rPr lang="zh-CN" altLang="en-US"/>
              <a:t>不要混淆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不同是工程特点与环境条件，选用的水泥品种</a:t>
            </a:r>
            <a:r>
              <a:rPr lang="zh-CN" altLang="en-US"/>
              <a:t>也不同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注意概念</a:t>
            </a:r>
            <a:r>
              <a:rPr lang="zh-CN" altLang="en-US"/>
              <a:t>不要混淆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注意概念</a:t>
            </a:r>
            <a:r>
              <a:rPr lang="zh-CN" altLang="en-US"/>
              <a:t>不要混淆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注意概念</a:t>
            </a:r>
            <a:r>
              <a:rPr lang="zh-CN" altLang="en-US"/>
              <a:t>不要混淆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注意概念</a:t>
            </a:r>
            <a:r>
              <a:rPr lang="zh-CN" altLang="en-US"/>
              <a:t>不要混淆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2840-1518-4960-82A3-D28AB7EB9C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48"/>
          <a:stretch>
            <a:fillRect/>
          </a:stretch>
        </p:blipFill>
        <p:spPr>
          <a:xfrm>
            <a:off x="0" y="2952750"/>
            <a:ext cx="9144000" cy="2190750"/>
          </a:xfrm>
          <a:prstGeom prst="rect">
            <a:avLst/>
          </a:prstGeom>
          <a:effectLst/>
        </p:spPr>
      </p:pic>
      <p:sp>
        <p:nvSpPr>
          <p:cNvPr id="9" name="矩形 8"/>
          <p:cNvSpPr/>
          <p:nvPr userDrawn="1"/>
        </p:nvSpPr>
        <p:spPr>
          <a:xfrm>
            <a:off x="0" y="2499742"/>
            <a:ext cx="9144000" cy="2643758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5" Type="http://schemas.openxmlformats.org/officeDocument/2006/relationships/image" Target="../media/image9.png"/><Relationship Id="rId4" Type="http://schemas.openxmlformats.org/officeDocument/2006/relationships/image" Target="../media/image38.png"/><Relationship Id="rId3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48.png"/><Relationship Id="rId6" Type="http://schemas.openxmlformats.org/officeDocument/2006/relationships/image" Target="../media/image9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38.png"/><Relationship Id="rId3" Type="http://schemas.openxmlformats.org/officeDocument/2006/relationships/image" Target="../media/image9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58.png"/><Relationship Id="rId2" Type="http://schemas.openxmlformats.org/officeDocument/2006/relationships/image" Target="../media/image49.png"/><Relationship Id="rId1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9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8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59.png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69.png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0.png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.xml"/><Relationship Id="rId8" Type="http://schemas.openxmlformats.org/officeDocument/2006/relationships/image" Target="../media/image78.png"/><Relationship Id="rId7" Type="http://schemas.openxmlformats.org/officeDocument/2006/relationships/image" Target="../media/image77.png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0" Type="http://schemas.openxmlformats.org/officeDocument/2006/relationships/notesSlide" Target="../notesSlides/notesSlide21.xml"/><Relationship Id="rId1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3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image" Target="../media/image8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91.png"/><Relationship Id="rId1" Type="http://schemas.openxmlformats.org/officeDocument/2006/relationships/image" Target="../media/image90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2.png"/><Relationship Id="rId1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1.png"/><Relationship Id="rId8" Type="http://schemas.openxmlformats.org/officeDocument/2006/relationships/image" Target="../media/image100.png"/><Relationship Id="rId7" Type="http://schemas.openxmlformats.org/officeDocument/2006/relationships/image" Target="../media/image99.png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2" Type="http://schemas.openxmlformats.org/officeDocument/2006/relationships/notesSlide" Target="../notesSlides/notesSlide27.xml"/><Relationship Id="rId11" Type="http://schemas.openxmlformats.org/officeDocument/2006/relationships/slideLayout" Target="../slideLayouts/slideLayout8.xml"/><Relationship Id="rId10" Type="http://schemas.openxmlformats.org/officeDocument/2006/relationships/image" Target="../media/image102.png"/><Relationship Id="rId1" Type="http://schemas.openxmlformats.org/officeDocument/2006/relationships/image" Target="../media/image9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8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image" Target="../media/image103.pn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9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115.png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image" Target="../media/image10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0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image" Target="../media/image116.png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1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128.png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image" Target="../media/image12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2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132.png"/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image" Target="../media/image12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3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2.png"/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image" Target="../media/image12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4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2.png"/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image" Target="../media/image129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40.png"/><Relationship Id="rId1" Type="http://schemas.openxmlformats.org/officeDocument/2006/relationships/image" Target="../media/image139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41.png"/><Relationship Id="rId1" Type="http://schemas.openxmlformats.org/officeDocument/2006/relationships/image" Target="../media/image140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42.png"/><Relationship Id="rId1" Type="http://schemas.openxmlformats.org/officeDocument/2006/relationships/image" Target="../media/image141.png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1.png"/><Relationship Id="rId8" Type="http://schemas.openxmlformats.org/officeDocument/2006/relationships/image" Target="../media/image150.png"/><Relationship Id="rId7" Type="http://schemas.openxmlformats.org/officeDocument/2006/relationships/image" Target="../media/image149.png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146.png"/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2" Type="http://schemas.openxmlformats.org/officeDocument/2006/relationships/notesSlide" Target="../notesSlides/notesSlide38.xml"/><Relationship Id="rId11" Type="http://schemas.openxmlformats.org/officeDocument/2006/relationships/slideLayout" Target="../slideLayouts/slideLayout8.xml"/><Relationship Id="rId10" Type="http://schemas.openxmlformats.org/officeDocument/2006/relationships/image" Target="../media/image152.png"/><Relationship Id="rId1" Type="http://schemas.openxmlformats.org/officeDocument/2006/relationships/image" Target="../media/image143.png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9.png"/><Relationship Id="rId8" Type="http://schemas.openxmlformats.org/officeDocument/2006/relationships/image" Target="../media/image148.png"/><Relationship Id="rId7" Type="http://schemas.openxmlformats.org/officeDocument/2006/relationships/image" Target="../media/image147.png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Relationship Id="rId3" Type="http://schemas.openxmlformats.org/officeDocument/2006/relationships/image" Target="../media/image143.png"/><Relationship Id="rId2" Type="http://schemas.openxmlformats.org/officeDocument/2006/relationships/image" Target="../media/image153.png"/><Relationship Id="rId13" Type="http://schemas.openxmlformats.org/officeDocument/2006/relationships/notesSlide" Target="../notesSlides/notesSlide39.xml"/><Relationship Id="rId12" Type="http://schemas.openxmlformats.org/officeDocument/2006/relationships/slideLayout" Target="../slideLayouts/slideLayout8.xml"/><Relationship Id="rId11" Type="http://schemas.openxmlformats.org/officeDocument/2006/relationships/image" Target="../media/image154.png"/><Relationship Id="rId10" Type="http://schemas.openxmlformats.org/officeDocument/2006/relationships/image" Target="../media/image150.png"/><Relationship Id="rId1" Type="http://schemas.openxmlformats.org/officeDocument/2006/relationships/image" Target="../media/image128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6.jpeg"/><Relationship Id="rId2" Type="http://schemas.openxmlformats.org/officeDocument/2006/relationships/image" Target="../media/image155.jpeg"/><Relationship Id="rId1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1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4" Type="http://schemas.openxmlformats.org/officeDocument/2006/relationships/image" Target="../media/image160.png"/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image" Target="../media/image157.png"/></Relationships>
</file>

<file path=ppt/slides/_rels/slide4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2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66.png"/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image" Target="../media/image163.png"/></Relationships>
</file>

<file path=ppt/slides/_rels/slide4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73.jpeg"/><Relationship Id="rId7" Type="http://schemas.openxmlformats.org/officeDocument/2006/relationships/image" Target="../media/image172.jpeg"/><Relationship Id="rId6" Type="http://schemas.openxmlformats.org/officeDocument/2006/relationships/image" Target="../media/image171.jpeg"/><Relationship Id="rId5" Type="http://schemas.openxmlformats.org/officeDocument/2006/relationships/image" Target="../media/image170.png"/><Relationship Id="rId4" Type="http://schemas.openxmlformats.org/officeDocument/2006/relationships/image" Target="../media/image169.jpeg"/><Relationship Id="rId3" Type="http://schemas.openxmlformats.org/officeDocument/2006/relationships/image" Target="../media/image168.png"/><Relationship Id="rId2" Type="http://schemas.openxmlformats.org/officeDocument/2006/relationships/image" Target="../media/image167.png"/><Relationship Id="rId10" Type="http://schemas.openxmlformats.org/officeDocument/2006/relationships/notesSlide" Target="../notesSlides/notesSlide43.xml"/><Relationship Id="rId1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9.jpeg"/><Relationship Id="rId8" Type="http://schemas.openxmlformats.org/officeDocument/2006/relationships/image" Target="../media/image181.jpeg"/><Relationship Id="rId7" Type="http://schemas.openxmlformats.org/officeDocument/2006/relationships/image" Target="../media/image180.png"/><Relationship Id="rId6" Type="http://schemas.openxmlformats.org/officeDocument/2006/relationships/image" Target="../media/image179.png"/><Relationship Id="rId5" Type="http://schemas.openxmlformats.org/officeDocument/2006/relationships/image" Target="../media/image178.png"/><Relationship Id="rId4" Type="http://schemas.openxmlformats.org/officeDocument/2006/relationships/image" Target="../media/image177.png"/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1" Type="http://schemas.openxmlformats.org/officeDocument/2006/relationships/notesSlide" Target="../notesSlides/notesSlide44.xml"/><Relationship Id="rId10" Type="http://schemas.openxmlformats.org/officeDocument/2006/relationships/slideLayout" Target="../slideLayouts/slideLayout8.xml"/><Relationship Id="rId1" Type="http://schemas.openxmlformats.org/officeDocument/2006/relationships/image" Target="../media/image174.png"/></Relationships>
</file>

<file path=ppt/slides/_rels/slide4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5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186.png"/><Relationship Id="rId4" Type="http://schemas.openxmlformats.org/officeDocument/2006/relationships/image" Target="../media/image185.png"/><Relationship Id="rId3" Type="http://schemas.openxmlformats.org/officeDocument/2006/relationships/image" Target="../media/image184.png"/><Relationship Id="rId2" Type="http://schemas.openxmlformats.org/officeDocument/2006/relationships/image" Target="../media/image183.png"/><Relationship Id="rId1" Type="http://schemas.openxmlformats.org/officeDocument/2006/relationships/image" Target="../media/image182.png"/></Relationships>
</file>

<file path=ppt/slides/_rels/slide4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7.png"/><Relationship Id="rId8" Type="http://schemas.openxmlformats.org/officeDocument/2006/relationships/image" Target="../media/image194.png"/><Relationship Id="rId7" Type="http://schemas.openxmlformats.org/officeDocument/2006/relationships/image" Target="../media/image193.png"/><Relationship Id="rId6" Type="http://schemas.openxmlformats.org/officeDocument/2006/relationships/image" Target="../media/image192.png"/><Relationship Id="rId5" Type="http://schemas.openxmlformats.org/officeDocument/2006/relationships/image" Target="../media/image191.png"/><Relationship Id="rId4" Type="http://schemas.openxmlformats.org/officeDocument/2006/relationships/image" Target="../media/image190.png"/><Relationship Id="rId3" Type="http://schemas.openxmlformats.org/officeDocument/2006/relationships/image" Target="../media/image189.png"/><Relationship Id="rId2" Type="http://schemas.openxmlformats.org/officeDocument/2006/relationships/image" Target="../media/image188.png"/><Relationship Id="rId11" Type="http://schemas.openxmlformats.org/officeDocument/2006/relationships/notesSlide" Target="../notesSlides/notesSlide46.xml"/><Relationship Id="rId10" Type="http://schemas.openxmlformats.org/officeDocument/2006/relationships/slideLayout" Target="../slideLayouts/slideLayout8.xml"/><Relationship Id="rId1" Type="http://schemas.openxmlformats.org/officeDocument/2006/relationships/image" Target="../media/image187.png"/></Relationships>
</file>

<file path=ppt/slides/_rels/slide4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7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98.png"/><Relationship Id="rId3" Type="http://schemas.openxmlformats.org/officeDocument/2006/relationships/image" Target="../media/image197.png"/><Relationship Id="rId2" Type="http://schemas.openxmlformats.org/officeDocument/2006/relationships/image" Target="../media/image196.png"/><Relationship Id="rId1" Type="http://schemas.openxmlformats.org/officeDocument/2006/relationships/image" Target="../media/image195.png"/></Relationships>
</file>

<file path=ppt/slides/_rels/slide4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8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03.png"/><Relationship Id="rId4" Type="http://schemas.openxmlformats.org/officeDocument/2006/relationships/image" Target="../media/image202.png"/><Relationship Id="rId3" Type="http://schemas.openxmlformats.org/officeDocument/2006/relationships/image" Target="../media/image201.png"/><Relationship Id="rId2" Type="http://schemas.openxmlformats.org/officeDocument/2006/relationships/image" Target="../media/image200.png"/><Relationship Id="rId1" Type="http://schemas.openxmlformats.org/officeDocument/2006/relationships/image" Target="../media/image199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9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15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8" Type="http://schemas.openxmlformats.org/officeDocument/2006/relationships/image" Target="../media/image23.png"/><Relationship Id="rId7" Type="http://schemas.openxmlformats.org/officeDocument/2006/relationships/image" Target="../media/image22.png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6" Type="http://schemas.openxmlformats.org/officeDocument/2006/relationships/notesSlide" Target="../notesSlides/notesSlide6.xml"/><Relationship Id="rId15" Type="http://schemas.openxmlformats.org/officeDocument/2006/relationships/slideLayout" Target="../slideLayouts/slideLayout8.xml"/><Relationship Id="rId14" Type="http://schemas.openxmlformats.org/officeDocument/2006/relationships/image" Target="../media/image29.png"/><Relationship Id="rId13" Type="http://schemas.openxmlformats.org/officeDocument/2006/relationships/image" Target="../media/image28.png"/><Relationship Id="rId12" Type="http://schemas.openxmlformats.org/officeDocument/2006/relationships/image" Target="../media/image27.png"/><Relationship Id="rId11" Type="http://schemas.openxmlformats.org/officeDocument/2006/relationships/image" Target="../media/image26.png"/><Relationship Id="rId10" Type="http://schemas.openxmlformats.org/officeDocument/2006/relationships/image" Target="../media/image25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image" Target="../media/image9.png"/><Relationship Id="rId4" Type="http://schemas.openxmlformats.org/officeDocument/2006/relationships/image" Target="../media/image41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图片 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48"/>
          <a:stretch>
            <a:fillRect/>
          </a:stretch>
        </p:blipFill>
        <p:spPr>
          <a:xfrm>
            <a:off x="0" y="0"/>
            <a:ext cx="9144000" cy="219075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3" name="PA_矩形 2"/>
          <p:cNvSpPr/>
          <p:nvPr>
            <p:custDataLst>
              <p:tags r:id="rId3"/>
            </p:custDataLst>
          </p:nvPr>
        </p:nvSpPr>
        <p:spPr>
          <a:xfrm>
            <a:off x="0" y="2190750"/>
            <a:ext cx="9144000" cy="2952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PA_矩形 3"/>
          <p:cNvSpPr/>
          <p:nvPr>
            <p:custDataLst>
              <p:tags r:id="rId4"/>
            </p:custDataLst>
          </p:nvPr>
        </p:nvSpPr>
        <p:spPr>
          <a:xfrm>
            <a:off x="0" y="2787650"/>
            <a:ext cx="9144635" cy="784225"/>
          </a:xfrm>
          <a:prstGeom prst="rect">
            <a:avLst/>
          </a:prstGeom>
          <a:effectLst>
            <a:outerShdw blurRad="63500" dir="12600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46292" tIns="23146" rIns="46292" bIns="23146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《建筑材料》考前</a:t>
            </a:r>
            <a:r>
              <a:rPr lang="zh-CN" altLang="en-US" sz="4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辅导课</a:t>
            </a:r>
            <a:endParaRPr lang="zh-CN" altLang="en-US" sz="4800" b="1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PA_矩形 9"/>
          <p:cNvSpPr/>
          <p:nvPr>
            <p:custDataLst>
              <p:tags r:id="rId5"/>
            </p:custDataLst>
          </p:nvPr>
        </p:nvSpPr>
        <p:spPr>
          <a:xfrm>
            <a:off x="0" y="2190750"/>
            <a:ext cx="9144000" cy="14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6020381" y="4011810"/>
            <a:ext cx="2054860" cy="645160"/>
          </a:xfrm>
          <a:prstGeom prst="rect">
            <a:avLst/>
          </a:prstGeom>
        </p:spPr>
        <p:txBody>
          <a:bodyPr wrap="none">
            <a:spAutoFit/>
          </a:bodyPr>
          <a:p>
            <a:pPr lvl="0" algn="ctr"/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主讲人：</a:t>
            </a: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宋昊璠</a:t>
            </a:r>
            <a:endParaRPr lang="zh-CN" altLang="en-US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794373778</a:t>
            </a:r>
            <a:endParaRPr lang="en-US" altLang="zh-CN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一块烧结砖，其尺寸符合要求(240×115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×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53mm)，当烘干至恒重时为250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吸水饱和后为290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将该砖磨细过筛，再烘干后取50g，用比重瓶测得其体积为18.5cm</a:t>
            </a:r>
            <a:r>
              <a:rPr lang="en-US" altLang="zh-CN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。试求该砖的吸水率、密度、体积密度及孔隙率。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5003736" y="1997329"/>
                <a:ext cx="2122805" cy="55054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charset="0"/>
                          <a:cs typeface="Cambria Math" panose="02040503050406030204" charset="0"/>
                        </a:rPr>
                        <m:t>𝑃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=(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sz="1600" i="1"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𝜌</m:t>
                          </m:r>
                        </m:den>
                      </m:f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)</m:t>
                      </m:r>
                      <m:r>
                        <a:rPr lang="zh-CN" altLang="en-US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×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100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%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736" y="1997329"/>
                <a:ext cx="2122805" cy="550545"/>
              </a:xfrm>
              <a:prstGeom prst="rect">
                <a:avLst/>
              </a:prstGeom>
              <a:blipFill rotWithShape="1">
                <a:blip r:embed="rId1"/>
                <a:stretch>
                  <a:fillRect l="-27" t="-46" r="27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299656" y="1996059"/>
                <a:ext cx="2498725" cy="56388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𝑊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质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湿</m:t>
                              </m:r>
                            </m:sub>
                          </m:s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干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干</m:t>
                              </m:r>
                            </m:sub>
                          </m:sSub>
                        </m:den>
                      </m:f>
                      <m:r>
                        <a:rPr lang="zh-CN" altLang="en-US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×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100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%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6" y="1996059"/>
                <a:ext cx="2498725" cy="563880"/>
              </a:xfrm>
              <a:prstGeom prst="rect">
                <a:avLst/>
              </a:prstGeom>
              <a:blipFill rotWithShape="1">
                <a:blip r:embed="rId2"/>
                <a:stretch>
                  <a:fillRect l="-23" t="-45" r="23" b="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文本框 20"/>
              <p:cNvSpPr txBox="1"/>
              <p:nvPr/>
            </p:nvSpPr>
            <p:spPr>
              <a:xfrm>
                <a:off x="3923601" y="1973834"/>
                <a:ext cx="943610" cy="55054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文本框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601" y="1973834"/>
                <a:ext cx="943610" cy="550545"/>
              </a:xfrm>
              <a:prstGeom prst="rect">
                <a:avLst/>
              </a:prstGeom>
              <a:blipFill rotWithShape="1">
                <a:blip r:embed="rId3"/>
                <a:stretch>
                  <a:fillRect l="-61" t="-46" r="61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/>
              <p:cNvSpPr txBox="1"/>
              <p:nvPr/>
            </p:nvSpPr>
            <p:spPr>
              <a:xfrm>
                <a:off x="2915856" y="1991614"/>
                <a:ext cx="770890" cy="50863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𝜌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num>
                        <m:den>
                          <m: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56" y="1991614"/>
                <a:ext cx="770890" cy="508635"/>
              </a:xfrm>
              <a:prstGeom prst="rect">
                <a:avLst/>
              </a:prstGeom>
              <a:blipFill rotWithShape="1">
                <a:blip r:embed="rId4"/>
                <a:stretch>
                  <a:fillRect l="-74" t="-50" r="74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直接连接符 29"/>
          <p:cNvCxnSpPr/>
          <p:nvPr/>
        </p:nvCxnSpPr>
        <p:spPr>
          <a:xfrm>
            <a:off x="299517" y="2593059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 smtClea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219700" y="2719070"/>
            <a:ext cx="3306445" cy="2264410"/>
            <a:chOff x="8220" y="4282"/>
            <a:chExt cx="5207" cy="3566"/>
          </a:xfrm>
        </p:grpSpPr>
        <p:pic>
          <p:nvPicPr>
            <p:cNvPr id="23" name="Picture 3" descr="1-1-1"/>
            <p:cNvPicPr>
              <a:picLocks noChangeAspect="1" noChangeArrowheads="1"/>
            </p:cNvPicPr>
            <p:nvPr/>
          </p:nvPicPr>
          <p:blipFill>
            <a:blip r:embed="rId5"/>
            <a:srcRect l="56668"/>
            <a:stretch>
              <a:fillRect/>
            </a:stretch>
          </p:blipFill>
          <p:spPr bwMode="auto">
            <a:xfrm>
              <a:off x="10829" y="4282"/>
              <a:ext cx="2599" cy="3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文本框 8"/>
            <p:cNvSpPr txBox="1"/>
            <p:nvPr/>
          </p:nvSpPr>
          <p:spPr>
            <a:xfrm>
              <a:off x="8220" y="5524"/>
              <a:ext cx="2530" cy="23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indent="0" fontAlgn="auto">
                <a:lnSpc>
                  <a:spcPct val="125000"/>
                </a:lnSpc>
              </a:pPr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包含</a:t>
              </a:r>
              <a:r>
                <a:rPr lang="en-US" altLang="zh-CN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材料自身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及</a:t>
              </a:r>
              <a:r>
                <a:rPr lang="en-US" altLang="zh-CN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闭口孔</a:t>
              </a:r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隙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和</a:t>
              </a:r>
              <a:r>
                <a:rPr lang="en-US" altLang="zh-CN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开口孔隙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的体积</a:t>
              </a:r>
              <a:endParaRPr lang="zh-CN" alt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55650" y="3364230"/>
            <a:ext cx="2655570" cy="1656080"/>
            <a:chOff x="1190" y="5298"/>
            <a:chExt cx="4182" cy="260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文本框 7"/>
                <p:cNvSpPr txBox="1"/>
                <p:nvPr/>
              </p:nvSpPr>
              <p:spPr>
                <a:xfrm>
                  <a:off x="2357" y="5298"/>
                  <a:ext cx="3015" cy="2608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𝑚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zh-CN" altLang="en-US" sz="1600" i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2500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𝑔</m:t>
                            </m:r>
                          </m:num>
                          <m:den>
                            <m:r>
                              <a:rPr lang="zh-CN" altLang="en-US" sz="160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Times New Roman" panose="02020603050405020304" pitchFamily="18" charset="0"/>
                                <a:sym typeface="+mn-ea"/>
                              </a:rPr>
                              <m:t>24</m:t>
                            </m:r>
                            <m:r>
                              <a:rPr lang="zh-CN" altLang="en-US" sz="160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Times New Roman" panose="02020603050405020304" pitchFamily="18" charset="0"/>
                                <a:sym typeface="+mn-ea"/>
                              </a:rPr>
                              <m:t>×</m:t>
                            </m:r>
                            <m:r>
                              <a:rPr lang="zh-CN" altLang="en-US" sz="160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Times New Roman" panose="02020603050405020304" pitchFamily="18" charset="0"/>
                                <a:sym typeface="+mn-ea"/>
                              </a:rPr>
                              <m:t>11</m:t>
                            </m:r>
                            <m:r>
                              <a:rPr lang="en-US" altLang="zh-CN" sz="160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Times New Roman" panose="02020603050405020304" pitchFamily="18" charset="0"/>
                                <a:sym typeface="+mn-ea"/>
                              </a:rPr>
                              <m:t>.</m:t>
                            </m:r>
                            <m:r>
                              <a:rPr lang="zh-CN" altLang="en-US" sz="160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Times New Roman" panose="02020603050405020304" pitchFamily="18" charset="0"/>
                                <a:sym typeface="+mn-ea"/>
                              </a:rPr>
                              <m:t>5</m:t>
                            </m:r>
                            <m:r>
                              <a:rPr lang="zh-CN" altLang="en-US" sz="160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Times New Roman" panose="02020603050405020304" pitchFamily="18" charset="0"/>
                                <a:sym typeface="+mn-ea"/>
                              </a:rPr>
                              <m:t>×</m:t>
                            </m:r>
                            <m:r>
                              <a:rPr lang="zh-CN" altLang="en-US" sz="160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Times New Roman" panose="02020603050405020304" pitchFamily="18" charset="0"/>
                                <a:sym typeface="+mn-ea"/>
                              </a:rPr>
                              <m:t>5</m:t>
                            </m:r>
                            <m:r>
                              <a:rPr lang="en-US" altLang="zh-CN" sz="160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Times New Roman" panose="02020603050405020304" pitchFamily="18" charset="0"/>
                                <a:sym typeface="+mn-ea"/>
                              </a:rPr>
                              <m:t>.</m:t>
                            </m:r>
                            <m:r>
                              <a:rPr lang="zh-CN" altLang="en-US" sz="160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Times New Roman" panose="02020603050405020304" pitchFamily="18" charset="0"/>
                                <a:sym typeface="+mn-ea"/>
                              </a:rPr>
                              <m:t>3</m:t>
                            </m:r>
                          </m:den>
                        </m:f>
                      </m:oMath>
                    </m:oMathPara>
                  </a14:m>
                  <a:endParaRPr lang="en-US" altLang="zh-CN" sz="1600" i="1" baseline="30000">
                    <a:latin typeface="Cambria Math" panose="02040503050406030204" charset="0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ts val="800"/>
                    </a:lnSpc>
                  </a:pPr>
                  <a:endParaRPr lang="en-US" altLang="zh-CN" sz="1600" i="1">
                    <a:latin typeface="Cambria Math" panose="02040503050406030204" charset="0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71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𝑔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/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𝑐𝑚</m:t>
                        </m:r>
                        <m:r>
                          <a:rPr lang="en-US" altLang="zh-CN" sz="1600" i="1" baseline="30000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3</m:t>
                        </m:r>
                      </m:oMath>
                    </m:oMathPara>
                  </a14:m>
                  <a:endParaRPr lang="en-US" altLang="zh-CN" sz="1600" i="1" baseline="30000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8" name="文本框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7" y="5298"/>
                  <a:ext cx="3015" cy="2608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文本框 12"/>
            <p:cNvSpPr txBox="1"/>
            <p:nvPr/>
          </p:nvSpPr>
          <p:spPr>
            <a:xfrm>
              <a:off x="1190" y="5638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20" name="虚尾箭头 19"/>
          <p:cNvSpPr/>
          <p:nvPr/>
        </p:nvSpPr>
        <p:spPr>
          <a:xfrm>
            <a:off x="540043" y="2729852"/>
            <a:ext cx="5429288" cy="714380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3）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</a:t>
            </a:r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体积密度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（材料的</a:t>
            </a:r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自然状态下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一块烧结砖，其尺寸符合要求(240×115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×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53mm)，当烘干至恒重时为250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吸水饱和后为290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将该砖磨细过筛，再烘干后取50g，用比重瓶测得其体积为18.5cm</a:t>
            </a:r>
            <a:r>
              <a:rPr lang="en-US" altLang="zh-CN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。试求该砖的吸水率、密度、体积密度及孔隙率。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5003736" y="1997329"/>
                <a:ext cx="2122805" cy="55054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charset="0"/>
                          <a:cs typeface="Cambria Math" panose="02040503050406030204" charset="0"/>
                        </a:rPr>
                        <m:t>𝑃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=(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sz="1600" i="1"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𝜌</m:t>
                          </m:r>
                        </m:den>
                      </m:f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)</m:t>
                      </m:r>
                      <m:r>
                        <a:rPr lang="zh-CN" altLang="en-US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×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100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%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736" y="1997329"/>
                <a:ext cx="2122805" cy="550545"/>
              </a:xfrm>
              <a:prstGeom prst="rect">
                <a:avLst/>
              </a:prstGeom>
              <a:blipFill rotWithShape="1">
                <a:blip r:embed="rId1"/>
                <a:stretch>
                  <a:fillRect l="-27" t="-46" r="27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299656" y="1996059"/>
                <a:ext cx="2498725" cy="56388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𝑊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质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湿</m:t>
                              </m:r>
                            </m:sub>
                          </m:s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干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干</m:t>
                              </m:r>
                            </m:sub>
                          </m:sSub>
                        </m:den>
                      </m:f>
                      <m:r>
                        <a:rPr lang="zh-CN" altLang="en-US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×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100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%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6" y="1996059"/>
                <a:ext cx="2498725" cy="563880"/>
              </a:xfrm>
              <a:prstGeom prst="rect">
                <a:avLst/>
              </a:prstGeom>
              <a:blipFill rotWithShape="1">
                <a:blip r:embed="rId2"/>
                <a:stretch>
                  <a:fillRect l="-23" t="-45" r="23" b="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/>
              <p:cNvSpPr txBox="1"/>
              <p:nvPr/>
            </p:nvSpPr>
            <p:spPr>
              <a:xfrm>
                <a:off x="2915856" y="1991614"/>
                <a:ext cx="770890" cy="50863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𝜌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num>
                        <m:den>
                          <m: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56" y="1991614"/>
                <a:ext cx="770890" cy="508635"/>
              </a:xfrm>
              <a:prstGeom prst="rect">
                <a:avLst/>
              </a:prstGeom>
              <a:blipFill rotWithShape="1">
                <a:blip r:embed="rId3"/>
                <a:stretch>
                  <a:fillRect l="-74" t="-50" r="74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直接连接符 29"/>
          <p:cNvCxnSpPr/>
          <p:nvPr/>
        </p:nvCxnSpPr>
        <p:spPr>
          <a:xfrm>
            <a:off x="299517" y="2593059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 smtClea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27405" y="3220085"/>
            <a:ext cx="3315335" cy="1647825"/>
            <a:chOff x="1303" y="5071"/>
            <a:chExt cx="5221" cy="259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文本框 9"/>
                <p:cNvSpPr txBox="1"/>
                <p:nvPr/>
              </p:nvSpPr>
              <p:spPr>
                <a:xfrm>
                  <a:off x="2463" y="5071"/>
                  <a:ext cx="4061" cy="2595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𝑃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=(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𝜌</m:t>
                            </m:r>
                          </m:den>
                        </m:f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)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100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=(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1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.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71</m:t>
                            </m:r>
                          </m:num>
                          <m:den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2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.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70</m:t>
                            </m:r>
                          </m:den>
                        </m:f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)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100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ts val="800"/>
                    </a:lnSpc>
                  </a:pPr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36</m:t>
                        </m:r>
                        <m:r>
                          <a:rPr lang="en-US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67</m:t>
                        </m:r>
                        <m:r>
                          <a:rPr lang="en-US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%</m:t>
                        </m:r>
                      </m:oMath>
                    </m:oMathPara>
                  </a14:m>
                  <a:endParaRPr lang="zh-CN" altLang="en-US" sz="1600" i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" name="文本框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3" y="5071"/>
                  <a:ext cx="4061" cy="2595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文本框 10"/>
            <p:cNvSpPr txBox="1"/>
            <p:nvPr/>
          </p:nvSpPr>
          <p:spPr>
            <a:xfrm>
              <a:off x="1303" y="5298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20" name="虚尾箭头 19"/>
          <p:cNvSpPr/>
          <p:nvPr/>
        </p:nvSpPr>
        <p:spPr>
          <a:xfrm>
            <a:off x="540043" y="2729852"/>
            <a:ext cx="5429288" cy="714380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4）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计算孔隙率（利用密度和体积密度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来计算）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228080" y="3220085"/>
            <a:ext cx="2396490" cy="1728470"/>
            <a:chOff x="9808" y="5071"/>
            <a:chExt cx="3774" cy="2722"/>
          </a:xfrm>
        </p:grpSpPr>
        <p:sp>
          <p:nvSpPr>
            <p:cNvPr id="14" name="圆角矩形 13"/>
            <p:cNvSpPr/>
            <p:nvPr/>
          </p:nvSpPr>
          <p:spPr>
            <a:xfrm>
              <a:off x="9808" y="5071"/>
              <a:ext cx="3774" cy="2722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文本框 2"/>
                <p:cNvSpPr txBox="1"/>
                <p:nvPr/>
              </p:nvSpPr>
              <p:spPr>
                <a:xfrm>
                  <a:off x="10035" y="5626"/>
                  <a:ext cx="3401" cy="215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noAutofit/>
                </a:bodyPr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𝑃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=(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𝑉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)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100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=(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𝜌</m:t>
                            </m:r>
                          </m:den>
                        </m:f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)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100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</m:t>
                        </m:r>
                      </m:oMath>
                    </m:oMathPara>
                  </a14:m>
                  <a:endParaRPr lang="zh-CN" altLang="en-US" sz="1600" i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" name="文本框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5" y="5626"/>
                  <a:ext cx="3401" cy="2153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文本框 12"/>
            <p:cNvSpPr txBox="1"/>
            <p:nvPr/>
          </p:nvSpPr>
          <p:spPr>
            <a:xfrm>
              <a:off x="10035" y="5189"/>
              <a:ext cx="3546" cy="6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indent="0" fontAlgn="auto">
                <a:lnSpc>
                  <a:spcPct val="125000"/>
                </a:lnSpc>
              </a:pPr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孔隙率</a:t>
              </a:r>
              <a:r>
                <a:rPr lang="zh-CN" alt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的计算公式：</a:t>
              </a:r>
              <a:endParaRPr lang="zh-CN" alt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/>
              <p:cNvSpPr txBox="1"/>
              <p:nvPr/>
            </p:nvSpPr>
            <p:spPr>
              <a:xfrm>
                <a:off x="3923601" y="1973834"/>
                <a:ext cx="943610" cy="55054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601" y="1973834"/>
                <a:ext cx="943610" cy="550545"/>
              </a:xfrm>
              <a:prstGeom prst="rect">
                <a:avLst/>
              </a:prstGeom>
              <a:blipFill rotWithShape="1">
                <a:blip r:embed="rId6"/>
                <a:stretch>
                  <a:fillRect l="-61" t="-46" r="61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某种材料密度为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2.6g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cm</a:t>
            </a:r>
            <a:r>
              <a:rPr lang="en-US" altLang="zh-CN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，体积密度为1800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。将一重954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的这种材料试块放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入水中，相当时间后取出称重为1086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。求：材料的孔隙率、质量吸水率、开口孔隙率和闭口孔隙率。</a:t>
            </a:r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528891" y="1997329"/>
                <a:ext cx="2122805" cy="55054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charset="0"/>
                          <a:cs typeface="Cambria Math" panose="02040503050406030204" charset="0"/>
                        </a:rPr>
                        <m:t>𝑃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=(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sz="1600" i="1"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𝜌</m:t>
                          </m:r>
                        </m:den>
                      </m:f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)</m:t>
                      </m:r>
                      <m:r>
                        <a:rPr lang="zh-CN" altLang="en-US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×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100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%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891" y="1997329"/>
                <a:ext cx="2122805" cy="550545"/>
              </a:xfrm>
              <a:prstGeom prst="rect">
                <a:avLst/>
              </a:prstGeom>
              <a:blipFill rotWithShape="1">
                <a:blip r:embed="rId1"/>
                <a:stretch>
                  <a:fillRect l="-27" t="-46" r="27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2843466" y="1973834"/>
                <a:ext cx="2498725" cy="56388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𝑊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质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湿</m:t>
                              </m:r>
                            </m:sub>
                          </m:s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干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干</m:t>
                              </m:r>
                            </m:sub>
                          </m:sSub>
                        </m:den>
                      </m:f>
                      <m:r>
                        <a:rPr lang="zh-CN" altLang="en-US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×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100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%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466" y="1973834"/>
                <a:ext cx="2498725" cy="563880"/>
              </a:xfrm>
              <a:prstGeom prst="rect">
                <a:avLst/>
              </a:prstGeom>
              <a:blipFill rotWithShape="1">
                <a:blip r:embed="rId2"/>
                <a:stretch>
                  <a:fillRect l="-23" t="-45" r="23" b="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直接连接符 29"/>
          <p:cNvCxnSpPr/>
          <p:nvPr/>
        </p:nvCxnSpPr>
        <p:spPr>
          <a:xfrm>
            <a:off x="299517" y="2593059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虚尾箭头 19"/>
          <p:cNvSpPr/>
          <p:nvPr/>
        </p:nvSpPr>
        <p:spPr>
          <a:xfrm>
            <a:off x="539750" y="2729865"/>
            <a:ext cx="4031615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开口孔隙率</a:t>
            </a:r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体积吸水率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0965" y="3364230"/>
            <a:ext cx="5107940" cy="1610360"/>
            <a:chOff x="159" y="5298"/>
            <a:chExt cx="8044" cy="2536"/>
          </a:xfrm>
        </p:grpSpPr>
        <p:sp>
          <p:nvSpPr>
            <p:cNvPr id="11" name="文本框 10"/>
            <p:cNvSpPr txBox="1"/>
            <p:nvPr/>
          </p:nvSpPr>
          <p:spPr>
            <a:xfrm>
              <a:off x="159" y="5298"/>
              <a:ext cx="890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rcRect t="19459" r="10000"/>
            <a:stretch>
              <a:fillRect/>
            </a:stretch>
          </p:blipFill>
          <p:spPr>
            <a:xfrm>
              <a:off x="833" y="5524"/>
              <a:ext cx="7371" cy="231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/>
              <p:cNvSpPr txBox="1"/>
              <p:nvPr/>
            </p:nvSpPr>
            <p:spPr>
              <a:xfrm>
                <a:off x="5363781" y="1992249"/>
                <a:ext cx="1952625" cy="33401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𝐾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𝑊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体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𝑊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质</m:t>
                          </m:r>
                        </m:sub>
                      </m:sSub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3781" y="1992249"/>
                <a:ext cx="1952625" cy="334010"/>
              </a:xfrm>
              <a:prstGeom prst="rect">
                <a:avLst/>
              </a:prstGeom>
              <a:blipFill rotWithShape="1">
                <a:blip r:embed="rId4"/>
                <a:stretch>
                  <a:fillRect l="-29" t="-76" r="29" b="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组合 24"/>
          <p:cNvGrpSpPr/>
          <p:nvPr/>
        </p:nvGrpSpPr>
        <p:grpSpPr>
          <a:xfrm>
            <a:off x="5281295" y="2751455"/>
            <a:ext cx="3606165" cy="2218690"/>
            <a:chOff x="8317" y="4333"/>
            <a:chExt cx="5679" cy="3494"/>
          </a:xfrm>
        </p:grpSpPr>
        <p:sp>
          <p:nvSpPr>
            <p:cNvPr id="14" name="圆角矩形 13"/>
            <p:cNvSpPr/>
            <p:nvPr/>
          </p:nvSpPr>
          <p:spPr>
            <a:xfrm>
              <a:off x="10938" y="4407"/>
              <a:ext cx="3058" cy="3420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材料的</a:t>
              </a:r>
              <a:r>
                <a:rPr lang="zh-CN" altLang="en-US" sz="1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吸水体积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即为材料的</a:t>
              </a:r>
              <a:r>
                <a:rPr lang="zh-CN" altLang="en-US" sz="1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开口孔体积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，则材料的</a:t>
              </a:r>
              <a:r>
                <a:rPr lang="zh-CN" altLang="en-US" sz="1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开口孔隙率等于体积吸水率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文本框 2"/>
                <p:cNvSpPr txBox="1"/>
                <p:nvPr/>
              </p:nvSpPr>
              <p:spPr>
                <a:xfrm>
                  <a:off x="10826" y="4333"/>
                  <a:ext cx="3116" cy="1082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noAutofit/>
                </a:bodyPr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𝐾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  <m:t>𝐾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；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zh-CN" altLang="en-US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体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zh-CN" altLang="en-US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  <m:t>水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zh-CN" altLang="en-US" sz="1600" i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" name="文本框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6" y="4333"/>
                  <a:ext cx="3116" cy="1082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8" name="Picture 3" descr="1-1-1"/>
            <p:cNvPicPr>
              <a:picLocks noChangeAspect="1" noChangeArrowheads="1"/>
            </p:cNvPicPr>
            <p:nvPr/>
          </p:nvPicPr>
          <p:blipFill>
            <a:blip r:embed="rId6"/>
            <a:srcRect l="56668"/>
            <a:stretch>
              <a:fillRect/>
            </a:stretch>
          </p:blipFill>
          <p:spPr bwMode="auto">
            <a:xfrm>
              <a:off x="8317" y="4437"/>
              <a:ext cx="2509" cy="3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文本框 18"/>
              <p:cNvSpPr txBox="1"/>
              <p:nvPr/>
            </p:nvSpPr>
            <p:spPr>
              <a:xfrm>
                <a:off x="7308151" y="1997329"/>
                <a:ext cx="1695450" cy="33718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𝐵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𝑃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𝐾</m:t>
                          </m:r>
                        </m:sub>
                      </m:sSub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151" y="1997329"/>
                <a:ext cx="1695450" cy="337185"/>
              </a:xfrm>
              <a:prstGeom prst="rect">
                <a:avLst/>
              </a:prstGeom>
              <a:blipFill rotWithShape="1">
                <a:blip r:embed="rId7"/>
                <a:stretch>
                  <a:fillRect l="-34" t="-75" r="34" b="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某材料的孔隙率为24%，此材料在自然状态下的体积为40cm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质量为85.50g，吸水饱和质量为89.77g，烘干后的质量为82.30g，求该材料的密度(p)，体积密度(p</a:t>
            </a:r>
            <a:r>
              <a:rPr lang="en-US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)，体积吸水率(W</a:t>
            </a:r>
            <a:r>
              <a:rPr lang="en-US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)。</a:t>
            </a:r>
            <a:endParaRPr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99517" y="2055214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 smtClea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07315" y="3065780"/>
            <a:ext cx="3435350" cy="1955165"/>
            <a:chOff x="472" y="4277"/>
            <a:chExt cx="5410" cy="3079"/>
          </a:xfrm>
        </p:grpSpPr>
        <p:sp>
          <p:nvSpPr>
            <p:cNvPr id="11" name="文本框 10"/>
            <p:cNvSpPr txBox="1"/>
            <p:nvPr/>
          </p:nvSpPr>
          <p:spPr>
            <a:xfrm>
              <a:off x="472" y="4277"/>
              <a:ext cx="1131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公式: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/>
            <a:srcRect t="5778" r="44558" b="53464"/>
            <a:stretch>
              <a:fillRect/>
            </a:stretch>
          </p:blipFill>
          <p:spPr>
            <a:xfrm>
              <a:off x="1493" y="4529"/>
              <a:ext cx="4389" cy="2827"/>
            </a:xfrm>
            <a:prstGeom prst="rect">
              <a:avLst/>
            </a:prstGeom>
          </p:spPr>
        </p:pic>
      </p:grpSp>
      <p:sp>
        <p:nvSpPr>
          <p:cNvPr id="24" name="虚尾箭头 23"/>
          <p:cNvSpPr/>
          <p:nvPr/>
        </p:nvSpPr>
        <p:spPr>
          <a:xfrm>
            <a:off x="539750" y="2118995"/>
            <a:ext cx="2921000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直接带入公式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563620" y="3062605"/>
            <a:ext cx="4176395" cy="1958340"/>
            <a:chOff x="6860" y="4281"/>
            <a:chExt cx="6577" cy="308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rcRect t="53070" r="15226"/>
            <a:stretch>
              <a:fillRect/>
            </a:stretch>
          </p:blipFill>
          <p:spPr>
            <a:xfrm>
              <a:off x="7541" y="4529"/>
              <a:ext cx="5896" cy="283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860" y="4281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868035" y="2950210"/>
            <a:ext cx="3102610" cy="2026920"/>
            <a:chOff x="9482" y="4524"/>
            <a:chExt cx="4886" cy="3192"/>
          </a:xfrm>
        </p:grpSpPr>
        <p:sp>
          <p:nvSpPr>
            <p:cNvPr id="38" name="圆角矩形 37"/>
            <p:cNvSpPr/>
            <p:nvPr/>
          </p:nvSpPr>
          <p:spPr>
            <a:xfrm>
              <a:off x="9482" y="4524"/>
              <a:ext cx="4887" cy="3193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29" name="Picture 3" descr="1-1-1"/>
            <p:cNvPicPr>
              <a:picLocks noChangeAspect="1" noChangeArrowheads="1"/>
            </p:cNvPicPr>
            <p:nvPr/>
          </p:nvPicPr>
          <p:blipFill>
            <a:blip r:embed="rId3"/>
            <a:srcRect l="56668"/>
            <a:stretch>
              <a:fillRect/>
            </a:stretch>
          </p:blipFill>
          <p:spPr bwMode="auto">
            <a:xfrm>
              <a:off x="11801" y="4655"/>
              <a:ext cx="2195" cy="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文本框 30"/>
            <p:cNvSpPr txBox="1"/>
            <p:nvPr/>
          </p:nvSpPr>
          <p:spPr>
            <a:xfrm>
              <a:off x="9582" y="4990"/>
              <a:ext cx="2378" cy="20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indent="0" fontAlgn="auto">
                <a:lnSpc>
                  <a:spcPct val="125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密度，是在</a:t>
              </a:r>
              <a:r>
                <a:rPr lang="zh-CN" altLang="en-US" sz="1600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绝对密实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状态下</a:t>
              </a:r>
              <a:endPara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pPr indent="0" fontAlgn="auto">
                <a:lnSpc>
                  <a:spcPct val="125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体积密度，是在</a:t>
              </a:r>
              <a:r>
                <a:rPr lang="zh-CN" altLang="en-US" sz="1600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自然状态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下</a:t>
              </a:r>
              <a:endPara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564890" y="2056130"/>
            <a:ext cx="5490845" cy="730885"/>
            <a:chOff x="5727" y="3243"/>
            <a:chExt cx="8647" cy="1151"/>
          </a:xfrm>
        </p:grpSpPr>
        <p:sp>
          <p:nvSpPr>
            <p:cNvPr id="37" name="圆角矩形 36"/>
            <p:cNvSpPr/>
            <p:nvPr/>
          </p:nvSpPr>
          <p:spPr>
            <a:xfrm>
              <a:off x="5806" y="3474"/>
              <a:ext cx="8530" cy="921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文本框 31"/>
                <p:cNvSpPr txBox="1"/>
                <p:nvPr/>
              </p:nvSpPr>
              <p:spPr>
                <a:xfrm>
                  <a:off x="9128" y="3541"/>
                  <a:ext cx="1214" cy="801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𝜌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𝑉</m:t>
                            </m:r>
                          </m:den>
                        </m:f>
                      </m:oMath>
                    </m:oMathPara>
                  </a14:m>
                  <a:endParaRPr lang="zh-CN" altLang="en-US" sz="1600" i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2" name="文本框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28" y="3541"/>
                  <a:ext cx="1214" cy="801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3" name="文本框 32"/>
                <p:cNvSpPr txBox="1"/>
                <p:nvPr/>
              </p:nvSpPr>
              <p:spPr>
                <a:xfrm>
                  <a:off x="10488" y="3541"/>
                  <a:ext cx="3887" cy="81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𝑉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zh-CN" altLang="en-US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孔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（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1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−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𝑃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）</m:t>
                            </m:r>
                          </m:den>
                        </m:f>
                      </m:oMath>
                    </m:oMathPara>
                  </a14:m>
                  <a:endParaRPr lang="zh-CN" altLang="en-US" sz="1600" i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3" name="文本框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88" y="3541"/>
                  <a:ext cx="3887" cy="810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文本框 33"/>
                <p:cNvSpPr txBox="1"/>
                <p:nvPr/>
              </p:nvSpPr>
              <p:spPr>
                <a:xfrm>
                  <a:off x="5727" y="3243"/>
                  <a:ext cx="3401" cy="1146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noAutofit/>
                </a:bodyPr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𝑃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=(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𝑉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)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100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</m:t>
                        </m:r>
                      </m:oMath>
                    </m:oMathPara>
                  </a14:m>
                  <a:endParaRPr lang="zh-CN" altLang="en-US" sz="1600" i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4" name="文本框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7" y="3243"/>
                  <a:ext cx="3401" cy="1146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783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烧结普通砖，其尺寸为24.0×11.5×5.3cm，已知孔隙率为37%，质量为2750g，烘干后2487g，浸水饱和后为2935g。试求该砖的体积密度﹑密度、质量吸水率。</a:t>
            </a:r>
            <a:endParaRPr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99517" y="1681834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虚尾箭头 8"/>
          <p:cNvSpPr/>
          <p:nvPr/>
        </p:nvSpPr>
        <p:spPr>
          <a:xfrm>
            <a:off x="539750" y="1779270"/>
            <a:ext cx="3244850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直接带入公式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5605" y="2838450"/>
            <a:ext cx="3689985" cy="1735455"/>
            <a:chOff x="623" y="4470"/>
            <a:chExt cx="5811" cy="2733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/>
            <a:srcRect l="5264" t="30961" r="50041" b="7327"/>
            <a:stretch>
              <a:fillRect/>
            </a:stretch>
          </p:blipFill>
          <p:spPr>
            <a:xfrm>
              <a:off x="1754" y="4707"/>
              <a:ext cx="4681" cy="2496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23" y="4470"/>
              <a:ext cx="1131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公式: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211955" y="2509520"/>
            <a:ext cx="4061460" cy="2063750"/>
            <a:chOff x="6633" y="3952"/>
            <a:chExt cx="6396" cy="325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rcRect l="1891" t="57284" r="22886"/>
            <a:stretch>
              <a:fillRect/>
            </a:stretch>
          </p:blipFill>
          <p:spPr>
            <a:xfrm>
              <a:off x="7541" y="4062"/>
              <a:ext cx="5489" cy="3141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633" y="3952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某种岩石的试件，外形尺寸为50×50×50mm，测得该试件在干燥状态下、自然状态下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吸水饱和状态下的质量分别为 325g，325.3g，326.1g，已知该岩石的密度为2.68g/cm</a:t>
            </a:r>
            <a:r>
              <a:rPr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。试求该岩石的体积密度、孔隙率，体积吸水率、质量吸水率。</a:t>
            </a:r>
            <a:endParaRPr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99517" y="2067279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虚尾箭头 17"/>
          <p:cNvSpPr/>
          <p:nvPr/>
        </p:nvSpPr>
        <p:spPr>
          <a:xfrm>
            <a:off x="539750" y="2118995"/>
            <a:ext cx="3244850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直接带入公式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856990" y="2427605"/>
            <a:ext cx="4531360" cy="2547620"/>
            <a:chOff x="6074" y="3823"/>
            <a:chExt cx="7136" cy="4012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/>
            <a:srcRect t="10055" r="9805"/>
            <a:stretch>
              <a:fillRect/>
            </a:stretch>
          </p:blipFill>
          <p:spPr>
            <a:xfrm>
              <a:off x="6974" y="3823"/>
              <a:ext cx="6237" cy="4013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074" y="3823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5605" y="2838450"/>
            <a:ext cx="3237865" cy="1852930"/>
            <a:chOff x="623" y="4470"/>
            <a:chExt cx="5099" cy="291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rcRect l="5192" t="35329" r="49423" b="9979"/>
            <a:stretch>
              <a:fillRect/>
            </a:stretch>
          </p:blipFill>
          <p:spPr>
            <a:xfrm>
              <a:off x="1754" y="4730"/>
              <a:ext cx="3969" cy="2658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623" y="4470"/>
              <a:ext cx="1131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公式: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某材料的孔隙率为24%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此材料在自然状态下的体积为40cm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质量为85.50g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吸水饱和质量为89.77g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烘干后的质量为82.30g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求该材料的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密度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，体积密度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lang="en-US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 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质量吸水率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altLang="zh-CN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99517" y="2021559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虚尾箭头 14"/>
          <p:cNvSpPr/>
          <p:nvPr/>
        </p:nvSpPr>
        <p:spPr>
          <a:xfrm>
            <a:off x="532130" y="2139315"/>
            <a:ext cx="3244850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直接带入公式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56990" y="2741930"/>
            <a:ext cx="4860290" cy="1615440"/>
            <a:chOff x="6074" y="4318"/>
            <a:chExt cx="7654" cy="254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/>
            <a:srcRect r="15868"/>
            <a:stretch>
              <a:fillRect/>
            </a:stretch>
          </p:blipFill>
          <p:spPr>
            <a:xfrm>
              <a:off x="6860" y="4658"/>
              <a:ext cx="6869" cy="2205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074" y="4318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49555" y="2915920"/>
            <a:ext cx="3435350" cy="1954530"/>
            <a:chOff x="393" y="4592"/>
            <a:chExt cx="5410" cy="3078"/>
          </a:xfrm>
        </p:grpSpPr>
        <p:grpSp>
          <p:nvGrpSpPr>
            <p:cNvPr id="26" name="组合 25"/>
            <p:cNvGrpSpPr/>
            <p:nvPr/>
          </p:nvGrpSpPr>
          <p:grpSpPr>
            <a:xfrm>
              <a:off x="393" y="4592"/>
              <a:ext cx="5410" cy="3079"/>
              <a:chOff x="472" y="4277"/>
              <a:chExt cx="5410" cy="3079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472" y="4277"/>
                <a:ext cx="1131" cy="58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公式:</a:t>
                </a:r>
                <a:endPara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endParaRPr>
              </a:p>
            </p:txBody>
          </p:sp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2"/>
              <a:srcRect t="4495" r="44558" b="53464"/>
              <a:stretch>
                <a:fillRect/>
              </a:stretch>
            </p:blipFill>
            <p:spPr>
              <a:xfrm>
                <a:off x="1493" y="4440"/>
                <a:ext cx="4389" cy="2916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文本框 28"/>
                <p:cNvSpPr txBox="1"/>
                <p:nvPr/>
              </p:nvSpPr>
              <p:spPr>
                <a:xfrm>
                  <a:off x="3463" y="4728"/>
                  <a:ext cx="1948" cy="636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no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2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2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2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2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2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2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2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zh-CN" sz="12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2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（</m:t>
                        </m:r>
                        <m:r>
                          <a:rPr lang="en-US" altLang="zh-CN" sz="12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2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−</m:t>
                        </m:r>
                        <m:r>
                          <a:rPr lang="en-US" altLang="zh-CN" sz="12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𝑃</m:t>
                        </m:r>
                        <m:r>
                          <a:rPr lang="en-US" altLang="zh-CN" sz="12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）</m:t>
                        </m:r>
                      </m:oMath>
                    </m:oMathPara>
                  </a14:m>
                  <a:endParaRPr lang="zh-CN" altLang="en-US" sz="1200" i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9" name="文本框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63" y="4728"/>
                  <a:ext cx="1948" cy="636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48"/>
          <a:stretch>
            <a:fillRect/>
          </a:stretch>
        </p:blipFill>
        <p:spPr>
          <a:xfrm>
            <a:off x="0" y="2952750"/>
            <a:ext cx="9144000" cy="2190750"/>
          </a:xfrm>
          <a:prstGeom prst="rect">
            <a:avLst/>
          </a:prstGeom>
          <a:effectLst/>
        </p:spPr>
      </p:pic>
      <p:sp>
        <p:nvSpPr>
          <p:cNvPr id="3" name="矩形 2"/>
          <p:cNvSpPr/>
          <p:nvPr/>
        </p:nvSpPr>
        <p:spPr>
          <a:xfrm>
            <a:off x="0" y="2499742"/>
            <a:ext cx="9144000" cy="2643758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 rot="16200000">
            <a:off x="5765859" y="1758469"/>
            <a:ext cx="5136612" cy="1619673"/>
          </a:xfrm>
          <a:custGeom>
            <a:avLst/>
            <a:gdLst>
              <a:gd name="connsiteX0" fmla="*/ 5136612 w 5136612"/>
              <a:gd name="connsiteY0" fmla="*/ 1015358 h 1331641"/>
              <a:gd name="connsiteX1" fmla="*/ 5136612 w 5136612"/>
              <a:gd name="connsiteY1" fmla="*/ 1331641 h 1331641"/>
              <a:gd name="connsiteX2" fmla="*/ 0 w 5136612"/>
              <a:gd name="connsiteY2" fmla="*/ 1331641 h 1331641"/>
              <a:gd name="connsiteX3" fmla="*/ 0 w 5136612"/>
              <a:gd name="connsiteY3" fmla="*/ 1084693 h 1331641"/>
              <a:gd name="connsiteX4" fmla="*/ 3769574 w 5136612"/>
              <a:gd name="connsiteY4" fmla="*/ 0 h 1331641"/>
              <a:gd name="connsiteX5" fmla="*/ 5136612 w 5136612"/>
              <a:gd name="connsiteY5" fmla="*/ 1015358 h 1331641"/>
              <a:gd name="connsiteX0-1" fmla="*/ 5136612 w 5136612"/>
              <a:gd name="connsiteY0-2" fmla="*/ 1015358 h 1331641"/>
              <a:gd name="connsiteX1-3" fmla="*/ 5136612 w 5136612"/>
              <a:gd name="connsiteY1-4" fmla="*/ 1331641 h 1331641"/>
              <a:gd name="connsiteX2-5" fmla="*/ 0 w 5136612"/>
              <a:gd name="connsiteY2-6" fmla="*/ 1331641 h 1331641"/>
              <a:gd name="connsiteX3-7" fmla="*/ 0 w 5136612"/>
              <a:gd name="connsiteY3-8" fmla="*/ 1187838 h 1331641"/>
              <a:gd name="connsiteX4-9" fmla="*/ 3769574 w 5136612"/>
              <a:gd name="connsiteY4-10" fmla="*/ 0 h 1331641"/>
              <a:gd name="connsiteX5-11" fmla="*/ 5136612 w 5136612"/>
              <a:gd name="connsiteY5-12" fmla="*/ 1015358 h 13316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136612" h="1331641">
                <a:moveTo>
                  <a:pt x="5136612" y="1015358"/>
                </a:moveTo>
                <a:lnTo>
                  <a:pt x="5136612" y="1331641"/>
                </a:lnTo>
                <a:lnTo>
                  <a:pt x="0" y="1331641"/>
                </a:lnTo>
                <a:lnTo>
                  <a:pt x="0" y="1187838"/>
                </a:lnTo>
                <a:lnTo>
                  <a:pt x="3769574" y="0"/>
                </a:lnTo>
                <a:cubicBezTo>
                  <a:pt x="4225253" y="307891"/>
                  <a:pt x="4680933" y="707467"/>
                  <a:pt x="5136612" y="1015358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6200000">
            <a:off x="5816250" y="1815749"/>
            <a:ext cx="5143500" cy="1512000"/>
          </a:xfrm>
          <a:prstGeom prst="triangle">
            <a:avLst>
              <a:gd name="adj" fmla="val 7342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99592" y="1538959"/>
            <a:ext cx="6192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115993" y="915660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建筑材料</a:t>
            </a:r>
            <a:endParaRPr lang="zh-CN" alt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2156" y="2070275"/>
            <a:ext cx="2138680" cy="42989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气硬性胶凝材料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385" name="Picture 1" descr="2-0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8451" y="1924046"/>
            <a:ext cx="4099301" cy="248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气硬性凝胶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材料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215" y="1119505"/>
            <a:ext cx="4000500" cy="7143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215" y="2867660"/>
            <a:ext cx="5114925" cy="9525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915285" y="102933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31410" y="301180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580" y="1892300"/>
            <a:ext cx="3319780" cy="8953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546860" y="183388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580" y="3900170"/>
            <a:ext cx="4589145" cy="73596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673225" y="382778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113790"/>
            <a:ext cx="3651885" cy="68453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021195" y="103378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7855" y="1995805"/>
            <a:ext cx="4657725" cy="78105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300470" y="191389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6385" name="Picture 1" descr="2-0-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8166" y="790571"/>
            <a:ext cx="4099301" cy="248515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7" name="圆角矩形 36"/>
          <p:cNvSpPr/>
          <p:nvPr/>
        </p:nvSpPr>
        <p:spPr>
          <a:xfrm>
            <a:off x="4859655" y="358140"/>
            <a:ext cx="3512820" cy="67564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just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陈伏期间，石灰浆表面应敷盖一层水，以隔绝空气，防止石灰浆表面碳化。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794760" y="2139950"/>
            <a:ext cx="2969260" cy="67564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just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生石灰具有强烈的消解能力，水化时需要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放出非常大热量。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/>
      <p:bldP spid="15" grpId="1"/>
      <p:bldP spid="8" grpId="1"/>
      <p:bldP spid="11" grpId="1"/>
      <p:bldP spid="13" grpId="1"/>
      <p:bldP spid="16" grpId="1"/>
      <p:bldP spid="37" grpId="0" bldLvl="0" animBg="1"/>
      <p:bldP spid="37" grpId="2" bldLvl="0" animBg="1"/>
      <p:bldP spid="17" grpId="0" bldLvl="0" animBg="1"/>
      <p:bldP spid="17" grpId="2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气硬性凝胶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材料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1131570"/>
            <a:ext cx="3219450" cy="7048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260" y="1938020"/>
            <a:ext cx="4314825" cy="7239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051050" y="98806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87040" y="177990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60" y="2787650"/>
            <a:ext cx="4019550" cy="76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75330" y="271589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625" y="3724275"/>
            <a:ext cx="4171950" cy="81026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354830" y="365252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/>
      <p:bldP spid="7" grpId="1"/>
      <p:bldP spid="8" grpId="1"/>
      <p:bldP spid="1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48"/>
          <a:stretch>
            <a:fillRect/>
          </a:stretch>
        </p:blipFill>
        <p:spPr>
          <a:xfrm>
            <a:off x="0" y="2952750"/>
            <a:ext cx="9144000" cy="2190750"/>
          </a:xfrm>
          <a:prstGeom prst="rect">
            <a:avLst/>
          </a:prstGeom>
          <a:effectLst/>
        </p:spPr>
      </p:pic>
      <p:sp>
        <p:nvSpPr>
          <p:cNvPr id="3" name="矩形 2"/>
          <p:cNvSpPr/>
          <p:nvPr/>
        </p:nvSpPr>
        <p:spPr>
          <a:xfrm>
            <a:off x="0" y="2499742"/>
            <a:ext cx="9144000" cy="2643758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 rot="16200000">
            <a:off x="5765859" y="1758469"/>
            <a:ext cx="5136612" cy="1619673"/>
          </a:xfrm>
          <a:custGeom>
            <a:avLst/>
            <a:gdLst>
              <a:gd name="connsiteX0" fmla="*/ 5136612 w 5136612"/>
              <a:gd name="connsiteY0" fmla="*/ 1015358 h 1331641"/>
              <a:gd name="connsiteX1" fmla="*/ 5136612 w 5136612"/>
              <a:gd name="connsiteY1" fmla="*/ 1331641 h 1331641"/>
              <a:gd name="connsiteX2" fmla="*/ 0 w 5136612"/>
              <a:gd name="connsiteY2" fmla="*/ 1331641 h 1331641"/>
              <a:gd name="connsiteX3" fmla="*/ 0 w 5136612"/>
              <a:gd name="connsiteY3" fmla="*/ 1084693 h 1331641"/>
              <a:gd name="connsiteX4" fmla="*/ 3769574 w 5136612"/>
              <a:gd name="connsiteY4" fmla="*/ 0 h 1331641"/>
              <a:gd name="connsiteX5" fmla="*/ 5136612 w 5136612"/>
              <a:gd name="connsiteY5" fmla="*/ 1015358 h 1331641"/>
              <a:gd name="connsiteX0-1" fmla="*/ 5136612 w 5136612"/>
              <a:gd name="connsiteY0-2" fmla="*/ 1015358 h 1331641"/>
              <a:gd name="connsiteX1-3" fmla="*/ 5136612 w 5136612"/>
              <a:gd name="connsiteY1-4" fmla="*/ 1331641 h 1331641"/>
              <a:gd name="connsiteX2-5" fmla="*/ 0 w 5136612"/>
              <a:gd name="connsiteY2-6" fmla="*/ 1331641 h 1331641"/>
              <a:gd name="connsiteX3-7" fmla="*/ 0 w 5136612"/>
              <a:gd name="connsiteY3-8" fmla="*/ 1187838 h 1331641"/>
              <a:gd name="connsiteX4-9" fmla="*/ 3769574 w 5136612"/>
              <a:gd name="connsiteY4-10" fmla="*/ 0 h 1331641"/>
              <a:gd name="connsiteX5-11" fmla="*/ 5136612 w 5136612"/>
              <a:gd name="connsiteY5-12" fmla="*/ 1015358 h 13316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136612" h="1331641">
                <a:moveTo>
                  <a:pt x="5136612" y="1015358"/>
                </a:moveTo>
                <a:lnTo>
                  <a:pt x="5136612" y="1331641"/>
                </a:lnTo>
                <a:lnTo>
                  <a:pt x="0" y="1331641"/>
                </a:lnTo>
                <a:lnTo>
                  <a:pt x="0" y="1187838"/>
                </a:lnTo>
                <a:lnTo>
                  <a:pt x="3769574" y="0"/>
                </a:lnTo>
                <a:cubicBezTo>
                  <a:pt x="4225253" y="307891"/>
                  <a:pt x="4680933" y="707467"/>
                  <a:pt x="5136612" y="1015358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6200000">
            <a:off x="5816250" y="1815749"/>
            <a:ext cx="5143500" cy="1512000"/>
          </a:xfrm>
          <a:prstGeom prst="triangle">
            <a:avLst>
              <a:gd name="adj" fmla="val 7342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99592" y="1538959"/>
            <a:ext cx="6192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115993" y="915660"/>
            <a:ext cx="2926080" cy="46037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建筑材料的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基础性质</a:t>
            </a:r>
            <a:endParaRPr lang="zh-CN" alt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5621" y="2067735"/>
            <a:ext cx="741680" cy="768350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2" descr="G:/a电大/建筑材料/图片2-2.jpg图片2-2"/>
          <p:cNvPicPr>
            <a:picLocks noChangeAspect="1" noChangeArrowheads="1"/>
          </p:cNvPicPr>
          <p:nvPr/>
        </p:nvPicPr>
        <p:blipFill>
          <a:blip r:embed="rId2"/>
          <a:srcRect l="16" t="3441" r="2174" b="3319"/>
          <a:stretch>
            <a:fillRect/>
          </a:stretch>
        </p:blipFill>
        <p:spPr bwMode="auto">
          <a:xfrm>
            <a:off x="1236980" y="1612265"/>
            <a:ext cx="6395085" cy="1911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85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7485" y="3579495"/>
            <a:ext cx="5934075" cy="144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矩形 7"/>
          <p:cNvSpPr/>
          <p:nvPr/>
        </p:nvSpPr>
        <p:spPr>
          <a:xfrm>
            <a:off x="395621" y="3867960"/>
            <a:ext cx="741680" cy="768350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8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  <p:bldP spid="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48"/>
          <a:stretch>
            <a:fillRect/>
          </a:stretch>
        </p:blipFill>
        <p:spPr>
          <a:xfrm>
            <a:off x="0" y="2952750"/>
            <a:ext cx="9144000" cy="2190750"/>
          </a:xfrm>
          <a:prstGeom prst="rect">
            <a:avLst/>
          </a:prstGeom>
          <a:effectLst/>
        </p:spPr>
      </p:pic>
      <p:sp>
        <p:nvSpPr>
          <p:cNvPr id="3" name="矩形 2"/>
          <p:cNvSpPr/>
          <p:nvPr/>
        </p:nvSpPr>
        <p:spPr>
          <a:xfrm>
            <a:off x="0" y="2499742"/>
            <a:ext cx="9144000" cy="2643758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 rot="16200000">
            <a:off x="5765859" y="1758469"/>
            <a:ext cx="5136612" cy="1619673"/>
          </a:xfrm>
          <a:custGeom>
            <a:avLst/>
            <a:gdLst>
              <a:gd name="connsiteX0" fmla="*/ 5136612 w 5136612"/>
              <a:gd name="connsiteY0" fmla="*/ 1015358 h 1331641"/>
              <a:gd name="connsiteX1" fmla="*/ 5136612 w 5136612"/>
              <a:gd name="connsiteY1" fmla="*/ 1331641 h 1331641"/>
              <a:gd name="connsiteX2" fmla="*/ 0 w 5136612"/>
              <a:gd name="connsiteY2" fmla="*/ 1331641 h 1331641"/>
              <a:gd name="connsiteX3" fmla="*/ 0 w 5136612"/>
              <a:gd name="connsiteY3" fmla="*/ 1084693 h 1331641"/>
              <a:gd name="connsiteX4" fmla="*/ 3769574 w 5136612"/>
              <a:gd name="connsiteY4" fmla="*/ 0 h 1331641"/>
              <a:gd name="connsiteX5" fmla="*/ 5136612 w 5136612"/>
              <a:gd name="connsiteY5" fmla="*/ 1015358 h 1331641"/>
              <a:gd name="connsiteX0-1" fmla="*/ 5136612 w 5136612"/>
              <a:gd name="connsiteY0-2" fmla="*/ 1015358 h 1331641"/>
              <a:gd name="connsiteX1-3" fmla="*/ 5136612 w 5136612"/>
              <a:gd name="connsiteY1-4" fmla="*/ 1331641 h 1331641"/>
              <a:gd name="connsiteX2-5" fmla="*/ 0 w 5136612"/>
              <a:gd name="connsiteY2-6" fmla="*/ 1331641 h 1331641"/>
              <a:gd name="connsiteX3-7" fmla="*/ 0 w 5136612"/>
              <a:gd name="connsiteY3-8" fmla="*/ 1187838 h 1331641"/>
              <a:gd name="connsiteX4-9" fmla="*/ 3769574 w 5136612"/>
              <a:gd name="connsiteY4-10" fmla="*/ 0 h 1331641"/>
              <a:gd name="connsiteX5-11" fmla="*/ 5136612 w 5136612"/>
              <a:gd name="connsiteY5-12" fmla="*/ 1015358 h 13316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136612" h="1331641">
                <a:moveTo>
                  <a:pt x="5136612" y="1015358"/>
                </a:moveTo>
                <a:lnTo>
                  <a:pt x="5136612" y="1331641"/>
                </a:lnTo>
                <a:lnTo>
                  <a:pt x="0" y="1331641"/>
                </a:lnTo>
                <a:lnTo>
                  <a:pt x="0" y="1187838"/>
                </a:lnTo>
                <a:lnTo>
                  <a:pt x="3769574" y="0"/>
                </a:lnTo>
                <a:cubicBezTo>
                  <a:pt x="4225253" y="307891"/>
                  <a:pt x="4680933" y="707467"/>
                  <a:pt x="5136612" y="1015358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6200000">
            <a:off x="5816250" y="1815749"/>
            <a:ext cx="5143500" cy="1512000"/>
          </a:xfrm>
          <a:prstGeom prst="triangle">
            <a:avLst>
              <a:gd name="adj" fmla="val 7342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99592" y="1538959"/>
            <a:ext cx="6192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115993" y="915660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建筑材料</a:t>
            </a:r>
            <a:endParaRPr lang="zh-CN" alt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3911" y="1924225"/>
            <a:ext cx="1579880" cy="42989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硅酸盐水泥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21165" y="355092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pic>
        <p:nvPicPr>
          <p:cNvPr id="8" name="图片 7" descr="建筑材料-水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775" y="123825"/>
            <a:ext cx="6086475" cy="49422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硅酸盐水泥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6390" y="854710"/>
            <a:ext cx="3276600" cy="7239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90" y="3335655"/>
            <a:ext cx="3067050" cy="6667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390" y="1673225"/>
            <a:ext cx="3876675" cy="7715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755" y="2543810"/>
            <a:ext cx="3752850" cy="66675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918460" y="77152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70125" y="158178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69490" y="239966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18460" y="319278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390" y="4127500"/>
            <a:ext cx="3962400" cy="8001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198370" y="401193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2150" y="843915"/>
            <a:ext cx="3457575" cy="130492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509260" y="74358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94855" y="915670"/>
            <a:ext cx="165290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25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标准稠度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用水量</a:t>
            </a:r>
            <a:endParaRPr lang="zh-CN" altLang="en-US" sz="1600" b="1" dirty="0" smtClean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526655" y="1347470"/>
            <a:ext cx="136398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25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体积安定性</a:t>
            </a:r>
            <a:endParaRPr lang="zh-CN" altLang="en-US" sz="1600" b="1" dirty="0" smtClean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527290" y="1924050"/>
            <a:ext cx="70929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25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强度</a:t>
            </a:r>
            <a:endParaRPr lang="zh-CN" altLang="en-US" sz="1600" b="1" dirty="0" smtClean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7"/>
          <a:srcRect l="1247" r="3217"/>
          <a:stretch>
            <a:fillRect/>
          </a:stretch>
        </p:blipFill>
        <p:spPr>
          <a:xfrm>
            <a:off x="3458845" y="3284220"/>
            <a:ext cx="5544820" cy="104838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2150" y="2306955"/>
            <a:ext cx="3457575" cy="8191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6659880" y="221170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215765" y="343598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4215765" y="2518410"/>
            <a:ext cx="3512820" cy="67564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just"/>
            <a:r>
              <a: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体积安定性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是指水泥浆在凝结硬化过程中体积变化的均匀性。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/>
      <p:bldP spid="16" grpId="1"/>
      <p:bldP spid="17" grpId="1"/>
      <p:bldP spid="18" grpId="1"/>
      <p:bldP spid="7" grpId="1"/>
      <p:bldP spid="13" grpId="1"/>
      <p:bldP spid="15" grpId="0"/>
      <p:bldP spid="19" grpId="0"/>
      <p:bldP spid="21" grpId="0"/>
      <p:bldP spid="24" grpId="1"/>
      <p:bldP spid="25" grpId="1"/>
      <p:bldP spid="37" grpId="0" animBg="1"/>
      <p:bldP spid="37" grpId="2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硅酸盐水泥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0280" y="1896745"/>
            <a:ext cx="3819525" cy="6953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05" y="3830320"/>
            <a:ext cx="3752850" cy="70485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275965" y="364299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90535" y="175260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05" y="988060"/>
            <a:ext cx="4783455" cy="7067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378075" y="93218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05" y="1890395"/>
            <a:ext cx="3456305" cy="74739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907540" y="171577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05" y="2860040"/>
            <a:ext cx="3343275" cy="7239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131820" y="275272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08400" y="3092450"/>
            <a:ext cx="11480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终凝时间</a:t>
            </a:r>
            <a:endParaRPr lang="zh-CN" altLang="en-US" sz="1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0280" y="2794000"/>
            <a:ext cx="2171065" cy="138176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6292850" y="274256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660515" y="267335"/>
            <a:ext cx="2030095" cy="146685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indent="0" algn="just" fontAlgn="auto">
              <a:lnSpc>
                <a:spcPct val="125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水化热积聚在混凝土中不易散出，内外温差引起的应力易导致混凝土开裂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/>
      <p:bldP spid="6" grpId="1"/>
      <p:bldP spid="11" grpId="1"/>
      <p:bldP spid="16" grpId="1"/>
      <p:bldP spid="19" grpId="1"/>
      <p:bldP spid="27" grpId="1"/>
      <p:bldP spid="29" grpId="1"/>
      <p:bldP spid="31" grpId="0" bldLvl="0" animBg="1"/>
      <p:bldP spid="31" grpId="2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硅酸盐水泥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2140" y="995045"/>
            <a:ext cx="4107815" cy="7531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75" y="1859280"/>
            <a:ext cx="3266440" cy="8223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060700" y="91567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65300" y="178752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140" y="2811780"/>
            <a:ext cx="4314825" cy="8286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140835" y="268160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970" y="995045"/>
            <a:ext cx="3463290" cy="129095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100060" y="91567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5365115" y="944880"/>
            <a:ext cx="3334385" cy="91567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just"/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预应力混凝土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：有强度、耐久性及抗裂性方面的要求，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应优先选用</a:t>
            </a:r>
            <a:r>
              <a:rPr lang="zh-CN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硅酸盐水泥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或</a:t>
            </a:r>
            <a:r>
              <a:rPr lang="zh-CN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普通硅酸盐水泥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293995" y="2955925"/>
            <a:ext cx="3405505" cy="620395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just"/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严寒地区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，有抗冻要求，应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优先选用</a:t>
            </a:r>
            <a:r>
              <a:rPr lang="zh-CN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普通硅酸盐水泥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564380" y="2054860"/>
            <a:ext cx="4135120" cy="620395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just"/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硅酸盐水泥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：凝结硬化快，强度高、水化热大、抗冻性好、耐热性差、耐侵蚀性差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140" y="3776980"/>
            <a:ext cx="3933825" cy="69532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347085" y="367601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5292725" y="3839845"/>
            <a:ext cx="3405505" cy="620395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just"/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海工工程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，在潮湿环境中，应优先选用</a:t>
            </a:r>
            <a:r>
              <a:rPr lang="zh-CN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矿渣硅酸盐水泥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11" grpId="1"/>
      <p:bldP spid="22" grpId="1"/>
      <p:bldP spid="14" grpId="1"/>
      <p:bldP spid="37" grpId="0" bldLvl="0" animBg="1"/>
      <p:bldP spid="37" grpId="2" bldLvl="0" animBg="1"/>
      <p:bldP spid="19" grpId="0" bldLvl="0" animBg="1"/>
      <p:bldP spid="19" grpId="2" bldLvl="0" animBg="1"/>
      <p:bldP spid="26" grpId="0" bldLvl="0" animBg="1"/>
      <p:bldP spid="26" grpId="2" bldLvl="0" animBg="1"/>
      <p:bldP spid="30" grpId="1"/>
      <p:bldP spid="31" grpId="0" bldLvl="0" animBg="1"/>
      <p:bldP spid="31" grpId="2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42620" y="1347470"/>
            <a:ext cx="3230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通用硅酸盐水泥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特性</a:t>
            </a:r>
            <a:endParaRPr lang="zh-CN" altLang="en-US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431706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通用硅酸盐水泥的特性、应用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43305" y="1995805"/>
            <a:ext cx="7157720" cy="2611755"/>
            <a:chOff x="1643" y="3306"/>
            <a:chExt cx="11272" cy="4113"/>
          </a:xfrm>
        </p:grpSpPr>
        <p:sp>
          <p:nvSpPr>
            <p:cNvPr id="24" name="矩形 23"/>
            <p:cNvSpPr/>
            <p:nvPr/>
          </p:nvSpPr>
          <p:spPr>
            <a:xfrm>
              <a:off x="3800" y="3306"/>
              <a:ext cx="7036" cy="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表</a:t>
              </a:r>
              <a:r>
                <a:rPr lang="en-US" altLang="zh-CN" sz="16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</a:t>
              </a:r>
              <a:r>
                <a:rPr lang="zh-CN" altLang="en-US" sz="16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通用硅酸盐水泥的</a:t>
              </a:r>
              <a:r>
                <a:rPr lang="zh-CN" altLang="en-US" sz="16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特性</a:t>
              </a:r>
              <a:endParaRPr lang="zh-CN" altLang="en-US" sz="1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 descr="建筑材料-水泥"/>
            <p:cNvPicPr>
              <a:picLocks noChangeAspect="1"/>
            </p:cNvPicPr>
            <p:nvPr/>
          </p:nvPicPr>
          <p:blipFill>
            <a:blip r:embed="rId1"/>
            <a:srcRect b="61951"/>
            <a:stretch>
              <a:fillRect/>
            </a:stretch>
          </p:blipFill>
          <p:spPr>
            <a:xfrm>
              <a:off x="1643" y="3937"/>
              <a:ext cx="11273" cy="348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23548" y="1146665"/>
            <a:ext cx="41344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通用硅酸盐水泥</a:t>
            </a:r>
            <a:r>
              <a:rPr lang="zh-CN" altLang="en-US" sz="2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品种</a:t>
            </a:r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的选用原则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4135" y="1885950"/>
            <a:ext cx="4735195" cy="3014980"/>
            <a:chOff x="3214678" y="1417007"/>
            <a:chExt cx="5148255" cy="3277553"/>
          </a:xfrm>
        </p:grpSpPr>
        <p:sp>
          <p:nvSpPr>
            <p:cNvPr id="21" name="矩形 20"/>
            <p:cNvSpPr/>
            <p:nvPr/>
          </p:nvSpPr>
          <p:spPr>
            <a:xfrm>
              <a:off x="4360729" y="1417007"/>
              <a:ext cx="2856843" cy="3334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表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通用硅酸盐水泥的选用</a:t>
              </a:r>
              <a:endParaRPr lang="zh-CN" altLang="en-US" sz="14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38658" name="Picture 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3214678" y="1690754"/>
              <a:ext cx="5148255" cy="3003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7" name="组合 16"/>
          <p:cNvGrpSpPr/>
          <p:nvPr/>
        </p:nvGrpSpPr>
        <p:grpSpPr>
          <a:xfrm>
            <a:off x="4860290" y="1369695"/>
            <a:ext cx="4221480" cy="3545840"/>
            <a:chOff x="2120638" y="785800"/>
            <a:chExt cx="4772564" cy="4056818"/>
          </a:xfrm>
        </p:grpSpPr>
        <p:sp>
          <p:nvSpPr>
            <p:cNvPr id="6" name="矩形 5"/>
            <p:cNvSpPr/>
            <p:nvPr/>
          </p:nvSpPr>
          <p:spPr>
            <a:xfrm>
              <a:off x="5786208" y="785800"/>
              <a:ext cx="852859" cy="350903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r"/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续表</a:t>
              </a:r>
              <a:endParaRPr lang="zh-CN" altLang="en-US" sz="14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39682" name="Picture 2"/>
            <p:cNvPicPr>
              <a:picLocks noChangeAspect="1" noChangeArrowheads="1"/>
            </p:cNvPicPr>
            <p:nvPr/>
          </p:nvPicPr>
          <p:blipFill>
            <a:blip r:embed="rId2"/>
            <a:srcRect l="1423"/>
            <a:stretch>
              <a:fillRect/>
            </a:stretch>
          </p:blipFill>
          <p:spPr bwMode="auto">
            <a:xfrm>
              <a:off x="2120638" y="1119993"/>
              <a:ext cx="4772564" cy="3722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硅酸盐水泥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48"/>
          <a:stretch>
            <a:fillRect/>
          </a:stretch>
        </p:blipFill>
        <p:spPr>
          <a:xfrm>
            <a:off x="0" y="2952750"/>
            <a:ext cx="9144000" cy="2190750"/>
          </a:xfrm>
          <a:prstGeom prst="rect">
            <a:avLst/>
          </a:prstGeom>
          <a:effectLst/>
        </p:spPr>
      </p:pic>
      <p:sp>
        <p:nvSpPr>
          <p:cNvPr id="3" name="矩形 2"/>
          <p:cNvSpPr/>
          <p:nvPr/>
        </p:nvSpPr>
        <p:spPr>
          <a:xfrm>
            <a:off x="0" y="2499742"/>
            <a:ext cx="9144000" cy="2643758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 rot="16200000">
            <a:off x="5765859" y="1758469"/>
            <a:ext cx="5136612" cy="1619673"/>
          </a:xfrm>
          <a:custGeom>
            <a:avLst/>
            <a:gdLst>
              <a:gd name="connsiteX0" fmla="*/ 5136612 w 5136612"/>
              <a:gd name="connsiteY0" fmla="*/ 1015358 h 1331641"/>
              <a:gd name="connsiteX1" fmla="*/ 5136612 w 5136612"/>
              <a:gd name="connsiteY1" fmla="*/ 1331641 h 1331641"/>
              <a:gd name="connsiteX2" fmla="*/ 0 w 5136612"/>
              <a:gd name="connsiteY2" fmla="*/ 1331641 h 1331641"/>
              <a:gd name="connsiteX3" fmla="*/ 0 w 5136612"/>
              <a:gd name="connsiteY3" fmla="*/ 1084693 h 1331641"/>
              <a:gd name="connsiteX4" fmla="*/ 3769574 w 5136612"/>
              <a:gd name="connsiteY4" fmla="*/ 0 h 1331641"/>
              <a:gd name="connsiteX5" fmla="*/ 5136612 w 5136612"/>
              <a:gd name="connsiteY5" fmla="*/ 1015358 h 1331641"/>
              <a:gd name="connsiteX0-1" fmla="*/ 5136612 w 5136612"/>
              <a:gd name="connsiteY0-2" fmla="*/ 1015358 h 1331641"/>
              <a:gd name="connsiteX1-3" fmla="*/ 5136612 w 5136612"/>
              <a:gd name="connsiteY1-4" fmla="*/ 1331641 h 1331641"/>
              <a:gd name="connsiteX2-5" fmla="*/ 0 w 5136612"/>
              <a:gd name="connsiteY2-6" fmla="*/ 1331641 h 1331641"/>
              <a:gd name="connsiteX3-7" fmla="*/ 0 w 5136612"/>
              <a:gd name="connsiteY3-8" fmla="*/ 1187838 h 1331641"/>
              <a:gd name="connsiteX4-9" fmla="*/ 3769574 w 5136612"/>
              <a:gd name="connsiteY4-10" fmla="*/ 0 h 1331641"/>
              <a:gd name="connsiteX5-11" fmla="*/ 5136612 w 5136612"/>
              <a:gd name="connsiteY5-12" fmla="*/ 1015358 h 13316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136612" h="1331641">
                <a:moveTo>
                  <a:pt x="5136612" y="1015358"/>
                </a:moveTo>
                <a:lnTo>
                  <a:pt x="5136612" y="1331641"/>
                </a:lnTo>
                <a:lnTo>
                  <a:pt x="0" y="1331641"/>
                </a:lnTo>
                <a:lnTo>
                  <a:pt x="0" y="1187838"/>
                </a:lnTo>
                <a:lnTo>
                  <a:pt x="3769574" y="0"/>
                </a:lnTo>
                <a:cubicBezTo>
                  <a:pt x="4225253" y="307891"/>
                  <a:pt x="4680933" y="707467"/>
                  <a:pt x="5136612" y="1015358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6200000">
            <a:off x="5816250" y="1815749"/>
            <a:ext cx="5143500" cy="1512000"/>
          </a:xfrm>
          <a:prstGeom prst="triangle">
            <a:avLst>
              <a:gd name="adj" fmla="val 7342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99592" y="1538959"/>
            <a:ext cx="6192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115993" y="915660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建筑材料</a:t>
            </a:r>
            <a:endParaRPr lang="zh-CN" alt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2156" y="2070275"/>
            <a:ext cx="1021080" cy="42989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混凝土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343" y="1995495"/>
            <a:ext cx="4841240" cy="2377440"/>
            <a:chOff x="3841653" y="1188091"/>
            <a:chExt cx="4841240" cy="2377440"/>
          </a:xfrm>
        </p:grpSpPr>
        <p:pic>
          <p:nvPicPr>
            <p:cNvPr id="1010690" name="Picture 2" descr="4-1-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41653" y="1188091"/>
              <a:ext cx="3138170" cy="2333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矩形 14"/>
            <p:cNvSpPr/>
            <p:nvPr/>
          </p:nvSpPr>
          <p:spPr>
            <a:xfrm>
              <a:off x="6937913" y="3204851"/>
              <a:ext cx="1744980" cy="360680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>
                <a:lnSpc>
                  <a:spcPct val="125000"/>
                </a:lnSpc>
              </a:pPr>
              <a:r>
                <a:rPr lang="en-US" altLang="zh-CN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混凝土结构示意图</a:t>
              </a:r>
              <a:endPara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843280"/>
            <a:ext cx="3314700" cy="752475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339975" y="75311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" y="1714500"/>
            <a:ext cx="2969895" cy="74485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484120" y="162623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09445" y="257810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05" y="2578100"/>
            <a:ext cx="3771900" cy="809625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2629535" y="248666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605" y="3506470"/>
            <a:ext cx="3138170" cy="66929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484120" y="343471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605" y="4299585"/>
            <a:ext cx="3314700" cy="7524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131820" y="417385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0715" y="1740535"/>
            <a:ext cx="3980815" cy="72136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522470" y="163258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0080" y="843280"/>
            <a:ext cx="4000500" cy="752475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8051165" y="77089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50715" y="2606675"/>
            <a:ext cx="2933700" cy="124777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539230" y="255651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107430" y="3314700"/>
            <a:ext cx="11480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黏聚性</a:t>
            </a:r>
            <a:endParaRPr lang="zh-CN" altLang="en-US" sz="1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804025" y="2977515"/>
            <a:ext cx="11480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流动性</a:t>
            </a:r>
            <a:endParaRPr lang="zh-CN" altLang="en-US" sz="1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0715" y="3999230"/>
            <a:ext cx="4267200" cy="742950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7763510" y="392684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924300" y="4371975"/>
            <a:ext cx="3938905" cy="620395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just"/>
            <a:r>
              <a:rPr lang="zh-CN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早强剂、缓凝剂、速凝剂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，调节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凝结时间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zh-CN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减水剂、引气剂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，改善流动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性能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0"/>
          <a:srcRect l="17525" r="17326"/>
          <a:stretch>
            <a:fillRect/>
          </a:stretch>
        </p:blipFill>
        <p:spPr>
          <a:xfrm>
            <a:off x="7384415" y="2472055"/>
            <a:ext cx="1715770" cy="1539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1"/>
      <p:bldP spid="15" grpId="1"/>
      <p:bldP spid="34" grpId="1"/>
      <p:bldP spid="17" grpId="1"/>
      <p:bldP spid="8" grpId="1"/>
      <p:bldP spid="23" grpId="1"/>
      <p:bldP spid="29" grpId="1"/>
      <p:bldP spid="10" grpId="0" bldLvl="0" animBg="1"/>
      <p:bldP spid="10" grpId="2" bldLvl="0" animBg="1"/>
      <p:bldP spid="11" grpId="1"/>
      <p:bldP spid="22" grpId="1"/>
      <p:bldP spid="24" grpId="1"/>
      <p:bldP spid="33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05" y="2610485"/>
            <a:ext cx="4695825" cy="78105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56100" y="253047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965" y="972820"/>
            <a:ext cx="5791200" cy="117157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6645275" y="121285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05" y="1059815"/>
            <a:ext cx="2971800" cy="135255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411730" y="91948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595" y="3742055"/>
            <a:ext cx="3646805" cy="111569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429000" y="365569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055" y="3742055"/>
            <a:ext cx="3278505" cy="116713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6908165" y="360172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358135" y="2290451"/>
            <a:ext cx="3484245" cy="1280160"/>
            <a:chOff x="5487995" y="2371731"/>
            <a:chExt cx="3484245" cy="1280160"/>
          </a:xfrm>
        </p:grpSpPr>
        <p:pic>
          <p:nvPicPr>
            <p:cNvPr id="1132546" name="Picture 2" descr="4-2-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87995" y="2371731"/>
              <a:ext cx="1988820" cy="123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矩形 9"/>
            <p:cNvSpPr/>
            <p:nvPr/>
          </p:nvSpPr>
          <p:spPr>
            <a:xfrm>
              <a:off x="7476815" y="3129921"/>
              <a:ext cx="1495425" cy="521970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混凝土拌和物坍落度测定示意图</a:t>
              </a:r>
              <a:endParaRPr lang="zh-CN" altLang="en-US" sz="1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/>
      <p:bldP spid="24" grpId="1"/>
      <p:bldP spid="15" grpId="1"/>
      <p:bldP spid="16" grpId="1"/>
      <p:bldP spid="21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751205"/>
            <a:ext cx="3257550" cy="139065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152775" y="69659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" y="2228850"/>
            <a:ext cx="3009900" cy="13906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915920" y="212090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05" y="3669030"/>
            <a:ext cx="3048000" cy="13716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915920" y="359664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0200" y="751205"/>
            <a:ext cx="3952875" cy="10858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597140" y="66548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0200" y="1960245"/>
            <a:ext cx="3977640" cy="78422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7668260" y="192722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0200" y="2826385"/>
            <a:ext cx="4171950" cy="107632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6948805" y="2754630"/>
            <a:ext cx="7975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ABC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0200" y="3984625"/>
            <a:ext cx="3962400" cy="819150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7666355" y="389064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/>
      <p:bldP spid="8" grpId="1"/>
      <p:bldP spid="11" grpId="1"/>
      <p:bldP spid="9" grpId="1"/>
      <p:bldP spid="24" grpId="1"/>
      <p:bldP spid="17" grpId="1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48"/>
          <a:stretch>
            <a:fillRect/>
          </a:stretch>
        </p:blipFill>
        <p:spPr>
          <a:xfrm>
            <a:off x="0" y="2952750"/>
            <a:ext cx="9144000" cy="2190750"/>
          </a:xfrm>
          <a:prstGeom prst="rect">
            <a:avLst/>
          </a:prstGeom>
          <a:effectLst/>
        </p:spPr>
      </p:pic>
      <p:sp>
        <p:nvSpPr>
          <p:cNvPr id="3" name="矩形 2"/>
          <p:cNvSpPr/>
          <p:nvPr/>
        </p:nvSpPr>
        <p:spPr>
          <a:xfrm>
            <a:off x="0" y="2499742"/>
            <a:ext cx="9144000" cy="2643758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 rot="16200000">
            <a:off x="5765859" y="1758469"/>
            <a:ext cx="5136612" cy="1619673"/>
          </a:xfrm>
          <a:custGeom>
            <a:avLst/>
            <a:gdLst>
              <a:gd name="connsiteX0" fmla="*/ 5136612 w 5136612"/>
              <a:gd name="connsiteY0" fmla="*/ 1015358 h 1331641"/>
              <a:gd name="connsiteX1" fmla="*/ 5136612 w 5136612"/>
              <a:gd name="connsiteY1" fmla="*/ 1331641 h 1331641"/>
              <a:gd name="connsiteX2" fmla="*/ 0 w 5136612"/>
              <a:gd name="connsiteY2" fmla="*/ 1331641 h 1331641"/>
              <a:gd name="connsiteX3" fmla="*/ 0 w 5136612"/>
              <a:gd name="connsiteY3" fmla="*/ 1084693 h 1331641"/>
              <a:gd name="connsiteX4" fmla="*/ 3769574 w 5136612"/>
              <a:gd name="connsiteY4" fmla="*/ 0 h 1331641"/>
              <a:gd name="connsiteX5" fmla="*/ 5136612 w 5136612"/>
              <a:gd name="connsiteY5" fmla="*/ 1015358 h 1331641"/>
              <a:gd name="connsiteX0-1" fmla="*/ 5136612 w 5136612"/>
              <a:gd name="connsiteY0-2" fmla="*/ 1015358 h 1331641"/>
              <a:gd name="connsiteX1-3" fmla="*/ 5136612 w 5136612"/>
              <a:gd name="connsiteY1-4" fmla="*/ 1331641 h 1331641"/>
              <a:gd name="connsiteX2-5" fmla="*/ 0 w 5136612"/>
              <a:gd name="connsiteY2-6" fmla="*/ 1331641 h 1331641"/>
              <a:gd name="connsiteX3-7" fmla="*/ 0 w 5136612"/>
              <a:gd name="connsiteY3-8" fmla="*/ 1187838 h 1331641"/>
              <a:gd name="connsiteX4-9" fmla="*/ 3769574 w 5136612"/>
              <a:gd name="connsiteY4-10" fmla="*/ 0 h 1331641"/>
              <a:gd name="connsiteX5-11" fmla="*/ 5136612 w 5136612"/>
              <a:gd name="connsiteY5-12" fmla="*/ 1015358 h 13316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136612" h="1331641">
                <a:moveTo>
                  <a:pt x="5136612" y="1015358"/>
                </a:moveTo>
                <a:lnTo>
                  <a:pt x="5136612" y="1331641"/>
                </a:lnTo>
                <a:lnTo>
                  <a:pt x="0" y="1331641"/>
                </a:lnTo>
                <a:lnTo>
                  <a:pt x="0" y="1187838"/>
                </a:lnTo>
                <a:lnTo>
                  <a:pt x="3769574" y="0"/>
                </a:lnTo>
                <a:cubicBezTo>
                  <a:pt x="4225253" y="307891"/>
                  <a:pt x="4680933" y="707467"/>
                  <a:pt x="5136612" y="1015358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6200000">
            <a:off x="5816250" y="1815749"/>
            <a:ext cx="5143500" cy="1512000"/>
          </a:xfrm>
          <a:prstGeom prst="triangle">
            <a:avLst>
              <a:gd name="adj" fmla="val 7342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99592" y="1538959"/>
            <a:ext cx="6192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115993" y="915660"/>
            <a:ext cx="2926080" cy="46037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建筑材料的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基础性质</a:t>
            </a:r>
            <a:endParaRPr lang="zh-CN" alt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2156" y="1780715"/>
            <a:ext cx="741680" cy="768350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19885" y="1913255"/>
            <a:ext cx="6647180" cy="502920"/>
          </a:xfrm>
          <a:prstGeom prst="rect">
            <a:avLst/>
          </a:prstGeom>
          <a:ln w="19050">
            <a:noFill/>
            <a:prstDash val="dash"/>
          </a:ln>
        </p:spPr>
        <p:txBody>
          <a:bodyPr wrap="square">
            <a:noAutofit/>
          </a:bodyPr>
          <a:p>
            <a:pPr indent="0" algn="just" fontAlgn="auto">
              <a:lnSpc>
                <a:spcPct val="125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①导热性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②热容量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③耐火性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④耐燃性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                                 </a:t>
            </a:r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3911" y="3579670"/>
            <a:ext cx="741680" cy="768350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力学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92275" y="3723640"/>
            <a:ext cx="6647180" cy="502920"/>
          </a:xfrm>
          <a:prstGeom prst="rect">
            <a:avLst/>
          </a:prstGeom>
          <a:ln w="19050">
            <a:noFill/>
            <a:prstDash val="dash"/>
          </a:ln>
        </p:spPr>
        <p:txBody>
          <a:bodyPr wrap="square">
            <a:noAutofit/>
          </a:bodyPr>
          <a:p>
            <a:pPr indent="0" algn="just" fontAlgn="auto">
              <a:lnSpc>
                <a:spcPct val="125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①强度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②弹性与塑性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③脆性和韧性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④硬度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⑤耐久性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                              </a:t>
            </a:r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  <p:bldP spid="10" grpId="0" autoUpdateAnimBg="0"/>
      <p:bldP spid="7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868045"/>
            <a:ext cx="3276600" cy="135255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203575" y="71945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" y="4064000"/>
            <a:ext cx="5086350" cy="762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003800" y="391985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05" y="2355850"/>
            <a:ext cx="3758565" cy="73596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780155" y="220472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535" y="868045"/>
            <a:ext cx="4038600" cy="107632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8454390" y="79375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605" y="3183255"/>
            <a:ext cx="4152900" cy="714375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652395" y="303911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6585" y="2067560"/>
            <a:ext cx="4400550" cy="1066800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7970520" y="1983105"/>
            <a:ext cx="7975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BCE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7" grpId="1"/>
      <p:bldP spid="23" grpId="1"/>
      <p:bldP spid="25" grpId="1"/>
      <p:bldP spid="29" grpId="1"/>
      <p:bldP spid="31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53025" y="1239520"/>
            <a:ext cx="3552825" cy="7334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025" y="2202180"/>
            <a:ext cx="3667125" cy="7524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85" y="3408680"/>
            <a:ext cx="3181350" cy="70485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773670" y="112204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33160" y="213042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15160" y="333629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685" y="1239520"/>
            <a:ext cx="4457700" cy="105727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904615" y="1095375"/>
            <a:ext cx="8921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ABCE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1595" y="3183890"/>
            <a:ext cx="3678555" cy="71818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685" y="2515870"/>
            <a:ext cx="4396740" cy="70040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8388350" y="306451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433570" y="239331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1505" y="4211320"/>
            <a:ext cx="2425065" cy="682625"/>
            <a:chOff x="963" y="6632"/>
            <a:chExt cx="3819" cy="107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文本框 25"/>
                <p:cNvSpPr txBox="1"/>
                <p:nvPr/>
              </p:nvSpPr>
              <p:spPr>
                <a:xfrm>
                  <a:off x="970" y="6632"/>
                  <a:ext cx="3813" cy="582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𝑐𝑢</m:t>
                            </m:r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𝑐𝑢</m:t>
                            </m:r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645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zh-CN" altLang="en-US"/>
                </a:p>
              </p:txBody>
            </p:sp>
          </mc:Choice>
          <mc:Fallback>
            <p:sp>
              <p:nvSpPr>
                <p:cNvPr id="26" name="文本框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0" y="6632"/>
                  <a:ext cx="3813" cy="582"/>
                </a:xfrm>
                <a:prstGeom prst="rect">
                  <a:avLst/>
                </a:prstGeom>
                <a:blipFill rotWithShape="1">
                  <a:blip r:embed="rId7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矩形 5"/>
            <p:cNvSpPr/>
            <p:nvPr/>
          </p:nvSpPr>
          <p:spPr>
            <a:xfrm>
              <a:off x="963" y="7225"/>
              <a:ext cx="3713" cy="483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计算混凝土配置强度的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公式</a:t>
              </a:r>
              <a:endParaRPr lang="zh-CN" altLang="en-US" sz="14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14" grpId="1"/>
      <p:bldP spid="15" grpId="1"/>
      <p:bldP spid="21" grpId="1"/>
      <p:bldP spid="24" grpId="1"/>
      <p:bldP spid="25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混凝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土实验室配合比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2.28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4.47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水泥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：砂子：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石子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水灰比为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0.64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每立方混凝土水泥用量为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286kg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现场测得砂子的含水率为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%，石子的含水率为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%。试计算施工配合比及每立方混凝土各种材料的用量。</a:t>
            </a:r>
            <a:endParaRPr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299656" y="1996059"/>
                <a:ext cx="1148715" cy="33718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𝑐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6" y="1996059"/>
                <a:ext cx="1148715" cy="337185"/>
              </a:xfrm>
              <a:prstGeom prst="rect">
                <a:avLst/>
              </a:prstGeom>
              <a:blipFill rotWithShape="1">
                <a:blip r:embed="rId1"/>
                <a:stretch>
                  <a:fillRect l="-50" t="-75" r="50" b="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直接连接符 29"/>
          <p:cNvCxnSpPr/>
          <p:nvPr/>
        </p:nvCxnSpPr>
        <p:spPr>
          <a:xfrm>
            <a:off x="299517" y="2593059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 smtClea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虚尾箭头 19"/>
          <p:cNvSpPr/>
          <p:nvPr/>
        </p:nvSpPr>
        <p:spPr>
          <a:xfrm>
            <a:off x="539750" y="2644140"/>
            <a:ext cx="6481445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1）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根据实验室配合比，计算实验室配比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中各材料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用量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1607756" y="1997329"/>
                <a:ext cx="1775460" cy="33718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𝑠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(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)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7756" y="1997329"/>
                <a:ext cx="1775460" cy="337185"/>
              </a:xfrm>
              <a:prstGeom prst="rect">
                <a:avLst/>
              </a:prstGeom>
              <a:blipFill rotWithShape="1">
                <a:blip r:embed="rId2"/>
                <a:stretch>
                  <a:fillRect l="-32" t="-75" r="32" b="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3707701" y="1997329"/>
                <a:ext cx="1813560" cy="34163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𝑔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(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)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701" y="1997329"/>
                <a:ext cx="1813560" cy="341630"/>
              </a:xfrm>
              <a:prstGeom prst="rect">
                <a:avLst/>
              </a:prstGeom>
              <a:blipFill rotWithShape="1">
                <a:blip r:embed="rId3"/>
                <a:stretch>
                  <a:fillRect l="-31" t="-74" r="31" b="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6083871" y="2001774"/>
                <a:ext cx="2571750" cy="34163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𝑤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3871" y="2001774"/>
                <a:ext cx="2571750" cy="341630"/>
              </a:xfrm>
              <a:prstGeom prst="rect">
                <a:avLst/>
              </a:prstGeom>
              <a:blipFill rotWithShape="1">
                <a:blip r:embed="rId4"/>
                <a:stretch>
                  <a:fillRect l="-22" t="-74" r="22" b="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/>
          <p:cNvSpPr txBox="1"/>
          <p:nvPr/>
        </p:nvSpPr>
        <p:spPr>
          <a:xfrm>
            <a:off x="323215" y="2284095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水泥</a:t>
            </a:r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91640" y="2287270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砂子用量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51910" y="2290445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石子用量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55690" y="2280285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用水量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83895" y="3291840"/>
            <a:ext cx="8138160" cy="1816735"/>
            <a:chOff x="1076" y="5277"/>
            <a:chExt cx="12816" cy="2861"/>
          </a:xfrm>
        </p:grpSpPr>
        <p:grpSp>
          <p:nvGrpSpPr>
            <p:cNvPr id="11" name="组合 10"/>
            <p:cNvGrpSpPr/>
            <p:nvPr/>
          </p:nvGrpSpPr>
          <p:grpSpPr>
            <a:xfrm>
              <a:off x="1076" y="5277"/>
              <a:ext cx="6091" cy="601"/>
              <a:chOff x="1076" y="5277"/>
              <a:chExt cx="6091" cy="601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4" name="文本框 23"/>
                  <p:cNvSpPr txBox="1"/>
                  <p:nvPr/>
                </p:nvSpPr>
                <p:spPr>
                  <a:xfrm>
                    <a:off x="1961" y="5277"/>
                    <a:ext cx="5206" cy="514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spAutoFit/>
                  </a:bodyPr>
                  <a:p>
                    <a:pPr algn="l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: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: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=</m:t>
                          </m:r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1</m:t>
                          </m:r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:</m:t>
                          </m:r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2</m:t>
                          </m:r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28</m:t>
                          </m:r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:</m:t>
                          </m:r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4</m:t>
                          </m:r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.</m:t>
                          </m:r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47</m:t>
                          </m:r>
                        </m:oMath>
                      </m:oMathPara>
                    </a14:m>
                    <a:endParaRPr lang="en-US" altLang="zh-CN" sz="1600" i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24" name="文本框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61" y="5277"/>
                    <a:ext cx="5206" cy="514"/>
                  </a:xfrm>
                  <a:prstGeom prst="rect">
                    <a:avLst/>
                  </a:prstGeom>
                  <a:blipFill rotWithShape="1">
                    <a:blip r:embed="rId5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文本框 9"/>
              <p:cNvSpPr txBox="1"/>
              <p:nvPr/>
            </p:nvSpPr>
            <p:spPr>
              <a:xfrm>
                <a:off x="1076" y="5298"/>
                <a:ext cx="786" cy="58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答:</a:t>
                </a:r>
                <a:endPara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1983" y="5601"/>
              <a:ext cx="4899" cy="15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indent="0" fontAlgn="auto">
                <a:lnSpc>
                  <a:spcPct val="125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水灰比为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0.64</a:t>
              </a:r>
              <a:endPara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pPr indent="0" fontAlgn="auto">
                <a:lnSpc>
                  <a:spcPct val="125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每立方混凝土水泥用量为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286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kg</a:t>
              </a:r>
              <a:endPara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pPr indent="0" fontAlgn="auto">
                <a:lnSpc>
                  <a:spcPct val="125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则</a:t>
              </a:r>
              <a:endPara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790" y="5601"/>
              <a:ext cx="5102" cy="2082"/>
            </a:xfrm>
            <a:prstGeom prst="rect">
              <a:avLst/>
            </a:prstGeom>
            <a:solidFill>
              <a:srgbClr val="4F80BD"/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p>
              <a:pPr indent="457200" algn="just">
                <a:lnSpc>
                  <a:spcPct val="125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水灰比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是指每立方米混凝土用水量与水泥用量的比值；</a:t>
              </a: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indent="457200" algn="just">
                <a:lnSpc>
                  <a:spcPct val="125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水胶比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是指每立方米混凝土用水量与所有胶凝材料用量的比值。</a:t>
              </a: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文本框 24"/>
                <p:cNvSpPr txBox="1"/>
                <p:nvPr/>
              </p:nvSpPr>
              <p:spPr>
                <a:xfrm>
                  <a:off x="2664" y="6545"/>
                  <a:ext cx="5667" cy="159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𝑤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64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0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64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286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183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𝑘𝑔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2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28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2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28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286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652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𝑘𝑔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4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47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4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47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286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1278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4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𝑘𝑔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25" name="文本框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4" y="6545"/>
                  <a:ext cx="5667" cy="1593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混凝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土实验室配合比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2.28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4.47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水泥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：砂子：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石子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水灰比为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0.64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每立方混凝土水泥用量为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286kg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现场测得砂子的含水率为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%，石子的含水率为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%。试计算施工配合比及每立方混凝土各种材料的用量。</a:t>
            </a:r>
            <a:endParaRPr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299656" y="1996059"/>
                <a:ext cx="1148715" cy="33718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𝑐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6" y="1996059"/>
                <a:ext cx="1148715" cy="337185"/>
              </a:xfrm>
              <a:prstGeom prst="rect">
                <a:avLst/>
              </a:prstGeom>
              <a:blipFill rotWithShape="1">
                <a:blip r:embed="rId1"/>
                <a:stretch>
                  <a:fillRect l="-50" t="-75" r="50" b="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直接连接符 29"/>
          <p:cNvCxnSpPr/>
          <p:nvPr/>
        </p:nvCxnSpPr>
        <p:spPr>
          <a:xfrm>
            <a:off x="299517" y="2593059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 smtClea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虚尾箭头 19"/>
          <p:cNvSpPr/>
          <p:nvPr/>
        </p:nvSpPr>
        <p:spPr>
          <a:xfrm>
            <a:off x="539750" y="2644140"/>
            <a:ext cx="6991350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2）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根据现场测得砂子、石子含水率，计算施工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中砂子、石子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用量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1607756" y="1997329"/>
                <a:ext cx="1775460" cy="33718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𝑠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(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)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7756" y="1997329"/>
                <a:ext cx="1775460" cy="337185"/>
              </a:xfrm>
              <a:prstGeom prst="rect">
                <a:avLst/>
              </a:prstGeom>
              <a:blipFill rotWithShape="1">
                <a:blip r:embed="rId2"/>
                <a:stretch>
                  <a:fillRect l="-32" t="-75" r="32" b="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3707701" y="1997329"/>
                <a:ext cx="1813560" cy="34163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𝑔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(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)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701" y="1997329"/>
                <a:ext cx="1813560" cy="341630"/>
              </a:xfrm>
              <a:prstGeom prst="rect">
                <a:avLst/>
              </a:prstGeom>
              <a:blipFill rotWithShape="1">
                <a:blip r:embed="rId3"/>
                <a:stretch>
                  <a:fillRect l="-31" t="-74" r="31" b="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6083871" y="2001774"/>
                <a:ext cx="2571750" cy="34163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𝑤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3871" y="2001774"/>
                <a:ext cx="2571750" cy="341630"/>
              </a:xfrm>
              <a:prstGeom prst="rect">
                <a:avLst/>
              </a:prstGeom>
              <a:blipFill rotWithShape="1">
                <a:blip r:embed="rId4"/>
                <a:stretch>
                  <a:fillRect l="-22" t="-74" r="22" b="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/>
          <p:cNvSpPr txBox="1"/>
          <p:nvPr/>
        </p:nvSpPr>
        <p:spPr>
          <a:xfrm>
            <a:off x="323215" y="2284095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水泥</a:t>
            </a:r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91640" y="2287270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砂子用量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51910" y="2290445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石子用量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55690" y="2280285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用水量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83895" y="3305175"/>
            <a:ext cx="5871845" cy="1207135"/>
            <a:chOff x="1077" y="5205"/>
            <a:chExt cx="9247" cy="1901"/>
          </a:xfrm>
        </p:grpSpPr>
        <p:grpSp>
          <p:nvGrpSpPr>
            <p:cNvPr id="11" name="组合 10"/>
            <p:cNvGrpSpPr/>
            <p:nvPr/>
          </p:nvGrpSpPr>
          <p:grpSpPr>
            <a:xfrm rot="0">
              <a:off x="1077" y="5205"/>
              <a:ext cx="6226" cy="580"/>
              <a:chOff x="1076" y="5298"/>
              <a:chExt cx="6226" cy="580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4" name="文本框 23"/>
                  <p:cNvSpPr txBox="1"/>
                  <p:nvPr/>
                </p:nvSpPr>
                <p:spPr>
                  <a:xfrm>
                    <a:off x="2096" y="5300"/>
                    <a:ext cx="5206" cy="578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spAutoFit/>
                  </a:bodyPr>
                  <a:p>
                    <a:pPr algn="l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𝑠</m:t>
                            </m:r>
                          </m:sub>
                        </m:sSub>
                      </m:oMath>
                    </a14:m>
                    <a:r>
                      <a:rPr lang="en-US" altLang="zh-CN" sz="16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=3% 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𝑔</m:t>
                            </m:r>
                          </m:sub>
                        </m:sSub>
                      </m:oMath>
                    </a14:m>
                    <a:r>
                      <a:rPr lang="en-US" altLang="zh-CN" sz="16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=1%</a:t>
                    </a:r>
                    <a:endParaRPr lang="en-US" altLang="zh-CN" sz="16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24" name="文本框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96" y="5300"/>
                    <a:ext cx="5206" cy="578"/>
                  </a:xfrm>
                  <a:prstGeom prst="rect">
                    <a:avLst/>
                  </a:prstGeom>
                  <a:blipFill rotWithShape="1">
                    <a:blip r:embed="rId5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文本框 9"/>
              <p:cNvSpPr txBox="1"/>
              <p:nvPr/>
            </p:nvSpPr>
            <p:spPr>
              <a:xfrm>
                <a:off x="1076" y="5298"/>
                <a:ext cx="786" cy="58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答:</a:t>
                </a:r>
                <a:endPara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1984" y="5981"/>
              <a:ext cx="4899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indent="0" fontAlgn="auto">
                <a:lnSpc>
                  <a:spcPct val="125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则</a:t>
              </a:r>
              <a:endPara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文本框 15"/>
                <p:cNvSpPr txBox="1"/>
                <p:nvPr/>
              </p:nvSpPr>
              <p:spPr>
                <a:xfrm>
                  <a:off x="2664" y="5978"/>
                  <a:ext cx="7661" cy="112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zh-CN" altLang="en-US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zh-CN" altLang="en-US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’</m:t>
                            </m:r>
                          </m:sup>
                        </m:sSup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(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)=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652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（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3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%）=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672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𝑘𝑔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zh-CN" altLang="en-US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zh-CN" altLang="en-US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𝑔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’</m:t>
                            </m:r>
                          </m:sup>
                        </m:sSup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(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)=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1278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4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（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+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%）=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1291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𝑘𝑔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16" name="文本框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4" y="5978"/>
                  <a:ext cx="7661" cy="1128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混凝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土实验室配合比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2.28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4.47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水泥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：砂子：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石子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水灰比为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0.64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每立方混凝土水泥用量为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286kg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现场测得砂子的含水率为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%，石子的含水率为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%。试计算施工配合比及每立方混凝土各种材料的用量。</a:t>
            </a:r>
            <a:endParaRPr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299656" y="1996059"/>
                <a:ext cx="1148715" cy="33718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𝑐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6" y="1996059"/>
                <a:ext cx="1148715" cy="337185"/>
              </a:xfrm>
              <a:prstGeom prst="rect">
                <a:avLst/>
              </a:prstGeom>
              <a:blipFill rotWithShape="1">
                <a:blip r:embed="rId1"/>
                <a:stretch>
                  <a:fillRect l="-50" t="-75" r="50" b="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直接连接符 29"/>
          <p:cNvCxnSpPr/>
          <p:nvPr/>
        </p:nvCxnSpPr>
        <p:spPr>
          <a:xfrm>
            <a:off x="299517" y="2593059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 smtClea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虚尾箭头 19"/>
          <p:cNvSpPr/>
          <p:nvPr/>
        </p:nvSpPr>
        <p:spPr>
          <a:xfrm>
            <a:off x="539750" y="2644140"/>
            <a:ext cx="6830695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3）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根据砂子、石子含水量，计算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施工用水量，得出施工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配合比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1607756" y="1997329"/>
                <a:ext cx="1775460" cy="33718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𝑠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(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)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7756" y="1997329"/>
                <a:ext cx="1775460" cy="337185"/>
              </a:xfrm>
              <a:prstGeom prst="rect">
                <a:avLst/>
              </a:prstGeom>
              <a:blipFill rotWithShape="1">
                <a:blip r:embed="rId2"/>
                <a:stretch>
                  <a:fillRect l="-32" t="-75" r="32" b="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3707701" y="1997329"/>
                <a:ext cx="1813560" cy="34163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𝑔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(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)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701" y="1997329"/>
                <a:ext cx="1813560" cy="341630"/>
              </a:xfrm>
              <a:prstGeom prst="rect">
                <a:avLst/>
              </a:prstGeom>
              <a:blipFill rotWithShape="1">
                <a:blip r:embed="rId3"/>
                <a:stretch>
                  <a:fillRect l="-31" t="-74" r="31" b="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6083871" y="2001774"/>
                <a:ext cx="2571750" cy="34163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𝑤</m:t>
                              </m:r>
                            </m:sub>
                          </m:sSub>
                        </m:e>
                        <m:sup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’</m:t>
                          </m:r>
                        </m:sup>
                      </m:sSup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𝑤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3871" y="2001774"/>
                <a:ext cx="2571750" cy="341630"/>
              </a:xfrm>
              <a:prstGeom prst="rect">
                <a:avLst/>
              </a:prstGeom>
              <a:blipFill rotWithShape="1">
                <a:blip r:embed="rId4"/>
                <a:stretch>
                  <a:fillRect l="-22" t="-74" r="22" b="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/>
          <p:cNvSpPr txBox="1"/>
          <p:nvPr/>
        </p:nvSpPr>
        <p:spPr>
          <a:xfrm>
            <a:off x="323215" y="2284095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水泥</a:t>
            </a:r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91640" y="2287270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砂子用量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51910" y="2290445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石子用量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55690" y="2280285"/>
            <a:ext cx="109791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用水量</a:t>
            </a:r>
            <a:endParaRPr 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11505" y="3305175"/>
            <a:ext cx="8276590" cy="1701800"/>
            <a:chOff x="963" y="5205"/>
            <a:chExt cx="13034" cy="2680"/>
          </a:xfrm>
        </p:grpSpPr>
        <p:sp>
          <p:nvSpPr>
            <p:cNvPr id="10" name="文本框 9"/>
            <p:cNvSpPr txBox="1"/>
            <p:nvPr/>
          </p:nvSpPr>
          <p:spPr>
            <a:xfrm>
              <a:off x="1077" y="5205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文本框 20"/>
                <p:cNvSpPr txBox="1"/>
                <p:nvPr/>
              </p:nvSpPr>
              <p:spPr>
                <a:xfrm>
                  <a:off x="2324" y="5289"/>
                  <a:ext cx="5622" cy="1607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zh-CN" altLang="en-US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zh-CN" altLang="en-US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𝑤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’</m:t>
                            </m:r>
                          </m:sup>
                        </m:sSup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𝑤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𝑔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𝑔</m:t>
                            </m:r>
                          </m:sub>
                        </m:sSub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        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183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−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652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3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−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1278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4</m:t>
                        </m:r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        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151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𝑘𝑔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21" name="文本框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4" y="5289"/>
                  <a:ext cx="5622" cy="1607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5" name="组合 24"/>
            <p:cNvGrpSpPr/>
            <p:nvPr/>
          </p:nvGrpSpPr>
          <p:grpSpPr>
            <a:xfrm>
              <a:off x="10375" y="5369"/>
              <a:ext cx="3439" cy="1267"/>
              <a:chOff x="9128" y="5411"/>
              <a:chExt cx="3439" cy="1267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9128" y="5468"/>
                <a:ext cx="3439" cy="1210"/>
              </a:xfrm>
              <a:prstGeom prst="rect">
                <a:avLst/>
              </a:prstGeom>
              <a:solidFill>
                <a:srgbClr val="4F80BD"/>
              </a:solidFill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wrap="square">
                <a:noAutofit/>
              </a:bodyPr>
              <a:p>
                <a:pPr indent="457200" algn="r">
                  <a:lnSpc>
                    <a:spcPct val="125000"/>
                  </a:lnSpc>
                </a:pPr>
                <a:r>
                  <a:rPr lang="en-US" altLang="zh-CN" sz="16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—  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砂子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含水量</a:t>
                </a:r>
                <a:endPara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indent="457200" algn="r">
                  <a:lnSpc>
                    <a:spcPct val="125000"/>
                  </a:lnSpc>
                </a:pPr>
                <a:r>
                  <a:rPr lang="en-US" altLang="zh-CN" sz="16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—  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石子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含水量</a:t>
                </a:r>
                <a:endPara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2" name="文本框 21"/>
                  <p:cNvSpPr txBox="1"/>
                  <p:nvPr/>
                </p:nvSpPr>
                <p:spPr>
                  <a:xfrm>
                    <a:off x="9241" y="5411"/>
                    <a:ext cx="1120" cy="113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p>
                    <a:pPr indent="0" algn="l" fontAlgn="auto">
                      <a:lnSpc>
                        <a:spcPct val="125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𝑠</m:t>
                              </m:r>
                            </m:sub>
                          </m:sSub>
                        </m:oMath>
                      </m:oMathPara>
                    </a14:m>
                    <a:endParaRPr lang="en-US" altLang="zh-CN" sz="1600" i="1">
                      <a:solidFill>
                        <a:schemeClr val="bg1"/>
                      </a:solidFill>
                      <a:latin typeface="Cambria Math" panose="02040503050406030204" charset="0"/>
                      <a:ea typeface="MS Mincho" panose="02020609040205080304" charset="-128"/>
                      <a:cs typeface="Cambria Math" panose="02040503050406030204" charset="0"/>
                    </a:endParaRPr>
                  </a:p>
                  <a:p>
                    <a:pPr indent="0" algn="l" fontAlgn="auto">
                      <a:lnSpc>
                        <a:spcPct val="125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𝑔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altLang="zh-CN" sz="1600" i="1">
                                  <a:solidFill>
                                    <a:schemeClr val="bg1"/>
                                  </a:solidFill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𝑔</m:t>
                              </m:r>
                            </m:sub>
                          </m:sSub>
                        </m:oMath>
                      </m:oMathPara>
                    </a14:m>
                    <a:endParaRPr lang="en-US" altLang="zh-CN" sz="1600" i="1">
                      <a:solidFill>
                        <a:schemeClr val="bg1"/>
                      </a:solidFill>
                      <a:latin typeface="Cambria Math" panose="02040503050406030204" charset="0"/>
                      <a:ea typeface="MS Mincho" panose="02020609040205080304" charset="-128"/>
                      <a:cs typeface="Cambria Math" panose="02040503050406030204" charset="0"/>
                    </a:endParaRPr>
                  </a:p>
                </p:txBody>
              </p:sp>
            </mc:Choice>
            <mc:Fallback>
              <p:sp>
                <p:nvSpPr>
                  <p:cNvPr id="22" name="文本框 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41" y="5411"/>
                    <a:ext cx="1120" cy="1133"/>
                  </a:xfrm>
                  <a:prstGeom prst="rect">
                    <a:avLst/>
                  </a:prstGeom>
                  <a:blipFill rotWithShape="1">
                    <a:blip r:embed="rId6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6" name="文本框 25"/>
            <p:cNvSpPr txBox="1"/>
            <p:nvPr/>
          </p:nvSpPr>
          <p:spPr>
            <a:xfrm>
              <a:off x="963" y="6772"/>
              <a:ext cx="13034" cy="111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indent="0" fontAlgn="auto">
                <a:lnSpc>
                  <a:spcPct val="125000"/>
                </a:lnSpc>
              </a:pPr>
              <a:r>
                <a:rPr lang="zh-CN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则每立方混凝土各种材料用量为</a:t>
              </a:r>
              <a:r>
                <a:rPr lang="zh-CN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水泥</a:t>
              </a:r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286</a:t>
              </a: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kg</a:t>
              </a:r>
              <a:r>
                <a:rPr lang="zh-CN" alt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，</a:t>
              </a:r>
              <a:r>
                <a:rPr lang="zh-CN" alt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水</a:t>
              </a: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151kg</a:t>
              </a:r>
              <a:r>
                <a:rPr lang="zh-CN" alt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，</a:t>
              </a:r>
              <a:r>
                <a:rPr lang="zh-CN" alt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砂子</a:t>
              </a: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672kg</a:t>
              </a:r>
              <a:r>
                <a:rPr lang="zh-CN" alt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，</a:t>
              </a:r>
              <a:r>
                <a:rPr lang="zh-CN" alt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石子</a:t>
              </a: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1291kg</a:t>
              </a:r>
              <a:r>
                <a:rPr lang="zh-CN" alt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，</a:t>
              </a:r>
              <a:r>
                <a:rPr lang="zh-CN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混凝土的施工配合比</a:t>
              </a:r>
              <a:r>
                <a:rPr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为</a:t>
              </a:r>
              <a:r>
                <a: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286</a:t>
              </a:r>
              <a:r>
                <a:rPr lang="zh-CN" alt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：</a:t>
              </a:r>
              <a:r>
                <a:rPr lang="en-US" altLang="zh-CN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151</a:t>
              </a:r>
              <a:r>
                <a:rPr lang="zh-CN" alt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：</a:t>
              </a:r>
              <a:r>
                <a:rPr lang="en-US" altLang="zh-CN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672</a:t>
              </a:r>
              <a:r>
                <a:rPr lang="zh-CN" alt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：</a:t>
              </a:r>
              <a:r>
                <a:rPr lang="en-US" altLang="zh-CN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1291=</a:t>
              </a: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1</a:t>
              </a:r>
              <a:r>
                <a:rPr lang="zh-CN" alt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：</a:t>
              </a: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0.53</a:t>
              </a:r>
              <a:r>
                <a:rPr lang="zh-CN" alt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：</a:t>
              </a: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2.35</a:t>
              </a:r>
              <a:r>
                <a:rPr lang="zh-CN" alt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：</a:t>
              </a: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4.51</a:t>
              </a:r>
              <a:r>
                <a:rPr lang="zh-CN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（</a:t>
              </a:r>
              <a:r>
                <a:rPr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水泥</a:t>
              </a:r>
              <a:r>
                <a:rPr lang="zh-CN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：水：砂子：</a:t>
              </a:r>
              <a:r>
                <a:rPr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石子</a:t>
              </a:r>
              <a:r>
                <a:rPr lang="zh-CN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）</a:t>
              </a:r>
              <a:endPara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按初步配合比试拌30L混凝土拌合物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各种材料用量为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水泥9.63kg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水 5.4kg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砂18.99kg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石子38.12kg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经试拌增加5%的砂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，（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lang="en-US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P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=30%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保持不变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满足和易性要求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并测得混凝土拌合物的体积密度为2380kg/m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试计算该混凝土的基准配合比。</a:t>
            </a:r>
            <a:endParaRPr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99517" y="2028544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虚尾箭头 19"/>
          <p:cNvSpPr/>
          <p:nvPr/>
        </p:nvSpPr>
        <p:spPr>
          <a:xfrm>
            <a:off x="323215" y="2270760"/>
            <a:ext cx="5930265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1）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根据砂率值保持不变，得出增加砂后，石子的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重量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723890" y="3395980"/>
            <a:ext cx="2396490" cy="1084580"/>
            <a:chOff x="9808" y="5071"/>
            <a:chExt cx="3774" cy="1708"/>
          </a:xfrm>
        </p:grpSpPr>
        <p:sp>
          <p:nvSpPr>
            <p:cNvPr id="28" name="圆角矩形 27"/>
            <p:cNvSpPr/>
            <p:nvPr/>
          </p:nvSpPr>
          <p:spPr>
            <a:xfrm>
              <a:off x="9808" y="5071"/>
              <a:ext cx="3774" cy="1708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文本框 30"/>
                <p:cNvSpPr txBox="1"/>
                <p:nvPr/>
              </p:nvSpPr>
              <p:spPr>
                <a:xfrm>
                  <a:off x="10035" y="5626"/>
                  <a:ext cx="3401" cy="113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noAutofit/>
                </a:bodyPr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𝑃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100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</m:t>
                        </m:r>
                      </m:oMath>
                    </m:oMathPara>
                  </a14:m>
                  <a:endParaRPr lang="zh-CN" altLang="en-US" sz="1600" i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1" name="文本框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5" y="5626"/>
                  <a:ext cx="3401" cy="1133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文本框 32"/>
            <p:cNvSpPr txBox="1"/>
            <p:nvPr/>
          </p:nvSpPr>
          <p:spPr>
            <a:xfrm>
              <a:off x="10035" y="5189"/>
              <a:ext cx="3546" cy="6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indent="0" fontAlgn="auto">
                <a:lnSpc>
                  <a:spcPct val="125000"/>
                </a:lnSpc>
              </a:pPr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砂率值</a:t>
              </a:r>
              <a:r>
                <a:rPr lang="zh-CN" alt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的计算公式：</a:t>
              </a:r>
              <a:endParaRPr lang="zh-CN" alt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043305" y="3227070"/>
            <a:ext cx="2862580" cy="1362075"/>
            <a:chOff x="509" y="4313"/>
            <a:chExt cx="4508" cy="214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rcRect r="47572" b="65321"/>
            <a:stretch>
              <a:fillRect/>
            </a:stretch>
          </p:blipFill>
          <p:spPr>
            <a:xfrm>
              <a:off x="1416" y="4313"/>
              <a:ext cx="3601" cy="2145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509" y="4437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按初步配合比试拌30L混凝土拌合物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各种材料用量为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水泥9.63kg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水 5.4kg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砂18.99kg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石子38.12kg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经试拌增加5%的砂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，（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lang="en-US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P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=30%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保持不变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满足和易性要求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并测得混凝土拌合物的体积密度为2380kg/m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试计算该混凝土的基准配合比。</a:t>
            </a:r>
            <a:endParaRPr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99517" y="2028544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693420" y="2847975"/>
            <a:ext cx="3731260" cy="2176145"/>
            <a:chOff x="8900" y="4903"/>
            <a:chExt cx="5876" cy="3427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/>
            <a:srcRect t="34618" r="18118" b="4000"/>
            <a:stretch>
              <a:fillRect/>
            </a:stretch>
          </p:blipFill>
          <p:spPr>
            <a:xfrm>
              <a:off x="9905" y="4903"/>
              <a:ext cx="4871" cy="3427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8900" y="5204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41" name="虚尾箭头 40"/>
          <p:cNvSpPr/>
          <p:nvPr/>
        </p:nvSpPr>
        <p:spPr>
          <a:xfrm>
            <a:off x="323215" y="2190750"/>
            <a:ext cx="5930265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2）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根据砂石重量计算总重量，再计算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基准配合比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476365" y="2534920"/>
            <a:ext cx="1446530" cy="2489200"/>
            <a:chOff x="9808" y="3256"/>
            <a:chExt cx="2278" cy="3920"/>
          </a:xfrm>
        </p:grpSpPr>
        <p:sp>
          <p:nvSpPr>
            <p:cNvPr id="28" name="圆角矩形 27"/>
            <p:cNvSpPr/>
            <p:nvPr/>
          </p:nvSpPr>
          <p:spPr>
            <a:xfrm>
              <a:off x="9808" y="3256"/>
              <a:ext cx="2278" cy="3920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rcRect t="88985" b="954"/>
            <a:stretch>
              <a:fillRect/>
            </a:stretch>
          </p:blipFill>
          <p:spPr>
            <a:xfrm>
              <a:off x="9921" y="6091"/>
              <a:ext cx="2055" cy="90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rcRect t="59445" b="29540"/>
            <a:stretch>
              <a:fillRect/>
            </a:stretch>
          </p:blipFill>
          <p:spPr>
            <a:xfrm>
              <a:off x="9921" y="5236"/>
              <a:ext cx="2055" cy="993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rcRect l="365" t="30194" r="-365" b="58791"/>
            <a:stretch>
              <a:fillRect/>
            </a:stretch>
          </p:blipFill>
          <p:spPr>
            <a:xfrm>
              <a:off x="9922" y="4368"/>
              <a:ext cx="2055" cy="99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rcRect b="88985"/>
            <a:stretch>
              <a:fillRect/>
            </a:stretch>
          </p:blipFill>
          <p:spPr>
            <a:xfrm>
              <a:off x="9921" y="3383"/>
              <a:ext cx="2055" cy="99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混凝土混合料经试拌调整后，各种材料用量为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水泥3.10kg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水为1.86kg，砂为6.24kg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碎石为12.48kg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测得拌合料体积密度为2500kg/m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。试计算每m</a:t>
            </a:r>
            <a:r>
              <a:rPr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混凝土各种材料用量。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altLang="zh-CN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99517" y="2028544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6876415" y="2346960"/>
            <a:ext cx="1446530" cy="2489200"/>
            <a:chOff x="9808" y="3256"/>
            <a:chExt cx="2278" cy="3920"/>
          </a:xfrm>
        </p:grpSpPr>
        <p:sp>
          <p:nvSpPr>
            <p:cNvPr id="28" name="圆角矩形 27"/>
            <p:cNvSpPr/>
            <p:nvPr/>
          </p:nvSpPr>
          <p:spPr>
            <a:xfrm>
              <a:off x="9808" y="3256"/>
              <a:ext cx="2278" cy="3920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"/>
            <a:srcRect t="88985" b="954"/>
            <a:stretch>
              <a:fillRect/>
            </a:stretch>
          </p:blipFill>
          <p:spPr>
            <a:xfrm>
              <a:off x="9921" y="6091"/>
              <a:ext cx="2055" cy="907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"/>
            <a:srcRect t="59445" b="29540"/>
            <a:stretch>
              <a:fillRect/>
            </a:stretch>
          </p:blipFill>
          <p:spPr>
            <a:xfrm>
              <a:off x="9921" y="5236"/>
              <a:ext cx="2055" cy="993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"/>
            <a:srcRect l="365" t="30194" r="-365" b="58791"/>
            <a:stretch>
              <a:fillRect/>
            </a:stretch>
          </p:blipFill>
          <p:spPr>
            <a:xfrm>
              <a:off x="9922" y="4368"/>
              <a:ext cx="2055" cy="993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/>
            <a:srcRect b="88985"/>
            <a:stretch>
              <a:fillRect/>
            </a:stretch>
          </p:blipFill>
          <p:spPr>
            <a:xfrm>
              <a:off x="9921" y="3383"/>
              <a:ext cx="2055" cy="993"/>
            </a:xfrm>
            <a:prstGeom prst="rect">
              <a:avLst/>
            </a:prstGeom>
          </p:spPr>
        </p:pic>
      </p:grpSp>
      <p:sp>
        <p:nvSpPr>
          <p:cNvPr id="49" name="虚尾箭头 48"/>
          <p:cNvSpPr/>
          <p:nvPr/>
        </p:nvSpPr>
        <p:spPr>
          <a:xfrm>
            <a:off x="539750" y="2176780"/>
            <a:ext cx="3244850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直接带入公式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93420" y="3003550"/>
            <a:ext cx="5430520" cy="1680210"/>
            <a:chOff x="1092" y="4730"/>
            <a:chExt cx="8552" cy="264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rcRect t="36667"/>
            <a:stretch>
              <a:fillRect/>
            </a:stretch>
          </p:blipFill>
          <p:spPr>
            <a:xfrm>
              <a:off x="2594" y="4730"/>
              <a:ext cx="7050" cy="2647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1092" y="4786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ldLvl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783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某工地采用425号水泥拌制混凝土混合料。已知所用的水灰比为0.54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试求所拌制的混凝土的28天强度。(注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卵石混凝土A=0.48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B=0.61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f=Af</a:t>
            </a:r>
            <a:r>
              <a:rPr lang="en-US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c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(C/W- B))</a:t>
            </a:r>
            <a:endParaRPr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99517" y="1707234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altLang="zh-CN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虚尾箭头 48"/>
          <p:cNvSpPr/>
          <p:nvPr/>
        </p:nvSpPr>
        <p:spPr>
          <a:xfrm>
            <a:off x="539750" y="1851660"/>
            <a:ext cx="3244850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直接带入公式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135755" y="1825625"/>
            <a:ext cx="4468495" cy="3187065"/>
            <a:chOff x="6633" y="2689"/>
            <a:chExt cx="7037" cy="5019"/>
          </a:xfrm>
        </p:grpSpPr>
        <p:sp>
          <p:nvSpPr>
            <p:cNvPr id="35" name="矩形 34"/>
            <p:cNvSpPr/>
            <p:nvPr/>
          </p:nvSpPr>
          <p:spPr>
            <a:xfrm>
              <a:off x="6633" y="2689"/>
              <a:ext cx="6886" cy="5019"/>
            </a:xfrm>
            <a:prstGeom prst="rect">
              <a:avLst/>
            </a:prstGeom>
            <a:solidFill>
              <a:srgbClr val="4F80BD"/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noAutofit/>
            </a:bodyPr>
            <a:p>
              <a:pPr indent="457200" algn="l">
                <a:lnSpc>
                  <a:spcPct val="125000"/>
                </a:lnSpc>
              </a:pP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文本框 36"/>
                <p:cNvSpPr txBox="1"/>
                <p:nvPr/>
              </p:nvSpPr>
              <p:spPr>
                <a:xfrm>
                  <a:off x="6731" y="4214"/>
                  <a:ext cx="1116" cy="582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𝑐𝑢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,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37" name="文本框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1" y="4214"/>
                  <a:ext cx="1116" cy="582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文本框 37"/>
                <p:cNvSpPr txBox="1"/>
                <p:nvPr/>
              </p:nvSpPr>
              <p:spPr>
                <a:xfrm>
                  <a:off x="6893" y="4668"/>
                  <a:ext cx="734" cy="58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38" name="文本框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3" y="4668"/>
                  <a:ext cx="734" cy="580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文本框 38"/>
                <p:cNvSpPr txBox="1"/>
                <p:nvPr/>
              </p:nvSpPr>
              <p:spPr>
                <a:xfrm>
                  <a:off x="6731" y="3747"/>
                  <a:ext cx="1049" cy="582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𝑐𝑢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,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39" name="文本框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1" y="3747"/>
                  <a:ext cx="1049" cy="582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文本框 39"/>
            <p:cNvSpPr txBox="1"/>
            <p:nvPr/>
          </p:nvSpPr>
          <p:spPr>
            <a:xfrm>
              <a:off x="6782" y="3647"/>
              <a:ext cx="6888" cy="40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混凝土配置强度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（MPa）</a:t>
              </a:r>
              <a:endParaRPr lang="en-US" altLang="zh-CN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混凝土立方体抗压强度标准值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（MPa）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    </a:t>
              </a: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混凝土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强度标准差</a:t>
              </a: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混凝土28 d龄期的配制强度（MPa）</a:t>
              </a: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水泥28 d胶砂抗压强度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（MPa）</a:t>
              </a:r>
              <a:endParaRPr lang="en-US" altLang="zh-CN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水灰比</a:t>
              </a: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42.5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级普通硅酸盐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水泥回归系数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a</a:t>
              </a:r>
              <a:endParaRPr lang="en-US" altLang="zh-CN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碎石回归系数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b</a:t>
              </a:r>
              <a:endParaRPr lang="en-US" altLang="zh-CN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文本框 40"/>
                <p:cNvSpPr txBox="1"/>
                <p:nvPr/>
              </p:nvSpPr>
              <p:spPr>
                <a:xfrm>
                  <a:off x="6667" y="5121"/>
                  <a:ext cx="1262" cy="582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𝑐𝑢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,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’</m:t>
                        </m:r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41" name="文本框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7" y="5121"/>
                  <a:ext cx="1262" cy="582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文本框 41"/>
                <p:cNvSpPr txBox="1"/>
                <p:nvPr/>
              </p:nvSpPr>
              <p:spPr>
                <a:xfrm>
                  <a:off x="6893" y="6596"/>
                  <a:ext cx="628" cy="58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ɑ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𝑎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42" name="文本框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3" y="6596"/>
                  <a:ext cx="628" cy="580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/>
                <p:cNvSpPr txBox="1"/>
                <p:nvPr/>
              </p:nvSpPr>
              <p:spPr>
                <a:xfrm>
                  <a:off x="6700" y="5576"/>
                  <a:ext cx="1043" cy="58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𝑐𝑒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43" name="文本框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0" y="5576"/>
                  <a:ext cx="1043" cy="580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" name="文本框 43"/>
                <p:cNvSpPr txBox="1"/>
                <p:nvPr/>
              </p:nvSpPr>
              <p:spPr>
                <a:xfrm>
                  <a:off x="6706" y="6143"/>
                  <a:ext cx="1021" cy="58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𝑊</m:t>
                        </m:r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/</m:t>
                        </m:r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𝐶</m:t>
                        </m:r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44" name="文本框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6" y="6143"/>
                  <a:ext cx="1021" cy="580"/>
                </a:xfrm>
                <a:prstGeom prst="rect">
                  <a:avLst/>
                </a:prstGeom>
                <a:blipFill rotWithShape="1">
                  <a:blip r:embed="rId7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文本框 44"/>
                <p:cNvSpPr txBox="1"/>
                <p:nvPr/>
              </p:nvSpPr>
              <p:spPr>
                <a:xfrm>
                  <a:off x="6833" y="7018"/>
                  <a:ext cx="794" cy="58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ɑ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45" name="文本框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3" y="7018"/>
                  <a:ext cx="794" cy="580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文本框 28"/>
                <p:cNvSpPr txBox="1"/>
                <p:nvPr/>
              </p:nvSpPr>
              <p:spPr>
                <a:xfrm>
                  <a:off x="6860" y="2689"/>
                  <a:ext cx="3730" cy="955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𝑐𝑢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,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’=</m:t>
                        </m:r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ɑ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𝑐𝑒</m:t>
                            </m:r>
                          </m:sub>
                        </m:sSub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(</m:t>
                        </m:r>
                        <m:f>
                          <m:f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𝐶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𝑊</m:t>
                            </m:r>
                          </m:den>
                        </m:f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ɑ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)</m:t>
                        </m:r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29" name="文本框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0" y="2689"/>
                  <a:ext cx="3730" cy="955"/>
                </a:xfrm>
                <a:prstGeom prst="rect">
                  <a:avLst/>
                </a:prstGeom>
                <a:blipFill rotWithShape="1">
                  <a:blip r:embed="rId9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组合 6"/>
          <p:cNvGrpSpPr/>
          <p:nvPr/>
        </p:nvGrpSpPr>
        <p:grpSpPr>
          <a:xfrm>
            <a:off x="606425" y="2705100"/>
            <a:ext cx="5929630" cy="609600"/>
            <a:chOff x="955" y="4260"/>
            <a:chExt cx="9338" cy="96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0"/>
            <a:srcRect t="11294" b="74005"/>
            <a:stretch>
              <a:fillRect/>
            </a:stretch>
          </p:blipFill>
          <p:spPr>
            <a:xfrm>
              <a:off x="1741" y="4504"/>
              <a:ext cx="8553" cy="717"/>
            </a:xfrm>
            <a:prstGeom prst="rect">
              <a:avLst/>
            </a:prstGeom>
          </p:spPr>
        </p:pic>
        <p:sp>
          <p:nvSpPr>
            <p:cNvPr id="47" name="文本框 46"/>
            <p:cNvSpPr txBox="1"/>
            <p:nvPr/>
          </p:nvSpPr>
          <p:spPr>
            <a:xfrm>
              <a:off x="955" y="4260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ldLvl="0" animBg="1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混凝土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783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浇筑钢筋混凝土梁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要求配制强度为C20的砼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用42.5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级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普通硅酸盐水泥和碎石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如水灰比为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0.60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问是非能满足强度要求?（标准差为4.0MPa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ɑ</a:t>
            </a:r>
            <a:r>
              <a:rPr lang="en-US" altLang="zh-CN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=0.46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，</a:t>
            </a:r>
            <a:r>
              <a:rPr 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ɑ</a:t>
            </a:r>
            <a:r>
              <a:rPr lang="en-US" altLang="zh-CN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b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=0.07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）</a:t>
            </a:r>
            <a:endParaRPr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altLang="zh-CN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文本框 23"/>
              <p:cNvSpPr txBox="1"/>
              <p:nvPr/>
            </p:nvSpPr>
            <p:spPr>
              <a:xfrm>
                <a:off x="467296" y="1707769"/>
                <a:ext cx="2421255" cy="36957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ea typeface="微软雅黑" panose="020B0503020204020204" pitchFamily="34" charset="-122"/>
                              <a:cs typeface="Cambria Math" panose="02040503050406030204" charset="0"/>
                            </a:rPr>
                            <m:t>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𝑐𝑢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,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ea typeface="微软雅黑" panose="020B0503020204020204" pitchFamily="34" charset="-122"/>
                              <a:cs typeface="Cambria Math" panose="02040503050406030204" charset="0"/>
                            </a:rPr>
                            <m:t>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𝑐𝑢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,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+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.</m:t>
                      </m:r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645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24" name="文本框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296" y="1707769"/>
                <a:ext cx="2421255" cy="369570"/>
              </a:xfrm>
              <a:prstGeom prst="rect">
                <a:avLst/>
              </a:prstGeom>
              <a:blipFill rotWithShape="1">
                <a:blip r:embed="rId1"/>
                <a:stretch>
                  <a:fillRect l="-24" t="-69" r="24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文本框 28"/>
              <p:cNvSpPr txBox="1"/>
              <p:nvPr/>
            </p:nvSpPr>
            <p:spPr>
              <a:xfrm>
                <a:off x="2987611" y="1534414"/>
                <a:ext cx="2368550" cy="60642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ea typeface="微软雅黑" panose="020B0503020204020204" pitchFamily="34" charset="-122"/>
                              <a:cs typeface="Cambria Math" panose="02040503050406030204" charset="0"/>
                            </a:rPr>
                            <m:t>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𝑐𝑢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,</m:t>
                          </m:r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’=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ɑ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ea typeface="微软雅黑" panose="020B0503020204020204" pitchFamily="34" charset="-122"/>
                              <a:cs typeface="Cambria Math" panose="02040503050406030204" charset="0"/>
                            </a:rPr>
                            <m:t>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𝑐𝑒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(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𝐶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𝑊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ɑ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𝑏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charset="0"/>
                          <a:cs typeface="Cambria Math" panose="02040503050406030204" charset="0"/>
                        </a:rPr>
                        <m:t>)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29" name="文本框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611" y="1534414"/>
                <a:ext cx="2368550" cy="606425"/>
              </a:xfrm>
              <a:prstGeom prst="rect">
                <a:avLst/>
              </a:prstGeom>
              <a:blipFill rotWithShape="1">
                <a:blip r:embed="rId2"/>
                <a:stretch>
                  <a:fillRect l="-24" t="-42" r="24" b="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直接连接符 32"/>
          <p:cNvCxnSpPr/>
          <p:nvPr/>
        </p:nvCxnSpPr>
        <p:spPr>
          <a:xfrm>
            <a:off x="299517" y="2175864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4211955" y="2310130"/>
            <a:ext cx="4468495" cy="2584450"/>
            <a:chOff x="10455" y="3474"/>
            <a:chExt cx="7037" cy="4070"/>
          </a:xfrm>
        </p:grpSpPr>
        <p:sp>
          <p:nvSpPr>
            <p:cNvPr id="35" name="矩形 34"/>
            <p:cNvSpPr/>
            <p:nvPr/>
          </p:nvSpPr>
          <p:spPr>
            <a:xfrm>
              <a:off x="10455" y="3474"/>
              <a:ext cx="6886" cy="4070"/>
            </a:xfrm>
            <a:prstGeom prst="rect">
              <a:avLst/>
            </a:prstGeom>
            <a:solidFill>
              <a:srgbClr val="4F80BD"/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noAutofit/>
            </a:bodyPr>
            <a:p>
              <a:pPr indent="457200" algn="l">
                <a:lnSpc>
                  <a:spcPct val="125000"/>
                </a:lnSpc>
              </a:pP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文本框 36"/>
                <p:cNvSpPr txBox="1"/>
                <p:nvPr/>
              </p:nvSpPr>
              <p:spPr>
                <a:xfrm>
                  <a:off x="10553" y="4050"/>
                  <a:ext cx="1116" cy="582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𝑐𝑢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,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37" name="文本框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53" y="4050"/>
                  <a:ext cx="1116" cy="582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文本框 37"/>
                <p:cNvSpPr txBox="1"/>
                <p:nvPr/>
              </p:nvSpPr>
              <p:spPr>
                <a:xfrm>
                  <a:off x="10715" y="4504"/>
                  <a:ext cx="734" cy="58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38" name="文本框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15" y="4504"/>
                  <a:ext cx="734" cy="580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文本框 38"/>
                <p:cNvSpPr txBox="1"/>
                <p:nvPr/>
              </p:nvSpPr>
              <p:spPr>
                <a:xfrm>
                  <a:off x="10553" y="3583"/>
                  <a:ext cx="1049" cy="582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𝑐𝑢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,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39" name="文本框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53" y="3583"/>
                  <a:ext cx="1049" cy="582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文本框 39"/>
            <p:cNvSpPr txBox="1"/>
            <p:nvPr/>
          </p:nvSpPr>
          <p:spPr>
            <a:xfrm>
              <a:off x="10604" y="3483"/>
              <a:ext cx="6888" cy="40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混凝土配置强度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（MPa）</a:t>
              </a:r>
              <a:endParaRPr lang="en-US" altLang="zh-CN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混凝土立方体抗压强度标准值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（MPa）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    </a:t>
              </a: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混凝土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强度标准差</a:t>
              </a: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混凝土28 d龄期的配制强度（MPa）</a:t>
              </a: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水泥28 d胶砂抗压强度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（MPa）</a:t>
              </a:r>
              <a:endParaRPr lang="en-US" altLang="zh-CN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水灰比</a:t>
              </a:r>
              <a:endParaRPr lang="zh-CN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42.5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级普通硅酸盐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水泥回归系数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a</a:t>
              </a:r>
              <a:endParaRPr lang="en-US" altLang="zh-CN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indent="457200" algn="l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— 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碎石回归系数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b</a:t>
              </a:r>
              <a:endParaRPr lang="en-US" altLang="zh-CN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文本框 40"/>
                <p:cNvSpPr txBox="1"/>
                <p:nvPr/>
              </p:nvSpPr>
              <p:spPr>
                <a:xfrm>
                  <a:off x="10489" y="4957"/>
                  <a:ext cx="1262" cy="582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𝑐𝑢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,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’</m:t>
                        </m:r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41" name="文本框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89" y="4957"/>
                  <a:ext cx="1262" cy="582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文本框 41"/>
                <p:cNvSpPr txBox="1"/>
                <p:nvPr/>
              </p:nvSpPr>
              <p:spPr>
                <a:xfrm>
                  <a:off x="10715" y="6432"/>
                  <a:ext cx="628" cy="58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ɑ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𝑎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42" name="文本框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15" y="6432"/>
                  <a:ext cx="628" cy="580"/>
                </a:xfrm>
                <a:prstGeom prst="rect">
                  <a:avLst/>
                </a:prstGeom>
                <a:blipFill rotWithShape="1">
                  <a:blip r:embed="rId7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/>
                <p:cNvSpPr txBox="1"/>
                <p:nvPr/>
              </p:nvSpPr>
              <p:spPr>
                <a:xfrm>
                  <a:off x="10522" y="5412"/>
                  <a:ext cx="1043" cy="58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ʄ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𝑐𝑒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43" name="文本框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22" y="5412"/>
                  <a:ext cx="1043" cy="580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" name="文本框 43"/>
                <p:cNvSpPr txBox="1"/>
                <p:nvPr/>
              </p:nvSpPr>
              <p:spPr>
                <a:xfrm>
                  <a:off x="10528" y="5979"/>
                  <a:ext cx="1021" cy="58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𝑊</m:t>
                        </m:r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/</m:t>
                        </m:r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𝐶</m:t>
                        </m:r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44" name="文本框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28" y="5979"/>
                  <a:ext cx="1021" cy="580"/>
                </a:xfrm>
                <a:prstGeom prst="rect">
                  <a:avLst/>
                </a:prstGeom>
                <a:blipFill rotWithShape="1">
                  <a:blip r:embed="rId9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文本框 44"/>
                <p:cNvSpPr txBox="1"/>
                <p:nvPr/>
              </p:nvSpPr>
              <p:spPr>
                <a:xfrm>
                  <a:off x="10655" y="6854"/>
                  <a:ext cx="794" cy="58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ɑ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altLang="zh-CN" i="1">
                    <a:solidFill>
                      <a:schemeClr val="bg1"/>
                    </a:solidFill>
                    <a:latin typeface="Cambria Math" panose="02040503050406030204" charset="0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45" name="文本框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55" y="6854"/>
                  <a:ext cx="794" cy="580"/>
                </a:xfrm>
                <a:prstGeom prst="rect">
                  <a:avLst/>
                </a:prstGeom>
                <a:blipFill rotWithShape="1">
                  <a:blip r:embed="rId10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8" name="组合 47"/>
          <p:cNvGrpSpPr/>
          <p:nvPr/>
        </p:nvGrpSpPr>
        <p:grpSpPr>
          <a:xfrm>
            <a:off x="606425" y="3162300"/>
            <a:ext cx="7919720" cy="1251585"/>
            <a:chOff x="963" y="4860"/>
            <a:chExt cx="12472" cy="1971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757" y="4863"/>
              <a:ext cx="11678" cy="1969"/>
            </a:xfrm>
            <a:prstGeom prst="rect">
              <a:avLst/>
            </a:prstGeom>
          </p:spPr>
        </p:pic>
        <p:sp>
          <p:nvSpPr>
            <p:cNvPr id="47" name="文本框 46"/>
            <p:cNvSpPr txBox="1"/>
            <p:nvPr/>
          </p:nvSpPr>
          <p:spPr>
            <a:xfrm>
              <a:off x="963" y="4860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49" name="虚尾箭头 48"/>
          <p:cNvSpPr/>
          <p:nvPr/>
        </p:nvSpPr>
        <p:spPr>
          <a:xfrm>
            <a:off x="539750" y="2273935"/>
            <a:ext cx="3244850" cy="71437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直接带入公式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215" y="987425"/>
            <a:ext cx="3689350" cy="8083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215" y="1924050"/>
            <a:ext cx="4219575" cy="8286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15" y="2880995"/>
            <a:ext cx="3694430" cy="851535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376170" y="91567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75790" y="185166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31185" y="281622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215" y="3860800"/>
            <a:ext cx="4229735" cy="8604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067810" y="380492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245" y="999490"/>
            <a:ext cx="3619500" cy="7321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543675" y="91567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38243" name="Picture 3" descr="1-1-1"/>
          <p:cNvPicPr>
            <a:picLocks noChangeAspect="1" noChangeArrowheads="1"/>
          </p:cNvPicPr>
          <p:nvPr/>
        </p:nvPicPr>
        <p:blipFill>
          <a:blip r:embed="rId6"/>
          <a:srcRect r="58451" b="11124"/>
          <a:stretch>
            <a:fillRect/>
          </a:stretch>
        </p:blipFill>
        <p:spPr bwMode="auto">
          <a:xfrm>
            <a:off x="5219700" y="1851660"/>
            <a:ext cx="1458595" cy="181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/>
          <p:cNvSpPr txBox="1"/>
          <p:nvPr/>
        </p:nvSpPr>
        <p:spPr>
          <a:xfrm>
            <a:off x="4787900" y="3937635"/>
            <a:ext cx="418465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25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孔隙率和密实度反映了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材料的密实程度</a:t>
            </a:r>
            <a:r>
              <a:rPr lang="en-US" altLang="zh-CN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;</a:t>
            </a:r>
            <a:endParaRPr lang="en-US" altLang="zh-CN" sz="1600" b="1" dirty="0" smtClean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indent="0" fontAlgn="auto">
              <a:lnSpc>
                <a:spcPct val="125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空隙率和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填充率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反映了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材料堆积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的填充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程度</a:t>
            </a:r>
            <a:endParaRPr lang="zh-CN" altLang="en-US" sz="1600" b="1" dirty="0" smtClean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033010" y="1710055"/>
            <a:ext cx="3714750" cy="2214880"/>
            <a:chOff x="7473" y="4390"/>
            <a:chExt cx="5850" cy="3488"/>
          </a:xfrm>
        </p:grpSpPr>
        <p:pic>
          <p:nvPicPr>
            <p:cNvPr id="7" name="Picture 3" descr="1-1-1"/>
            <p:cNvPicPr>
              <a:picLocks noChangeAspect="1" noChangeArrowheads="1"/>
            </p:cNvPicPr>
            <p:nvPr/>
          </p:nvPicPr>
          <p:blipFill>
            <a:blip r:embed="rId6"/>
            <a:srcRect l="56668"/>
            <a:stretch>
              <a:fillRect/>
            </a:stretch>
          </p:blipFill>
          <p:spPr bwMode="auto">
            <a:xfrm>
              <a:off x="7473" y="4390"/>
              <a:ext cx="2599" cy="3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9506" name="Picture 2" descr="1-1-2"/>
            <p:cNvPicPr>
              <a:picLocks noChangeAspect="1" noChangeArrowheads="1"/>
            </p:cNvPicPr>
            <p:nvPr/>
          </p:nvPicPr>
          <p:blipFill>
            <a:blip r:embed="rId7"/>
            <a:srcRect t="11650" r="43023" b="6121"/>
            <a:stretch>
              <a:fillRect/>
            </a:stretch>
          </p:blipFill>
          <p:spPr bwMode="auto">
            <a:xfrm>
              <a:off x="10375" y="4898"/>
              <a:ext cx="2948" cy="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500"/>
                                        <p:tgtEl>
                                          <p:spTgt spid="138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/>
      <p:bldP spid="23" grpId="1"/>
      <p:bldP spid="26" grpId="1"/>
      <p:bldP spid="8" grpId="1"/>
      <p:bldP spid="11" grpId="1"/>
      <p:bldP spid="12" grpId="0"/>
      <p:bldP spid="12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48"/>
          <a:stretch>
            <a:fillRect/>
          </a:stretch>
        </p:blipFill>
        <p:spPr>
          <a:xfrm>
            <a:off x="0" y="2952750"/>
            <a:ext cx="9144000" cy="2190750"/>
          </a:xfrm>
          <a:prstGeom prst="rect">
            <a:avLst/>
          </a:prstGeom>
          <a:effectLst/>
        </p:spPr>
      </p:pic>
      <p:sp>
        <p:nvSpPr>
          <p:cNvPr id="3" name="矩形 2"/>
          <p:cNvSpPr/>
          <p:nvPr/>
        </p:nvSpPr>
        <p:spPr>
          <a:xfrm>
            <a:off x="0" y="2499742"/>
            <a:ext cx="9144000" cy="2643758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 rot="16200000">
            <a:off x="5765859" y="1758469"/>
            <a:ext cx="5136612" cy="1619673"/>
          </a:xfrm>
          <a:custGeom>
            <a:avLst/>
            <a:gdLst>
              <a:gd name="connsiteX0" fmla="*/ 5136612 w 5136612"/>
              <a:gd name="connsiteY0" fmla="*/ 1015358 h 1331641"/>
              <a:gd name="connsiteX1" fmla="*/ 5136612 w 5136612"/>
              <a:gd name="connsiteY1" fmla="*/ 1331641 h 1331641"/>
              <a:gd name="connsiteX2" fmla="*/ 0 w 5136612"/>
              <a:gd name="connsiteY2" fmla="*/ 1331641 h 1331641"/>
              <a:gd name="connsiteX3" fmla="*/ 0 w 5136612"/>
              <a:gd name="connsiteY3" fmla="*/ 1084693 h 1331641"/>
              <a:gd name="connsiteX4" fmla="*/ 3769574 w 5136612"/>
              <a:gd name="connsiteY4" fmla="*/ 0 h 1331641"/>
              <a:gd name="connsiteX5" fmla="*/ 5136612 w 5136612"/>
              <a:gd name="connsiteY5" fmla="*/ 1015358 h 1331641"/>
              <a:gd name="connsiteX0-1" fmla="*/ 5136612 w 5136612"/>
              <a:gd name="connsiteY0-2" fmla="*/ 1015358 h 1331641"/>
              <a:gd name="connsiteX1-3" fmla="*/ 5136612 w 5136612"/>
              <a:gd name="connsiteY1-4" fmla="*/ 1331641 h 1331641"/>
              <a:gd name="connsiteX2-5" fmla="*/ 0 w 5136612"/>
              <a:gd name="connsiteY2-6" fmla="*/ 1331641 h 1331641"/>
              <a:gd name="connsiteX3-7" fmla="*/ 0 w 5136612"/>
              <a:gd name="connsiteY3-8" fmla="*/ 1187838 h 1331641"/>
              <a:gd name="connsiteX4-9" fmla="*/ 3769574 w 5136612"/>
              <a:gd name="connsiteY4-10" fmla="*/ 0 h 1331641"/>
              <a:gd name="connsiteX5-11" fmla="*/ 5136612 w 5136612"/>
              <a:gd name="connsiteY5-12" fmla="*/ 1015358 h 13316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136612" h="1331641">
                <a:moveTo>
                  <a:pt x="5136612" y="1015358"/>
                </a:moveTo>
                <a:lnTo>
                  <a:pt x="5136612" y="1331641"/>
                </a:lnTo>
                <a:lnTo>
                  <a:pt x="0" y="1331641"/>
                </a:lnTo>
                <a:lnTo>
                  <a:pt x="0" y="1187838"/>
                </a:lnTo>
                <a:lnTo>
                  <a:pt x="3769574" y="0"/>
                </a:lnTo>
                <a:cubicBezTo>
                  <a:pt x="4225253" y="307891"/>
                  <a:pt x="4680933" y="707467"/>
                  <a:pt x="5136612" y="1015358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6200000">
            <a:off x="5816250" y="1815749"/>
            <a:ext cx="5143500" cy="1512000"/>
          </a:xfrm>
          <a:prstGeom prst="triangle">
            <a:avLst>
              <a:gd name="adj" fmla="val 7342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99592" y="1538959"/>
            <a:ext cx="6192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115993" y="915660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建筑材料</a:t>
            </a:r>
            <a:endParaRPr lang="zh-CN" alt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9766" y="1912160"/>
            <a:ext cx="1300480" cy="42989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</a:t>
            </a:r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砂浆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21165" y="355092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79295" y="1912620"/>
            <a:ext cx="3567430" cy="502920"/>
          </a:xfrm>
          <a:prstGeom prst="rect">
            <a:avLst/>
          </a:prstGeom>
          <a:ln w="19050">
            <a:noFill/>
            <a:prstDash val="dash"/>
          </a:ln>
        </p:spPr>
        <p:txBody>
          <a:bodyPr wrap="square">
            <a:noAutofit/>
          </a:bodyPr>
          <a:p>
            <a:pPr indent="0" algn="just" fontAlgn="auto">
              <a:lnSpc>
                <a:spcPct val="125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①砌筑砂浆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②抹面砂浆</a:t>
            </a:r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77925" y="2571750"/>
            <a:ext cx="5017135" cy="1791970"/>
            <a:chOff x="8787" y="2689"/>
            <a:chExt cx="6633" cy="2369"/>
          </a:xfrm>
        </p:grpSpPr>
        <p:pic>
          <p:nvPicPr>
            <p:cNvPr id="1059841" name="Picture 1" descr="砌筑砂浆1"/>
            <p:cNvPicPr>
              <a:picLocks noChangeAspect="1" noChangeArrowheads="1"/>
            </p:cNvPicPr>
            <p:nvPr/>
          </p:nvPicPr>
          <p:blipFill>
            <a:blip r:embed="rId2"/>
            <a:srcRect t="6357" r="4997"/>
            <a:stretch>
              <a:fillRect/>
            </a:stretch>
          </p:blipFill>
          <p:spPr bwMode="auto">
            <a:xfrm>
              <a:off x="8787" y="2689"/>
              <a:ext cx="3231" cy="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89219" name="Picture 3" descr="水磨石"/>
            <p:cNvPicPr>
              <a:picLocks noChangeAspect="1" noChangeArrowheads="1"/>
            </p:cNvPicPr>
            <p:nvPr/>
          </p:nvPicPr>
          <p:blipFill>
            <a:blip r:embed="rId3"/>
            <a:srcRect r="26573" b="8246"/>
            <a:stretch>
              <a:fillRect/>
            </a:stretch>
          </p:blipFill>
          <p:spPr bwMode="auto">
            <a:xfrm>
              <a:off x="12189" y="2689"/>
              <a:ext cx="3231" cy="2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建筑砂浆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2445" y="1927225"/>
            <a:ext cx="3255010" cy="71818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032125" y="179641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45" y="2825115"/>
            <a:ext cx="3043555" cy="67437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232150" y="270954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45" y="3783330"/>
            <a:ext cx="3181350" cy="74295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089910" y="371348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3985" y="1757045"/>
            <a:ext cx="3714750" cy="73342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293100" y="166814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910" y="2747010"/>
            <a:ext cx="5076825" cy="75247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532495" y="262382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445" y="1007745"/>
            <a:ext cx="2924810" cy="7397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997075" y="91567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15510" y="2931795"/>
            <a:ext cx="12801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烘干至</a:t>
            </a:r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恒重</a:t>
            </a:r>
            <a:endParaRPr lang="zh-CN" altLang="en-US" sz="1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3923665" y="3724275"/>
            <a:ext cx="4921885" cy="61849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just"/>
            <a:r>
              <a:rPr lang="zh-CN" altLang="en-US" sz="1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砂的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饱和面干状态</a:t>
            </a:r>
            <a:r>
              <a:rPr lang="zh-CN" altLang="en-US" sz="1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：指</a:t>
            </a:r>
            <a:r>
              <a:rPr lang="zh-CN" altLang="en-US" sz="1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砂在某一含水量下，即不吸收混凝土混合料中的水分，也不带入多余水分。</a:t>
            </a:r>
            <a:endParaRPr lang="zh-CN" altLang="en-US" sz="1600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10" grpId="1"/>
      <p:bldP spid="21" grpId="1"/>
      <p:bldP spid="13" grpId="1"/>
      <p:bldP spid="14" grpId="1"/>
      <p:bldP spid="22" grpId="1"/>
      <p:bldP spid="23" grpId="1"/>
      <p:bldP spid="25" grpId="0" bldLvl="0" animBg="1"/>
      <p:bldP spid="25" grpId="2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建筑砂浆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896620"/>
            <a:ext cx="3320415" cy="72517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131820" y="78295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405" y="1718310"/>
            <a:ext cx="5172075" cy="86677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527040" y="181737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405" y="2698115"/>
            <a:ext cx="5341620" cy="104902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043305" y="287401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405" y="3878580"/>
            <a:ext cx="3819525" cy="108585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771140" y="3772535"/>
            <a:ext cx="10655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ABCD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6228080" y="896620"/>
            <a:ext cx="2625090" cy="270256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indent="0" algn="just" fontAlgn="auto">
              <a:lnSpc>
                <a:spcPct val="125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底层砂浆</a:t>
            </a:r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</a:t>
            </a:r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作用是初步找平以及使砂浆层与基层黏结牢固。</a:t>
            </a:r>
            <a:endParaRPr lang="zh-CN" altLang="en-US" sz="1600" dirty="0" smtClean="0">
              <a:solidFill>
                <a:schemeClr val="dk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indent="0" algn="just" fontAlgn="auto">
              <a:lnSpc>
                <a:spcPct val="125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中层砂浆</a:t>
            </a:r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</a:t>
            </a:r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作用是找平，可选择不做。</a:t>
            </a:r>
            <a:endParaRPr lang="zh-CN" altLang="en-US" sz="1600" dirty="0" smtClean="0">
              <a:solidFill>
                <a:schemeClr val="dk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indent="0" algn="just" fontAlgn="auto">
              <a:lnSpc>
                <a:spcPct val="125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面层砂浆</a:t>
            </a:r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</a:t>
            </a:r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作用是装饰，使面层达到平整、光洁的效果。</a:t>
            </a:r>
            <a:endParaRPr lang="zh-CN" altLang="en-US" sz="1600" dirty="0" smtClean="0">
              <a:solidFill>
                <a:schemeClr val="dk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15" grpId="1"/>
      <p:bldP spid="19" grpId="1"/>
      <p:bldP spid="17" grpId="1"/>
      <p:bldP spid="37" grpId="0" bldLvl="0" animBg="1"/>
      <p:bldP spid="37" grpId="2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48"/>
          <a:stretch>
            <a:fillRect/>
          </a:stretch>
        </p:blipFill>
        <p:spPr>
          <a:xfrm>
            <a:off x="0" y="2952750"/>
            <a:ext cx="9144000" cy="2190750"/>
          </a:xfrm>
          <a:prstGeom prst="rect">
            <a:avLst/>
          </a:prstGeom>
          <a:effectLst/>
        </p:spPr>
      </p:pic>
      <p:sp>
        <p:nvSpPr>
          <p:cNvPr id="3" name="矩形 2"/>
          <p:cNvSpPr/>
          <p:nvPr/>
        </p:nvSpPr>
        <p:spPr>
          <a:xfrm>
            <a:off x="0" y="2499742"/>
            <a:ext cx="9144000" cy="2643758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 rot="16200000">
            <a:off x="5765859" y="1758469"/>
            <a:ext cx="5136612" cy="1619673"/>
          </a:xfrm>
          <a:custGeom>
            <a:avLst/>
            <a:gdLst>
              <a:gd name="connsiteX0" fmla="*/ 5136612 w 5136612"/>
              <a:gd name="connsiteY0" fmla="*/ 1015358 h 1331641"/>
              <a:gd name="connsiteX1" fmla="*/ 5136612 w 5136612"/>
              <a:gd name="connsiteY1" fmla="*/ 1331641 h 1331641"/>
              <a:gd name="connsiteX2" fmla="*/ 0 w 5136612"/>
              <a:gd name="connsiteY2" fmla="*/ 1331641 h 1331641"/>
              <a:gd name="connsiteX3" fmla="*/ 0 w 5136612"/>
              <a:gd name="connsiteY3" fmla="*/ 1084693 h 1331641"/>
              <a:gd name="connsiteX4" fmla="*/ 3769574 w 5136612"/>
              <a:gd name="connsiteY4" fmla="*/ 0 h 1331641"/>
              <a:gd name="connsiteX5" fmla="*/ 5136612 w 5136612"/>
              <a:gd name="connsiteY5" fmla="*/ 1015358 h 1331641"/>
              <a:gd name="connsiteX0-1" fmla="*/ 5136612 w 5136612"/>
              <a:gd name="connsiteY0-2" fmla="*/ 1015358 h 1331641"/>
              <a:gd name="connsiteX1-3" fmla="*/ 5136612 w 5136612"/>
              <a:gd name="connsiteY1-4" fmla="*/ 1331641 h 1331641"/>
              <a:gd name="connsiteX2-5" fmla="*/ 0 w 5136612"/>
              <a:gd name="connsiteY2-6" fmla="*/ 1331641 h 1331641"/>
              <a:gd name="connsiteX3-7" fmla="*/ 0 w 5136612"/>
              <a:gd name="connsiteY3-8" fmla="*/ 1187838 h 1331641"/>
              <a:gd name="connsiteX4-9" fmla="*/ 3769574 w 5136612"/>
              <a:gd name="connsiteY4-10" fmla="*/ 0 h 1331641"/>
              <a:gd name="connsiteX5-11" fmla="*/ 5136612 w 5136612"/>
              <a:gd name="connsiteY5-12" fmla="*/ 1015358 h 13316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136612" h="1331641">
                <a:moveTo>
                  <a:pt x="5136612" y="1015358"/>
                </a:moveTo>
                <a:lnTo>
                  <a:pt x="5136612" y="1331641"/>
                </a:lnTo>
                <a:lnTo>
                  <a:pt x="0" y="1331641"/>
                </a:lnTo>
                <a:lnTo>
                  <a:pt x="0" y="1187838"/>
                </a:lnTo>
                <a:lnTo>
                  <a:pt x="3769574" y="0"/>
                </a:lnTo>
                <a:cubicBezTo>
                  <a:pt x="4225253" y="307891"/>
                  <a:pt x="4680933" y="707467"/>
                  <a:pt x="5136612" y="1015358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6200000">
            <a:off x="5816250" y="1815749"/>
            <a:ext cx="5143500" cy="1512000"/>
          </a:xfrm>
          <a:prstGeom prst="triangle">
            <a:avLst>
              <a:gd name="adj" fmla="val 7342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99592" y="1538959"/>
            <a:ext cx="6192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115993" y="915660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建筑材料</a:t>
            </a:r>
            <a:endParaRPr lang="zh-CN" alt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2156" y="2067735"/>
            <a:ext cx="1859280" cy="42989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砌墙砖和</a:t>
            </a:r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砌块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8831" y="2690670"/>
            <a:ext cx="1300480" cy="42989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建筑钢材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21165" y="355092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4408805" y="1962150"/>
            <a:ext cx="3728085" cy="2306320"/>
            <a:chOff x="9413" y="4164"/>
            <a:chExt cx="5871" cy="3632"/>
          </a:xfrm>
        </p:grpSpPr>
        <p:grpSp>
          <p:nvGrpSpPr>
            <p:cNvPr id="25" name="组合 24"/>
            <p:cNvGrpSpPr/>
            <p:nvPr/>
          </p:nvGrpSpPr>
          <p:grpSpPr>
            <a:xfrm>
              <a:off x="9413" y="4164"/>
              <a:ext cx="4488" cy="3633"/>
              <a:chOff x="5214942" y="2571750"/>
              <a:chExt cx="2849902" cy="2306969"/>
            </a:xfrm>
          </p:grpSpPr>
          <p:pic>
            <p:nvPicPr>
              <p:cNvPr id="1702914" name="Picture 2" descr="7-1-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278762" y="2571750"/>
                <a:ext cx="2786082" cy="19569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矩形 23"/>
              <p:cNvSpPr/>
              <p:nvPr/>
            </p:nvSpPr>
            <p:spPr>
              <a:xfrm>
                <a:off x="5214942" y="4572014"/>
                <a:ext cx="2849880" cy="3067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p>
                <a:r>
                  <a:rPr lang="zh-CN" altLang="en-US" sz="1400" dirty="0" smtClean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低碳钢受拉时的应力</a:t>
                </a:r>
                <a:r>
                  <a:rPr lang="en-US" altLang="zh-CN" sz="1400" dirty="0" smtClean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—</a:t>
                </a:r>
                <a:r>
                  <a:rPr lang="zh-CN" altLang="en-US" sz="1400" dirty="0" smtClean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延伸率曲线</a:t>
                </a:r>
                <a:endParaRPr lang="zh-CN" altLang="en-US" sz="14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66" y="4574"/>
              <a:ext cx="5219" cy="20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                                                        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颈缩阶段（</a:t>
              </a:r>
              <a:r>
                <a:rPr lang="en-US" altLang="zh-CN" sz="1000" i="1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CD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）</a:t>
              </a:r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r>
                <a:rPr lang="en-US" altLang="zh-CN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                      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强化阶段（</a:t>
              </a:r>
              <a:r>
                <a:rPr lang="en-US" altLang="zh-CN" sz="1000" i="1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BC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）</a:t>
              </a:r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屈服阶段（</a:t>
              </a:r>
              <a:r>
                <a:rPr lang="en-US" altLang="zh-CN" sz="1000" i="1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AB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）</a:t>
              </a:r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弹性阶段（</a:t>
              </a:r>
              <a:r>
                <a:rPr lang="en-US" altLang="zh-CN" sz="1000" i="1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OA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）</a:t>
              </a:r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678831" y="3313605"/>
            <a:ext cx="1300480" cy="42989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</a:t>
            </a:r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塑料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3911" y="3919395"/>
            <a:ext cx="1300480" cy="42989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防水材料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332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805" y="2860354"/>
            <a:ext cx="5639435" cy="115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组合 17"/>
          <p:cNvGrpSpPr/>
          <p:nvPr/>
        </p:nvGrpSpPr>
        <p:grpSpPr>
          <a:xfrm>
            <a:off x="2339340" y="2211705"/>
            <a:ext cx="1795780" cy="1490980"/>
            <a:chOff x="8213" y="2460"/>
            <a:chExt cx="4897" cy="4065"/>
          </a:xfrm>
        </p:grpSpPr>
        <p:sp>
          <p:nvSpPr>
            <p:cNvPr id="37" name="箭头3"/>
            <p:cNvSpPr>
              <a:spLocks noChangeAspect="1" noChangeArrowheads="1"/>
            </p:cNvSpPr>
            <p:nvPr/>
          </p:nvSpPr>
          <p:spPr bwMode="auto">
            <a:xfrm flipV="1">
              <a:off x="9120" y="4550"/>
              <a:ext cx="1290" cy="1798"/>
            </a:xfrm>
            <a:custGeom>
              <a:avLst/>
              <a:gdLst/>
              <a:ahLst/>
              <a:cxnLst>
                <a:cxn ang="0">
                  <a:pos x="118" y="1044"/>
                </a:cxn>
                <a:cxn ang="0">
                  <a:pos x="128" y="340"/>
                </a:cxn>
                <a:cxn ang="0">
                  <a:pos x="264" y="210"/>
                </a:cxn>
                <a:cxn ang="0">
                  <a:pos x="720" y="202"/>
                </a:cxn>
                <a:cxn ang="0">
                  <a:pos x="720" y="320"/>
                </a:cxn>
                <a:cxn ang="0">
                  <a:pos x="933" y="153"/>
                </a:cxn>
                <a:cxn ang="0">
                  <a:pos x="712" y="0"/>
                </a:cxn>
                <a:cxn ang="0">
                  <a:pos x="714" y="92"/>
                </a:cxn>
                <a:cxn ang="0">
                  <a:pos x="234" y="94"/>
                </a:cxn>
                <a:cxn ang="0">
                  <a:pos x="0" y="298"/>
                </a:cxn>
                <a:cxn ang="0">
                  <a:pos x="0" y="1058"/>
                </a:cxn>
                <a:cxn ang="0">
                  <a:pos x="118" y="1044"/>
                </a:cxn>
              </a:cxnLst>
              <a:rect l="0" t="0" r="r" b="b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rgbClr val="A6A6A6"/>
            </a:solidFill>
            <a:ln w="9525">
              <a:noFill/>
              <a:round/>
            </a:ln>
          </p:spPr>
          <p:txBody>
            <a:bodyPr wrap="none" lIns="62111" tIns="31055" rIns="62111" bIns="31055" anchor="ctr"/>
            <a:p>
              <a:endParaRPr lang="zh-CN" alt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38" name="箭头2"/>
            <p:cNvSpPr>
              <a:spLocks noChangeAspect="1" noChangeArrowheads="1"/>
            </p:cNvSpPr>
            <p:nvPr/>
          </p:nvSpPr>
          <p:spPr bwMode="auto">
            <a:xfrm rot="-5400000">
              <a:off x="9460" y="3802"/>
              <a:ext cx="385" cy="1535"/>
            </a:xfrm>
            <a:custGeom>
              <a:avLst/>
              <a:gdLst/>
              <a:ahLst/>
              <a:cxnLst>
                <a:cxn ang="0">
                  <a:pos x="37" y="1"/>
                </a:cxn>
                <a:cxn ang="0">
                  <a:pos x="45" y="472"/>
                </a:cxn>
                <a:cxn ang="0">
                  <a:pos x="0" y="474"/>
                </a:cxn>
                <a:cxn ang="0">
                  <a:pos x="72" y="604"/>
                </a:cxn>
                <a:cxn ang="0">
                  <a:pos x="142" y="474"/>
                </a:cxn>
                <a:cxn ang="0">
                  <a:pos x="100" y="474"/>
                </a:cxn>
                <a:cxn ang="0">
                  <a:pos x="99" y="0"/>
                </a:cxn>
                <a:cxn ang="0">
                  <a:pos x="37" y="1"/>
                </a:cxn>
              </a:cxnLst>
              <a:rect l="0" t="0" r="r" b="b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A6A6A6"/>
            </a:solidFill>
            <a:ln w="9525">
              <a:noFill/>
              <a:round/>
            </a:ln>
          </p:spPr>
          <p:txBody>
            <a:bodyPr wrap="none" lIns="62111" tIns="31055" rIns="62111" bIns="31055" anchor="ctr"/>
            <a:p>
              <a:endParaRPr lang="zh-CN" alt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39" name="箭头1"/>
            <p:cNvSpPr>
              <a:spLocks noChangeAspect="1" noChangeArrowheads="1"/>
            </p:cNvSpPr>
            <p:nvPr/>
          </p:nvSpPr>
          <p:spPr bwMode="auto">
            <a:xfrm>
              <a:off x="9113" y="2587"/>
              <a:ext cx="1290" cy="2082"/>
            </a:xfrm>
            <a:custGeom>
              <a:avLst/>
              <a:gdLst/>
              <a:ahLst/>
              <a:cxnLst>
                <a:cxn ang="0">
                  <a:pos x="118" y="1044"/>
                </a:cxn>
                <a:cxn ang="0">
                  <a:pos x="128" y="340"/>
                </a:cxn>
                <a:cxn ang="0">
                  <a:pos x="264" y="210"/>
                </a:cxn>
                <a:cxn ang="0">
                  <a:pos x="720" y="202"/>
                </a:cxn>
                <a:cxn ang="0">
                  <a:pos x="720" y="320"/>
                </a:cxn>
                <a:cxn ang="0">
                  <a:pos x="933" y="153"/>
                </a:cxn>
                <a:cxn ang="0">
                  <a:pos x="712" y="0"/>
                </a:cxn>
                <a:cxn ang="0">
                  <a:pos x="714" y="92"/>
                </a:cxn>
                <a:cxn ang="0">
                  <a:pos x="234" y="94"/>
                </a:cxn>
                <a:cxn ang="0">
                  <a:pos x="0" y="298"/>
                </a:cxn>
                <a:cxn ang="0">
                  <a:pos x="0" y="1058"/>
                </a:cxn>
                <a:cxn ang="0">
                  <a:pos x="118" y="1044"/>
                </a:cxn>
              </a:cxnLst>
              <a:rect l="0" t="0" r="r" b="b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rgbClr val="A6A6A6"/>
            </a:solidFill>
            <a:ln w="9525">
              <a:noFill/>
              <a:round/>
            </a:ln>
          </p:spPr>
          <p:txBody>
            <a:bodyPr wrap="none" lIns="62111" tIns="31055" rIns="62111" bIns="31055" anchor="ctr"/>
            <a:p>
              <a:endParaRPr lang="zh-CN" alt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40" name="标题1"/>
            <p:cNvSpPr>
              <a:spLocks noChangeArrowheads="1"/>
            </p:cNvSpPr>
            <p:nvPr/>
          </p:nvSpPr>
          <p:spPr bwMode="auto">
            <a:xfrm>
              <a:off x="10463" y="2460"/>
              <a:ext cx="2551" cy="794"/>
            </a:xfrm>
            <a:prstGeom prst="roundRect">
              <a:avLst>
                <a:gd name="adj" fmla="val 11921"/>
              </a:avLst>
            </a:prstGeom>
            <a:solidFill>
              <a:schemeClr val="accent2"/>
            </a:solidFill>
            <a:ln w="25400">
              <a:noFill/>
              <a:round/>
            </a:ln>
          </p:spPr>
          <p:txBody>
            <a:bodyPr lIns="62111" tIns="31055" rIns="62111" bIns="31055" anchor="ctr"/>
            <a:p>
              <a:pPr algn="ctr">
                <a:lnSpc>
                  <a:spcPct val="120000"/>
                </a:lnSpc>
              </a:pPr>
              <a:r>
                <a:rPr lang="zh-CN" altLang="en-US" sz="1200" b="1" dirty="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非合金钢</a:t>
              </a:r>
              <a:endParaRPr lang="zh-CN" altLang="en-US" sz="1200" b="1" dirty="0" smtClean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标题2"/>
            <p:cNvSpPr>
              <a:spLocks noChangeArrowheads="1"/>
            </p:cNvSpPr>
            <p:nvPr/>
          </p:nvSpPr>
          <p:spPr bwMode="auto">
            <a:xfrm>
              <a:off x="10560" y="4156"/>
              <a:ext cx="2551" cy="794"/>
            </a:xfrm>
            <a:prstGeom prst="roundRect">
              <a:avLst>
                <a:gd name="adj" fmla="val 11921"/>
              </a:avLst>
            </a:prstGeom>
            <a:solidFill>
              <a:schemeClr val="accent3"/>
            </a:solidFill>
            <a:ln w="25400">
              <a:noFill/>
              <a:round/>
            </a:ln>
          </p:spPr>
          <p:txBody>
            <a:bodyPr lIns="62111" tIns="31055" rIns="62111" bIns="31055" anchor="ctr"/>
            <a:p>
              <a:pPr algn="ctr">
                <a:lnSpc>
                  <a:spcPct val="120000"/>
                </a:lnSpc>
              </a:pPr>
              <a:r>
                <a:rPr lang="zh-CN" altLang="en-US" sz="1200" b="1" dirty="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低合金钢</a:t>
              </a:r>
              <a:endParaRPr lang="zh-CN" altLang="en-US" sz="1200" b="1" dirty="0" smtClean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标题3"/>
            <p:cNvSpPr>
              <a:spLocks noChangeArrowheads="1"/>
            </p:cNvSpPr>
            <p:nvPr/>
          </p:nvSpPr>
          <p:spPr bwMode="auto">
            <a:xfrm>
              <a:off x="10560" y="5731"/>
              <a:ext cx="2494" cy="794"/>
            </a:xfrm>
            <a:prstGeom prst="roundRect">
              <a:avLst>
                <a:gd name="adj" fmla="val 11921"/>
              </a:avLst>
            </a:prstGeom>
            <a:solidFill>
              <a:schemeClr val="accent4"/>
            </a:solidFill>
            <a:ln w="25400">
              <a:noFill/>
              <a:round/>
            </a:ln>
          </p:spPr>
          <p:txBody>
            <a:bodyPr lIns="62111" tIns="31055" rIns="62111" bIns="31055" anchor="ctr"/>
            <a:p>
              <a:pPr algn="ctr">
                <a:lnSpc>
                  <a:spcPct val="120000"/>
                </a:lnSpc>
              </a:pPr>
              <a:r>
                <a:rPr lang="zh-CN" altLang="en-US" sz="1200" b="1" dirty="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合金钢</a:t>
              </a:r>
              <a:endParaRPr lang="zh-CN" altLang="en-US" sz="1200" b="1" dirty="0" smtClean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Oval 19"/>
            <p:cNvSpPr>
              <a:spLocks noChangeAspect="1" noChangeArrowheads="1"/>
            </p:cNvSpPr>
            <p:nvPr/>
          </p:nvSpPr>
          <p:spPr bwMode="auto">
            <a:xfrm>
              <a:off x="8213" y="3825"/>
              <a:ext cx="1644" cy="164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</p:spPr>
          <p:txBody>
            <a:bodyPr lIns="62111" tIns="31055" rIns="62111" bIns="31055" anchor="ctr"/>
            <a:p>
              <a:pPr algn="ctr">
                <a:lnSpc>
                  <a:spcPct val="120000"/>
                </a:lnSpc>
              </a:pPr>
              <a:r>
                <a:rPr lang="zh-CN" altLang="en-US" sz="12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钢</a:t>
              </a:r>
              <a:endParaRPr lang="zh-CN" altLang="en-US" sz="1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409990" y="1645919"/>
            <a:ext cx="7358098" cy="2190450"/>
            <a:chOff x="642910" y="2738754"/>
            <a:chExt cx="7358098" cy="2190450"/>
          </a:xfrm>
        </p:grpSpPr>
        <p:sp>
          <p:nvSpPr>
            <p:cNvPr id="19" name="矩形 18"/>
            <p:cNvSpPr/>
            <p:nvPr/>
          </p:nvSpPr>
          <p:spPr>
            <a:xfrm>
              <a:off x="642910" y="4405984"/>
              <a:ext cx="7358098" cy="523220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图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6-1-4  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烧结空心砖</a:t>
              </a:r>
              <a:endParaRPr lang="zh-CN" altLang="en-US" sz="14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1—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顶面；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2—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大面；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3—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条面；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4—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肋；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5—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凹槽线；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6—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外壁；</a:t>
              </a:r>
              <a:r>
                <a:rPr lang="en-US" altLang="zh-CN" sz="1400" i="1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l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—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长度；</a:t>
              </a:r>
              <a:r>
                <a:rPr lang="en-US" altLang="zh-CN" sz="1400" i="1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—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宽度；</a:t>
              </a:r>
              <a:r>
                <a:rPr lang="en-US" altLang="zh-CN" sz="1400" i="1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h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—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高度</a:t>
              </a:r>
              <a:endParaRPr lang="zh-CN" altLang="en-US" sz="14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0" name="组合 19"/>
            <p:cNvGrpSpPr>
              <a:grpSpLocks noChangeAspect="1"/>
            </p:cNvGrpSpPr>
            <p:nvPr/>
          </p:nvGrpSpPr>
          <p:grpSpPr>
            <a:xfrm>
              <a:off x="1886932" y="2738754"/>
              <a:ext cx="5135245" cy="1670685"/>
              <a:chOff x="531638" y="3815164"/>
              <a:chExt cx="4084333" cy="1328785"/>
            </a:xfrm>
          </p:grpSpPr>
          <p:pic>
            <p:nvPicPr>
              <p:cNvPr id="1424386" name="Picture 2" descr="烧结空心砖"/>
              <p:cNvPicPr>
                <a:picLocks noChangeAspect="1" noChangeArrowheads="1"/>
              </p:cNvPicPr>
              <p:nvPr/>
            </p:nvPicPr>
            <p:blipFill>
              <a:blip r:embed="rId4"/>
              <a:srcRect l="6430" t="6357" r="5803" b="5498"/>
              <a:stretch>
                <a:fillRect/>
              </a:stretch>
            </p:blipFill>
            <p:spPr bwMode="auto">
              <a:xfrm>
                <a:off x="531638" y="3815164"/>
                <a:ext cx="1444441" cy="13267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24387" name="Picture 3" descr="6-1-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286179" y="3816174"/>
                <a:ext cx="2329792" cy="1327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6" name="矩形 15"/>
          <p:cNvSpPr/>
          <p:nvPr/>
        </p:nvSpPr>
        <p:spPr>
          <a:xfrm>
            <a:off x="683911" y="4511215"/>
            <a:ext cx="1300480" cy="42989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</a:t>
            </a:r>
            <a:r>
              <a:rPr lang="zh-CN" alt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玻璃</a:t>
            </a:r>
            <a:endParaRPr lang="zh-CN" alt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456180" y="3074035"/>
            <a:ext cx="3993515" cy="1636395"/>
            <a:chOff x="3807" y="4387"/>
            <a:chExt cx="6289" cy="2577"/>
          </a:xfrm>
        </p:grpSpPr>
        <p:sp>
          <p:nvSpPr>
            <p:cNvPr id="7" name="矩形 6"/>
            <p:cNvSpPr/>
            <p:nvPr/>
          </p:nvSpPr>
          <p:spPr>
            <a:xfrm>
              <a:off x="4478" y="6172"/>
              <a:ext cx="5618" cy="792"/>
            </a:xfrm>
            <a:prstGeom prst="rect">
              <a:avLst/>
            </a:prstGeom>
            <a:ln w="19050">
              <a:noFill/>
              <a:prstDash val="dash"/>
            </a:ln>
          </p:spPr>
          <p:txBody>
            <a:bodyPr wrap="square">
              <a:noAutofit/>
            </a:bodyPr>
            <a:p>
              <a:pPr indent="0" algn="just" fontAlgn="auto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①沥青</a:t>
              </a:r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              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②防水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卷材</a:t>
              </a:r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p:pic>
          <p:nvPicPr>
            <p:cNvPr id="1708034" name="Picture 2" descr="塑性体改性沥青防水卷材"/>
            <p:cNvPicPr>
              <a:picLocks noChangeAspect="1" noChangeArrowheads="1"/>
            </p:cNvPicPr>
            <p:nvPr/>
          </p:nvPicPr>
          <p:blipFill>
            <a:blip r:embed="rId6"/>
            <a:srcRect t="7043" b="19928"/>
            <a:stretch>
              <a:fillRect/>
            </a:stretch>
          </p:blipFill>
          <p:spPr bwMode="auto">
            <a:xfrm>
              <a:off x="6457" y="4390"/>
              <a:ext cx="3287" cy="1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5330" name="Picture 2" descr="石油沥青"/>
            <p:cNvPicPr>
              <a:picLocks noChangeAspect="1" noChangeArrowheads="1"/>
            </p:cNvPicPr>
            <p:nvPr/>
          </p:nvPicPr>
          <p:blipFill>
            <a:blip r:embed="rId7">
              <a:grayscl/>
            </a:blip>
            <a:srcRect t="7043"/>
            <a:stretch>
              <a:fillRect/>
            </a:stretch>
          </p:blipFill>
          <p:spPr bwMode="auto">
            <a:xfrm>
              <a:off x="3807" y="4387"/>
              <a:ext cx="2549" cy="1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62274" name="Picture 2" descr="夹层玻璃"/>
          <p:cNvPicPr>
            <a:picLocks noChangeAspect="1" noChangeArrowheads="1"/>
          </p:cNvPicPr>
          <p:nvPr/>
        </p:nvPicPr>
        <p:blipFill>
          <a:blip r:embed="rId8"/>
          <a:srcRect t="3093" r="20381" b="4982"/>
          <a:stretch>
            <a:fillRect/>
          </a:stretch>
        </p:blipFill>
        <p:spPr bwMode="auto">
          <a:xfrm>
            <a:off x="2771775" y="3378200"/>
            <a:ext cx="1849755" cy="1598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3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0" dur="500"/>
                                        <p:tgtEl>
                                          <p:spTgt spid="1332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462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  <p:bldP spid="10" grpId="0" autoUpdateAnimBg="0"/>
      <p:bldP spid="14" grpId="0" autoUpdateAnimBg="0"/>
      <p:bldP spid="15" grpId="0" autoUpdateAnimBg="0"/>
      <p:bldP spid="16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砌墙砖和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砌块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771525"/>
            <a:ext cx="3200400" cy="81915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979930" y="67310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" y="1681480"/>
            <a:ext cx="3086100" cy="733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2483485" y="160972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05" y="2475230"/>
            <a:ext cx="4486275" cy="93345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4068445" y="264858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605" y="3482975"/>
            <a:ext cx="5196205" cy="152082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539750" y="362712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3845" y="828675"/>
            <a:ext cx="3514725" cy="76200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435600" y="75628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3935" y="1720850"/>
            <a:ext cx="2809875" cy="733425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7019925" y="164909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1960" y="2571750"/>
            <a:ext cx="3371850" cy="723900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7178040" y="249936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736590" y="3476625"/>
            <a:ext cx="3151505" cy="1558290"/>
            <a:chOff x="6746" y="4687"/>
            <a:chExt cx="4963" cy="2454"/>
          </a:xfrm>
        </p:grpSpPr>
        <p:pic>
          <p:nvPicPr>
            <p:cNvPr id="1422338" name="Picture 2" descr="烧结多孔砖"/>
            <p:cNvPicPr>
              <a:picLocks noChangeAspect="1" noChangeArrowheads="1"/>
            </p:cNvPicPr>
            <p:nvPr/>
          </p:nvPicPr>
          <p:blipFill>
            <a:blip r:embed="rId8"/>
            <a:srcRect l="2737" t="2405" r="10817" b="1546"/>
            <a:stretch>
              <a:fillRect/>
            </a:stretch>
          </p:blipFill>
          <p:spPr bwMode="auto">
            <a:xfrm>
              <a:off x="7085" y="4687"/>
              <a:ext cx="2039" cy="1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矩形 35"/>
            <p:cNvSpPr/>
            <p:nvPr/>
          </p:nvSpPr>
          <p:spPr>
            <a:xfrm>
              <a:off x="6746" y="6658"/>
              <a:ext cx="4963" cy="483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（</a:t>
              </a:r>
              <a:r>
                <a:rPr 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）烧结多孔砖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 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）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烧结空心砖</a:t>
              </a:r>
              <a:endParaRPr lang="zh-CN" altLang="en-US" sz="14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424386" name="Picture 2" descr="烧结空心砖"/>
            <p:cNvPicPr>
              <a:picLocks noChangeAspect="1" noChangeArrowheads="1"/>
            </p:cNvPicPr>
            <p:nvPr/>
          </p:nvPicPr>
          <p:blipFill>
            <a:blip r:embed="rId9"/>
            <a:srcRect l="6430" t="6357" r="5803" b="5498"/>
            <a:stretch>
              <a:fillRect/>
            </a:stretch>
          </p:blipFill>
          <p:spPr bwMode="auto">
            <a:xfrm>
              <a:off x="9467" y="4687"/>
              <a:ext cx="2042" cy="1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" name="圆角矩形 40"/>
          <p:cNvSpPr/>
          <p:nvPr/>
        </p:nvSpPr>
        <p:spPr>
          <a:xfrm>
            <a:off x="5003800" y="780415"/>
            <a:ext cx="3991610" cy="262382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indent="457200" algn="just" fontAlgn="auto">
              <a:lnSpc>
                <a:spcPct val="125000"/>
              </a:lnSpc>
              <a:spcBef>
                <a:spcPct val="0"/>
              </a:spcBef>
              <a:buNone/>
            </a:pP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泛霜</a:t>
            </a:r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是指黏土原料中的可溶性盐类（硫酸钠等）随着砖内水分蒸发而在砖表面产生</a:t>
            </a:r>
            <a:r>
              <a:rPr lang="zh-CN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盐析现象</a:t>
            </a:r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，一般为白色粉末，常在砖表面形成絮团状斑点。泛霜严重的会起粉、掉角或脱皮。</a:t>
            </a:r>
            <a:endParaRPr lang="zh-CN" altLang="en-US" sz="1600" dirty="0" smtClean="0">
              <a:solidFill>
                <a:schemeClr val="dk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 algn="just" fontAlgn="auto">
              <a:lnSpc>
                <a:spcPct val="125000"/>
              </a:lnSpc>
              <a:spcBef>
                <a:spcPct val="0"/>
              </a:spcBef>
              <a:buNone/>
            </a:pP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石灰爆裂</a:t>
            </a:r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是指原料中夹杂有石灰石，焙烧时生成生石灰留在砖中，</a:t>
            </a:r>
            <a:r>
              <a:rPr lang="zh-CN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生石灰吸水膨胀而导致砖爆裂</a:t>
            </a:r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1600" dirty="0" smtClean="0">
              <a:solidFill>
                <a:schemeClr val="dk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1"/>
      <p:bldP spid="23" grpId="1"/>
      <p:bldP spid="25" grpId="1"/>
      <p:bldP spid="27" grpId="1"/>
      <p:bldP spid="30" grpId="1"/>
      <p:bldP spid="32" grpId="1"/>
      <p:bldP spid="34" grpId="1"/>
      <p:bldP spid="41" grpId="0" bldLvl="0" animBg="1"/>
      <p:bldP spid="41" grpId="2" bldLvl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钢材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843915"/>
            <a:ext cx="3571875" cy="76200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483485" y="77216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" y="1779270"/>
            <a:ext cx="3038475" cy="107632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771650" y="1642745"/>
            <a:ext cx="11099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CDF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05" y="2985770"/>
            <a:ext cx="5734050" cy="99060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043940" y="315214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605" y="4151630"/>
            <a:ext cx="5004435" cy="787400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5003800" y="407352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3800" y="915670"/>
            <a:ext cx="3562350" cy="134302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7884160" y="84391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3779520" y="1612265"/>
            <a:ext cx="3422015" cy="161798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indent="406400" algn="just" fontAlgn="auto"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钢材中除铁、碳外，还含有制备过程带入的硅、氧、硫、磷、氮等元素，以及为改性而加入的锰、矾、钛等元素。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indent="406400" algn="just" fontAlgn="auto"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其中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硫、磷、氧和氮是钢中的</a:t>
            </a:r>
            <a:r>
              <a:rPr lang="zh-CN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有害元素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1600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1"/>
      <p:bldP spid="24" grpId="1"/>
      <p:bldP spid="28" grpId="1"/>
      <p:bldP spid="26" grpId="1"/>
      <p:bldP spid="30" grpId="1"/>
      <p:bldP spid="37" grpId="0" bldLvl="0" animBg="1"/>
      <p:bldP spid="37" grpId="2" bldLvl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钢材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215" y="895350"/>
            <a:ext cx="3924300" cy="80962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627630" y="82359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60" y="1851660"/>
            <a:ext cx="3489325" cy="7213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347720" y="173418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15" y="3651885"/>
            <a:ext cx="5229225" cy="10001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049520" y="386778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215" y="2679065"/>
            <a:ext cx="3343275" cy="86677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915920" y="260731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9790" y="3580130"/>
            <a:ext cx="2752725" cy="12192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740015" y="347027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0245" y="1781175"/>
            <a:ext cx="4019550" cy="762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030210" y="170942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9610" y="2645410"/>
            <a:ext cx="3333750" cy="8001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6228080" y="257302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9610" y="895350"/>
            <a:ext cx="4460240" cy="753745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8460105" y="82677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377950" y="771525"/>
            <a:ext cx="3664585" cy="1957070"/>
            <a:chOff x="9514" y="4164"/>
            <a:chExt cx="5771" cy="3082"/>
          </a:xfrm>
        </p:grpSpPr>
        <p:pic>
          <p:nvPicPr>
            <p:cNvPr id="1702914" name="Picture 2" descr="7-1-1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9514" y="4164"/>
              <a:ext cx="4387" cy="3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5" name="文本框 34"/>
            <p:cNvSpPr txBox="1"/>
            <p:nvPr/>
          </p:nvSpPr>
          <p:spPr>
            <a:xfrm>
              <a:off x="10066" y="4574"/>
              <a:ext cx="5219" cy="20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                                                        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颈缩阶段（</a:t>
              </a:r>
              <a:r>
                <a:rPr lang="en-US" altLang="zh-CN" sz="1000" i="1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CD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）</a:t>
              </a:r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r>
                <a:rPr lang="en-US" altLang="zh-CN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                      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强化阶段（</a:t>
              </a:r>
              <a:r>
                <a:rPr lang="en-US" altLang="zh-CN" sz="1000" i="1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BC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）</a:t>
              </a:r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屈服阶段（</a:t>
              </a:r>
              <a:r>
                <a:rPr lang="en-US" altLang="zh-CN" sz="1000" i="1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AB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）</a:t>
              </a:r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  <a:p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弹性阶段（</a:t>
              </a:r>
              <a:r>
                <a:rPr lang="en-US" altLang="zh-CN" sz="1000" i="1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OA</a:t>
              </a:r>
              <a:r>
                <a:rPr lang="zh-CN" altLang="en-US" sz="1000" dirty="0" smtClean="0">
                  <a:solidFill>
                    <a:srgbClr val="CD096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）</a:t>
              </a:r>
              <a:endParaRPr lang="zh-CN" altLang="en-US" sz="1000" dirty="0" smtClean="0">
                <a:solidFill>
                  <a:srgbClr val="CD096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37" name="圆角矩形 36"/>
          <p:cNvSpPr/>
          <p:nvPr/>
        </p:nvSpPr>
        <p:spPr>
          <a:xfrm>
            <a:off x="1043305" y="2821305"/>
            <a:ext cx="3204210" cy="61849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just"/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钢材锈蚀时，钢材表面被氧化成</a:t>
            </a:r>
            <a:r>
              <a:rPr lang="zh-CN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疏松的氧化物</a:t>
            </a:r>
            <a:r>
              <a:rPr lang="zh-CN" altLang="en-US" sz="1600" dirty="0" smtClean="0">
                <a:solidFill>
                  <a:schemeClr val="dk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，体积增大</a:t>
            </a:r>
            <a:endParaRPr lang="zh-CN" altLang="en-US" sz="1600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539750" y="866775"/>
            <a:ext cx="3850005" cy="186944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indent="406400" algn="just" fontAlgn="auto"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时效处理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是指钢材经冷加工后，在常温下存放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15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～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20d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，或加热至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100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～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200 ℃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保持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 h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左右，使其屈服强度、抗拉强度及硬度进一步提高，而塑性及韧性继续降低的过程。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indent="406400" algn="just" fontAlgn="auto"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常温下的时效处理称为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自然时效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，加热保温的时效处理称为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人工时效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1600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  <p:bldP spid="6" grpId="1"/>
      <p:bldP spid="8" grpId="1"/>
      <p:bldP spid="12" grpId="1"/>
      <p:bldP spid="11" grpId="1"/>
      <p:bldP spid="14" grpId="1"/>
      <p:bldP spid="18" grpId="1"/>
      <p:bldP spid="31" grpId="1"/>
      <p:bldP spid="37" grpId="0" bldLvl="0" animBg="1"/>
      <p:bldP spid="37" grpId="2" bldLvl="0" animBg="1"/>
      <p:bldP spid="38" grpId="0" bldLvl="0" animBg="1"/>
      <p:bldP spid="38" grpId="2" bldLvl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360" y="1777365"/>
            <a:ext cx="4019550" cy="141922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203575" y="170561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60" y="915035"/>
            <a:ext cx="3352800" cy="79057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051685" y="84137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建筑塑料、玻璃、沥青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" y="3363595"/>
            <a:ext cx="2524125" cy="13430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123440" y="329120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55065" y="3883025"/>
            <a:ext cx="18173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塑性用延度</a:t>
            </a:r>
            <a:r>
              <a:rPr lang="zh-CN" altLang="en-US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来表示</a:t>
            </a:r>
            <a:endParaRPr lang="zh-CN" altLang="en-US" sz="1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0155" y="3268345"/>
            <a:ext cx="4739005" cy="170497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004435" y="318135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1" grpId="1"/>
      <p:bldP spid="8" grpId="1"/>
      <p:bldP spid="9" grpId="1"/>
      <p:bldP spid="18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建筑塑料、玻璃、沥青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zh-CN" altLang="en-US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963420"/>
            <a:ext cx="5582920" cy="102362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466465" y="186182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836295"/>
            <a:ext cx="5762625" cy="1019175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899795" y="100520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3074035"/>
            <a:ext cx="4276725" cy="847725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140835" y="300228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50" y="4011930"/>
            <a:ext cx="5724525" cy="1009650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3348355" y="400875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380" y="3068955"/>
            <a:ext cx="3105150" cy="800100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8100695" y="299720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1"/>
      <p:bldP spid="29" grpId="1"/>
      <p:bldP spid="31" grpId="1"/>
      <p:bldP spid="33" grpId="1"/>
      <p:bldP spid="35" grpId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190750"/>
            <a:ext cx="9144000" cy="2952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48"/>
          <a:stretch>
            <a:fillRect/>
          </a:stretch>
        </p:blipFill>
        <p:spPr>
          <a:xfrm>
            <a:off x="0" y="0"/>
            <a:ext cx="9144000" cy="219075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283968" y="2715637"/>
            <a:ext cx="432048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2" algn="r"/>
            <a:r>
              <a:rPr lang="en-US" altLang="zh-CN" sz="7200" b="1" spc="60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THANKS</a:t>
            </a:r>
            <a:endParaRPr lang="zh-CN" altLang="en-US" sz="7200" b="1" spc="600" dirty="0">
              <a:solidFill>
                <a:srgbClr val="FFFFFF"/>
              </a:solidFill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33" name="矩形 32"/>
          <p:cNvSpPr/>
          <p:nvPr>
            <p:custDataLst>
              <p:tags r:id="rId2"/>
            </p:custDataLst>
          </p:nvPr>
        </p:nvSpPr>
        <p:spPr>
          <a:xfrm>
            <a:off x="6020381" y="4011810"/>
            <a:ext cx="2054860" cy="645160"/>
          </a:xfrm>
          <a:prstGeom prst="rect">
            <a:avLst/>
          </a:prstGeom>
        </p:spPr>
        <p:txBody>
          <a:bodyPr wrap="none">
            <a:spAutoFit/>
          </a:bodyPr>
          <a:p>
            <a:pPr lvl="0" algn="ctr"/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主讲人：</a:t>
            </a: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宋昊璠</a:t>
            </a:r>
            <a:endParaRPr lang="zh-CN" altLang="en-US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794373778</a:t>
            </a:r>
            <a:endParaRPr lang="en-US" altLang="zh-CN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6725" y="2375535"/>
            <a:ext cx="5448300" cy="99441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583690"/>
            <a:ext cx="4384040" cy="6896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355465" y="147891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88110" y="251968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" y="4293235"/>
            <a:ext cx="3867150" cy="74295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131820" y="423164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360" y="3455670"/>
            <a:ext cx="3954780" cy="7518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772410" y="338391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588125" y="775335"/>
            <a:ext cx="1871980" cy="4100195"/>
            <a:chOff x="10375" y="1221"/>
            <a:chExt cx="2948" cy="6457"/>
          </a:xfrm>
        </p:grpSpPr>
        <p:pic>
          <p:nvPicPr>
            <p:cNvPr id="23" name="Picture 3" descr="1-1-1"/>
            <p:cNvPicPr>
              <a:picLocks noChangeAspect="1" noChangeArrowheads="1"/>
            </p:cNvPicPr>
            <p:nvPr/>
          </p:nvPicPr>
          <p:blipFill>
            <a:blip r:embed="rId5"/>
            <a:srcRect l="56668"/>
            <a:stretch>
              <a:fillRect/>
            </a:stretch>
          </p:blipFill>
          <p:spPr bwMode="auto">
            <a:xfrm>
              <a:off x="10375" y="1221"/>
              <a:ext cx="2599" cy="3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9506" name="Picture 2" descr="1-1-2"/>
            <p:cNvPicPr>
              <a:picLocks noChangeAspect="1" noChangeArrowheads="1"/>
            </p:cNvPicPr>
            <p:nvPr/>
          </p:nvPicPr>
          <p:blipFill>
            <a:blip r:embed="rId6"/>
            <a:srcRect t="11650" r="43023" b="6121"/>
            <a:stretch>
              <a:fillRect/>
            </a:stretch>
          </p:blipFill>
          <p:spPr bwMode="auto">
            <a:xfrm>
              <a:off x="10375" y="4898"/>
              <a:ext cx="2948" cy="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6725" y="774065"/>
            <a:ext cx="4429125" cy="75247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4427220" y="68897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7" grpId="1"/>
      <p:bldP spid="14" grpId="1"/>
      <p:bldP spid="11" grpId="1"/>
      <p:bldP spid="2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360" y="1923415"/>
            <a:ext cx="3726180" cy="8426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95" y="2893695"/>
            <a:ext cx="3518535" cy="106299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564255" y="282130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66185" y="184150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" y="4084320"/>
            <a:ext cx="5241925" cy="88392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219700" y="401256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360" y="984250"/>
            <a:ext cx="3817620" cy="83058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403350" y="91249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045" y="984250"/>
            <a:ext cx="3223260" cy="140335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948170" y="91249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363845" y="2499995"/>
            <a:ext cx="2632710" cy="1677035"/>
            <a:chOff x="9000" y="4613"/>
            <a:chExt cx="4146" cy="2641"/>
          </a:xfrm>
        </p:grpSpPr>
        <p:pic>
          <p:nvPicPr>
            <p:cNvPr id="7" name="Picture 5" descr="1-2-1"/>
            <p:cNvPicPr>
              <a:picLocks noChangeAspect="1" noChangeArrowheads="1"/>
            </p:cNvPicPr>
            <p:nvPr/>
          </p:nvPicPr>
          <p:blipFill>
            <a:blip r:embed="rId6"/>
            <a:srcRect l="52706"/>
            <a:stretch>
              <a:fillRect/>
            </a:stretch>
          </p:blipFill>
          <p:spPr bwMode="auto">
            <a:xfrm>
              <a:off x="9000" y="4613"/>
              <a:ext cx="4146" cy="2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矩形 20"/>
            <p:cNvSpPr/>
            <p:nvPr/>
          </p:nvSpPr>
          <p:spPr>
            <a:xfrm>
              <a:off x="9433" y="6772"/>
              <a:ext cx="3281" cy="483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/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（</a:t>
              </a:r>
              <a:r>
                <a:rPr 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</a:t>
              </a:r>
              <a:r>
                <a:rPr lang="zh-CN" altLang="en-US" sz="1400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）憎水性材料</a:t>
              </a:r>
              <a:endParaRPr lang="zh-CN" altLang="en-US" sz="1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87900" y="825500"/>
            <a:ext cx="3704590" cy="3059430"/>
            <a:chOff x="7304" y="1415"/>
            <a:chExt cx="5834" cy="4818"/>
          </a:xfrm>
        </p:grpSpPr>
        <p:sp>
          <p:nvSpPr>
            <p:cNvPr id="23" name="圆角矩形 23"/>
            <p:cNvSpPr>
              <a:spLocks noChangeArrowheads="1"/>
            </p:cNvSpPr>
            <p:nvPr/>
          </p:nvSpPr>
          <p:spPr bwMode="auto">
            <a:xfrm>
              <a:off x="7304" y="1415"/>
              <a:ext cx="5834" cy="4818"/>
            </a:xfrm>
            <a:prstGeom prst="roundRect">
              <a:avLst>
                <a:gd name="adj" fmla="val 6394"/>
              </a:avLst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00B0F0"/>
                </a:solidFill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7483" y="1669"/>
              <a:ext cx="5587" cy="4469"/>
              <a:chOff x="7596" y="1705"/>
              <a:chExt cx="5587" cy="4469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4" name="文本框 23"/>
                  <p:cNvSpPr txBox="1"/>
                  <p:nvPr/>
                </p:nvSpPr>
                <p:spPr>
                  <a:xfrm>
                    <a:off x="7653" y="1705"/>
                    <a:ext cx="4437" cy="998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p>
                    <a:pPr algn="l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b="1" i="1">
                                  <a:latin typeface="Cambria Math" panose="02040503050406030204" charset="0"/>
                                  <a:ea typeface="微软雅黑" panose="020B0503020204020204" pitchFamily="34" charset="-122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latin typeface="Cambria Math" panose="02040503050406030204" charset="0"/>
                                  <a:ea typeface="微软雅黑" panose="020B0503020204020204" pitchFamily="34" charset="-122"/>
                                  <a:cs typeface="Cambria Math" panose="02040503050406030204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zh-CN" altLang="en-US" b="1" i="1">
                                  <a:latin typeface="Cambria Math" panose="02040503050406030204" charset="0"/>
                                  <a:ea typeface="微软雅黑" panose="020B0503020204020204" pitchFamily="34" charset="-122"/>
                                  <a:cs typeface="Cambria Math" panose="02040503050406030204" charset="0"/>
                                </a:rPr>
                                <m:t>含</m:t>
                              </m:r>
                            </m:sub>
                          </m:sSub>
                          <m:r>
                            <a:rPr lang="en-US" altLang="zh-CN" b="1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altLang="zh-CN" b="1" i="1">
                                  <a:latin typeface="Cambria Math" panose="02040503050406030204" charset="0"/>
                                  <a:ea typeface="微软雅黑" panose="020B0503020204020204" pitchFamily="34" charset="-122"/>
                                  <a:cs typeface="Cambria Math" panose="0204050305040603020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zh-CN" altLang="en-US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  <m:t>含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latin typeface="Cambria Math" panose="02040503050406030204" charset="0"/>
                                  <a:ea typeface="微软雅黑" panose="020B0503020204020204" pitchFamily="34" charset="-122"/>
                                  <a:cs typeface="Cambria Math" panose="02040503050406030204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zh-CN" altLang="en-US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  <m:t>干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zh-CN" altLang="en-US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  <m:t>干</m:t>
                                  </m:r>
                                </m:sub>
                              </m:sSub>
                            </m:den>
                          </m:f>
                          <m:r>
                            <a:rPr lang="zh-CN" altLang="en-US" b="1" i="1">
                              <a:latin typeface="Cambria Math" panose="02040503050406030204" charset="0"/>
                              <a:ea typeface="微软雅黑" panose="020B0503020204020204" pitchFamily="34" charset="-122"/>
                              <a:cs typeface="Cambria Math" panose="02040503050406030204" charset="0"/>
                            </a:rPr>
                            <m:t>×</m:t>
                          </m:r>
                          <m:r>
                            <a:rPr lang="en-US" altLang="zh-CN" b="1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𝟏𝟎𝟎</m:t>
                          </m:r>
                          <m:r>
                            <a:rPr lang="en-US" altLang="zh-CN" b="1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%</m:t>
                          </m:r>
                        </m:oMath>
                      </m:oMathPara>
                    </a14:m>
                    <a:endParaRPr lang="zh-CN" altLang="en-US" b="1" i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endParaRPr>
                  </a:p>
                </p:txBody>
              </p:sp>
            </mc:Choice>
            <mc:Fallback>
              <p:sp>
                <p:nvSpPr>
                  <p:cNvPr id="24" name="文本框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53" y="1705"/>
                    <a:ext cx="4437" cy="998"/>
                  </a:xfrm>
                  <a:prstGeom prst="rect">
                    <a:avLst/>
                  </a:prstGeom>
                  <a:blipFill rotWithShape="1">
                    <a:blip r:embed="rId7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25" name="组合 24"/>
              <p:cNvGrpSpPr/>
              <p:nvPr/>
            </p:nvGrpSpPr>
            <p:grpSpPr>
              <a:xfrm>
                <a:off x="7596" y="2916"/>
                <a:ext cx="5587" cy="3258"/>
                <a:chOff x="2266" y="3474"/>
                <a:chExt cx="5587" cy="3258"/>
              </a:xfrm>
            </p:grpSpPr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6" name="文本框 25"/>
                    <p:cNvSpPr txBox="1"/>
                    <p:nvPr/>
                  </p:nvSpPr>
                  <p:spPr>
                    <a:xfrm>
                      <a:off x="2266" y="4459"/>
                      <a:ext cx="2786" cy="10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t">
                      <a:spAutoFit/>
                    </a:bodyPr>
                    <a:p>
                      <a:pPr algn="l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干</m:t>
                                </m:r>
                              </m:sub>
                            </m:sSub>
                            <m:r>
                              <a:rPr lang="en-US" altLang="zh-CN" b="1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含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𝑾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含</m:t>
                                    </m:r>
                                  </m:sub>
                                </m:sSub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+</m:t>
                                </m:r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𝟏</m:t>
                                </m:r>
                              </m:den>
                            </m:f>
                          </m:oMath>
                        </m:oMathPara>
                      </a14:m>
                      <a:endParaRPr lang="zh-CN" altLang="en-US" b="1" i="1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p:txBody>
                </p:sp>
              </mc:Choice>
              <mc:Fallback>
                <p:sp>
                  <p:nvSpPr>
                    <p:cNvPr id="26" name="文本框 2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66" y="4459"/>
                      <a:ext cx="2786" cy="1005"/>
                    </a:xfrm>
                    <a:prstGeom prst="rect">
                      <a:avLst/>
                    </a:prstGeom>
                    <a:blipFill rotWithShape="1">
                      <a:blip r:embed="rId8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7" name="文本框 26"/>
                    <p:cNvSpPr txBox="1"/>
                    <p:nvPr/>
                  </p:nvSpPr>
                  <p:spPr>
                    <a:xfrm>
                      <a:off x="2323" y="3474"/>
                      <a:ext cx="3966" cy="58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 anchor="t">
                      <a:spAutoFit/>
                    </a:bodyPr>
                    <a:p>
                      <a:pPr algn="l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含</m:t>
                                </m:r>
                              </m:sub>
                            </m:sSub>
                            <m:r>
                              <a:rPr lang="en-US" altLang="zh-CN" b="1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干</m:t>
                                </m:r>
                              </m:sub>
                            </m:sSub>
                            <m:r>
                              <a:rPr lang="en-US" altLang="zh-CN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（</m:t>
                            </m:r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𝑾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含</m:t>
                                </m:r>
                              </m:sub>
                            </m:sSub>
                            <m:r>
                              <a:rPr lang="en-US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+</m:t>
                            </m:r>
                            <m:r>
                              <a:rPr lang="en-US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𝟏</m:t>
                            </m:r>
                            <m:r>
                              <a:rPr lang="en-US" altLang="zh-CN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）</m:t>
                            </m:r>
                          </m:oMath>
                        </m:oMathPara>
                      </a14:m>
                      <a:endParaRPr lang="zh-CN" altLang="en-US" b="1" i="1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p:txBody>
                </p:sp>
              </mc:Choice>
              <mc:Fallback>
                <p:sp>
                  <p:nvSpPr>
                    <p:cNvPr id="27" name="文本框 2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23" y="3474"/>
                      <a:ext cx="3966" cy="580"/>
                    </a:xfrm>
                    <a:prstGeom prst="rect">
                      <a:avLst/>
                    </a:prstGeom>
                    <a:blipFill rotWithShape="1">
                      <a:blip r:embed="rId9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8" name="文本框 27"/>
                    <p:cNvSpPr txBox="1"/>
                    <p:nvPr/>
                  </p:nvSpPr>
                  <p:spPr>
                    <a:xfrm>
                      <a:off x="2322" y="5665"/>
                      <a:ext cx="5531" cy="106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t">
                      <a:spAutoFit/>
                    </a:bodyPr>
                    <a:p>
                      <a:pPr algn="l"/>
                      <a14:m>
                        <m:oMathPara xmlns:m="http://schemas.openxmlformats.org/officeDocument/2006/math">
                          <m:oMathParaPr>
                            <m:jc m:val="left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水</m:t>
                                </m:r>
                              </m:sub>
                            </m:sSub>
                            <m:r>
                              <a:rPr lang="en-US" altLang="zh-CN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altLang="zh-CN" b="1" i="1">
                                            <a:latin typeface="Cambria Math" panose="02040503050406030204" charset="0"/>
                                            <a:ea typeface="微软雅黑" panose="020B0503020204020204" pitchFamily="34" charset="-122"/>
                                            <a:cs typeface="Cambria Math" panose="0204050305040603020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b="1" i="1">
                                            <a:latin typeface="Cambria Math" panose="02040503050406030204" charset="0"/>
                                            <a:ea typeface="微软雅黑" panose="020B0503020204020204" pitchFamily="34" charset="-122"/>
                                            <a:cs typeface="Cambria Math" panose="02040503050406030204" charset="0"/>
                                          </a:rPr>
                                          <m:t>𝑾</m:t>
                                        </m:r>
                                      </m:e>
                                      <m:sub>
                                        <m:r>
                                          <a:rPr lang="zh-CN" altLang="en-US" b="1" i="1">
                                            <a:latin typeface="Cambria Math" panose="02040503050406030204" charset="0"/>
                                            <a:ea typeface="微软雅黑" panose="020B0503020204020204" pitchFamily="34" charset="-122"/>
                                            <a:cs typeface="Cambria Math" panose="02040503050406030204" charset="0"/>
                                          </a:rPr>
                                          <m:t>含</m:t>
                                        </m:r>
                                      </m:sub>
                                    </m:sSub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含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𝑾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含</m:t>
                                    </m:r>
                                  </m:sub>
                                </m:sSub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+</m:t>
                                </m:r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𝟏</m:t>
                                </m:r>
                              </m:den>
                            </m:f>
                            <m:r>
                              <a:rPr lang="en-US" altLang="zh-CN" b="1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含</m:t>
                                </m:r>
                              </m:sub>
                            </m:sSub>
                            <m:r>
                              <a:rPr lang="en-US" altLang="zh-CN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𝑾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含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𝑾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含</m:t>
                                    </m:r>
                                  </m:sub>
                                </m:sSub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+</m:t>
                                </m:r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𝟏</m:t>
                                </m:r>
                              </m:den>
                            </m:f>
                          </m:oMath>
                        </m:oMathPara>
                      </a14:m>
                      <a:endParaRPr lang="en-US" altLang="zh-CN" b="1" i="1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p:txBody>
                </p:sp>
              </mc:Choice>
              <mc:Fallback>
                <p:sp>
                  <p:nvSpPr>
                    <p:cNvPr id="28" name="文本框 2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22" y="5665"/>
                      <a:ext cx="5531" cy="1067"/>
                    </a:xfrm>
                    <a:prstGeom prst="rect">
                      <a:avLst/>
                    </a:prstGeom>
                    <a:blipFill rotWithShape="1">
                      <a:blip r:embed="rId10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grpSp>
        <p:nvGrpSpPr>
          <p:cNvPr id="17" name="组合 16"/>
          <p:cNvGrpSpPr/>
          <p:nvPr/>
        </p:nvGrpSpPr>
        <p:grpSpPr>
          <a:xfrm>
            <a:off x="4787900" y="826135"/>
            <a:ext cx="3704590" cy="3059430"/>
            <a:chOff x="7304" y="1415"/>
            <a:chExt cx="5834" cy="4818"/>
          </a:xfrm>
        </p:grpSpPr>
        <p:sp>
          <p:nvSpPr>
            <p:cNvPr id="18" name="圆角矩形 23"/>
            <p:cNvSpPr>
              <a:spLocks noChangeArrowheads="1"/>
            </p:cNvSpPr>
            <p:nvPr/>
          </p:nvSpPr>
          <p:spPr bwMode="auto">
            <a:xfrm>
              <a:off x="7304" y="1415"/>
              <a:ext cx="5834" cy="4818"/>
            </a:xfrm>
            <a:prstGeom prst="roundRect">
              <a:avLst>
                <a:gd name="adj" fmla="val 6394"/>
              </a:avLst>
            </a:prstGeom>
            <a:solidFill>
              <a:schemeClr val="bg1"/>
            </a:solidFill>
          </p:spPr>
          <p:style>
            <a:lnRef idx="3">
              <a:schemeClr val="accent3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00B0F0"/>
                </a:solidFill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7483" y="1669"/>
              <a:ext cx="5587" cy="4455"/>
              <a:chOff x="7596" y="1705"/>
              <a:chExt cx="5587" cy="4455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2" name="文本框 21"/>
                  <p:cNvSpPr txBox="1"/>
                  <p:nvPr/>
                </p:nvSpPr>
                <p:spPr>
                  <a:xfrm>
                    <a:off x="7653" y="1705"/>
                    <a:ext cx="4479" cy="996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p>
                    <a:pPr algn="l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b="1" i="1">
                                  <a:latin typeface="Cambria Math" panose="02040503050406030204" charset="0"/>
                                  <a:ea typeface="微软雅黑" panose="020B0503020204020204" pitchFamily="34" charset="-122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latin typeface="Cambria Math" panose="02040503050406030204" charset="0"/>
                                  <a:ea typeface="微软雅黑" panose="020B0503020204020204" pitchFamily="34" charset="-122"/>
                                  <a:cs typeface="Cambria Math" panose="02040503050406030204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zh-CN" altLang="en-US" b="1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质</m:t>
                              </m:r>
                            </m:sub>
                          </m:sSub>
                          <m:r>
                            <a:rPr lang="en-US" altLang="zh-CN" b="1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altLang="zh-CN" b="1" i="1">
                                  <a:latin typeface="Cambria Math" panose="02040503050406030204" charset="0"/>
                                  <a:ea typeface="微软雅黑" panose="020B0503020204020204" pitchFamily="34" charset="-122"/>
                                  <a:cs typeface="Cambria Math" panose="0204050305040603020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zh-CN" altLang="en-US" b="1" i="1">
                                      <a:latin typeface="Cambria Math" panose="02040503050406030204" charset="0"/>
                                      <a:ea typeface="MS Mincho" panose="02020609040205080304" charset="-128"/>
                                      <a:cs typeface="Cambria Math" panose="02040503050406030204" charset="0"/>
                                    </a:rPr>
                                    <m:t>湿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latin typeface="Cambria Math" panose="02040503050406030204" charset="0"/>
                                  <a:ea typeface="微软雅黑" panose="020B0503020204020204" pitchFamily="34" charset="-122"/>
                                  <a:cs typeface="Cambria Math" panose="02040503050406030204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zh-CN" altLang="en-US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  <m:t>干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zh-CN" altLang="en-US" b="1" i="1">
                                      <a:latin typeface="Cambria Math" panose="02040503050406030204" charset="0"/>
                                      <a:ea typeface="微软雅黑" panose="020B0503020204020204" pitchFamily="34" charset="-122"/>
                                      <a:cs typeface="Cambria Math" panose="02040503050406030204" charset="0"/>
                                    </a:rPr>
                                    <m:t>干</m:t>
                                  </m:r>
                                </m:sub>
                              </m:sSub>
                            </m:den>
                          </m:f>
                          <m:r>
                            <a:rPr lang="zh-CN" altLang="en-US" b="1" i="1">
                              <a:latin typeface="Cambria Math" panose="02040503050406030204" charset="0"/>
                              <a:ea typeface="微软雅黑" panose="020B0503020204020204" pitchFamily="34" charset="-122"/>
                              <a:cs typeface="Cambria Math" panose="02040503050406030204" charset="0"/>
                            </a:rPr>
                            <m:t>×</m:t>
                          </m:r>
                          <m:r>
                            <a:rPr lang="en-US" altLang="zh-CN" b="1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𝟏𝟎𝟎</m:t>
                          </m:r>
                          <m:r>
                            <a:rPr lang="en-US" altLang="zh-CN" b="1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%</m:t>
                          </m:r>
                        </m:oMath>
                      </m:oMathPara>
                    </a14:m>
                    <a:endParaRPr lang="zh-CN" altLang="en-US" b="1" i="1"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</a:endParaRPr>
                  </a:p>
                </p:txBody>
              </p:sp>
            </mc:Choice>
            <mc:Fallback>
              <p:sp>
                <p:nvSpPr>
                  <p:cNvPr id="22" name="文本框 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53" y="1705"/>
                    <a:ext cx="4479" cy="996"/>
                  </a:xfrm>
                  <a:prstGeom prst="rect">
                    <a:avLst/>
                  </a:prstGeom>
                  <a:blipFill rotWithShape="1">
                    <a:blip r:embed="rId11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35" name="组合 34"/>
              <p:cNvGrpSpPr/>
              <p:nvPr/>
            </p:nvGrpSpPr>
            <p:grpSpPr>
              <a:xfrm>
                <a:off x="7596" y="2916"/>
                <a:ext cx="5587" cy="3244"/>
                <a:chOff x="2266" y="3474"/>
                <a:chExt cx="5587" cy="3244"/>
              </a:xfrm>
            </p:grpSpPr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6" name="文本框 35"/>
                    <p:cNvSpPr txBox="1"/>
                    <p:nvPr/>
                  </p:nvSpPr>
                  <p:spPr>
                    <a:xfrm>
                      <a:off x="2266" y="4459"/>
                      <a:ext cx="2786" cy="99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t">
                      <a:spAutoFit/>
                    </a:bodyPr>
                    <a:p>
                      <a:pPr algn="l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干</m:t>
                                </m:r>
                              </m:sub>
                            </m:sSub>
                            <m:r>
                              <a:rPr lang="en-US" altLang="zh-CN" b="1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MS Mincho" panose="02020609040205080304" charset="-128"/>
                                        <a:cs typeface="Cambria Math" panose="02040503050406030204" charset="0"/>
                                      </a:rPr>
                                      <m:t>湿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𝑾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MS Mincho" panose="02020609040205080304" charset="-128"/>
                                        <a:cs typeface="Cambria Math" panose="02040503050406030204" charset="0"/>
                                      </a:rPr>
                                      <m:t>质</m:t>
                                    </m:r>
                                  </m:sub>
                                </m:sSub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+</m:t>
                                </m:r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𝟏</m:t>
                                </m:r>
                              </m:den>
                            </m:f>
                          </m:oMath>
                        </m:oMathPara>
                      </a14:m>
                      <a:endParaRPr lang="zh-CN" altLang="en-US" b="1" i="1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p:txBody>
                </p:sp>
              </mc:Choice>
              <mc:Fallback>
                <p:sp>
                  <p:nvSpPr>
                    <p:cNvPr id="36" name="文本框 3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66" y="4459"/>
                      <a:ext cx="2786" cy="991"/>
                    </a:xfrm>
                    <a:prstGeom prst="rect">
                      <a:avLst/>
                    </a:prstGeom>
                    <a:blipFill rotWithShape="1">
                      <a:blip r:embed="rId12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7" name="文本框 36"/>
                    <p:cNvSpPr txBox="1"/>
                    <p:nvPr/>
                  </p:nvSpPr>
                  <p:spPr>
                    <a:xfrm>
                      <a:off x="2323" y="3474"/>
                      <a:ext cx="4022" cy="58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 anchor="t">
                      <a:spAutoFit/>
                    </a:bodyPr>
                    <a:p>
                      <a:pPr algn="l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湿</m:t>
                                </m:r>
                              </m:sub>
                            </m:sSub>
                            <m:r>
                              <a:rPr lang="en-US" altLang="zh-CN" b="1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干</m:t>
                                </m:r>
                              </m:sub>
                            </m:sSub>
                            <m:r>
                              <a:rPr lang="en-US" altLang="zh-CN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（</m:t>
                            </m:r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𝑾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含</m:t>
                                </m:r>
                              </m:sub>
                            </m:sSub>
                            <m:r>
                              <a:rPr lang="en-US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+</m:t>
                            </m:r>
                            <m:r>
                              <a:rPr lang="en-US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𝟏</m:t>
                            </m:r>
                            <m:r>
                              <a:rPr lang="en-US" altLang="zh-CN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）</m:t>
                            </m:r>
                          </m:oMath>
                        </m:oMathPara>
                      </a14:m>
                      <a:endParaRPr lang="zh-CN" altLang="en-US" b="1" i="1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p:txBody>
                </p:sp>
              </mc:Choice>
              <mc:Fallback>
                <p:sp>
                  <p:nvSpPr>
                    <p:cNvPr id="37" name="文本框 3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23" y="3474"/>
                      <a:ext cx="4022" cy="580"/>
                    </a:xfrm>
                    <a:prstGeom prst="rect">
                      <a:avLst/>
                    </a:prstGeom>
                    <a:blipFill rotWithShape="1">
                      <a:blip r:embed="rId13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8" name="文本框 37"/>
                    <p:cNvSpPr txBox="1"/>
                    <p:nvPr/>
                  </p:nvSpPr>
                  <p:spPr>
                    <a:xfrm>
                      <a:off x="2322" y="5665"/>
                      <a:ext cx="5531" cy="105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t">
                      <a:spAutoFit/>
                    </a:bodyPr>
                    <a:p>
                      <a:pPr algn="l"/>
                      <a14:m>
                        <m:oMathPara xmlns:m="http://schemas.openxmlformats.org/officeDocument/2006/math">
                          <m:oMathParaPr>
                            <m:jc m:val="left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水</m:t>
                                </m:r>
                              </m:sub>
                            </m:sSub>
                            <m:r>
                              <a:rPr lang="en-US" altLang="zh-CN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altLang="zh-CN" b="1" i="1">
                                            <a:latin typeface="Cambria Math" panose="02040503050406030204" charset="0"/>
                                            <a:ea typeface="微软雅黑" panose="020B0503020204020204" pitchFamily="34" charset="-122"/>
                                            <a:cs typeface="Cambria Math" panose="0204050305040603020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b="1" i="1">
                                            <a:latin typeface="Cambria Math" panose="02040503050406030204" charset="0"/>
                                            <a:ea typeface="微软雅黑" panose="020B0503020204020204" pitchFamily="34" charset="-122"/>
                                            <a:cs typeface="Cambria Math" panose="02040503050406030204" charset="0"/>
                                          </a:rPr>
                                          <m:t>𝑾</m:t>
                                        </m:r>
                                      </m:e>
                                      <m:sub>
                                        <m:r>
                                          <a:rPr lang="zh-CN" altLang="en-US" b="1" i="1">
                                            <a:latin typeface="Cambria Math" panose="02040503050406030204" charset="0"/>
                                            <a:ea typeface="MS Mincho" panose="02020609040205080304" charset="-128"/>
                                            <a:cs typeface="Cambria Math" panose="02040503050406030204" charset="0"/>
                                          </a:rPr>
                                          <m:t>质</m:t>
                                        </m:r>
                                      </m:sub>
                                    </m:sSub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MS Mincho" panose="02020609040205080304" charset="-128"/>
                                        <a:cs typeface="Cambria Math" panose="02040503050406030204" charset="0"/>
                                      </a:rPr>
                                      <m:t>湿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𝑾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MS Mincho" panose="02020609040205080304" charset="-128"/>
                                        <a:cs typeface="Cambria Math" panose="02040503050406030204" charset="0"/>
                                      </a:rPr>
                                      <m:t>质</m:t>
                                    </m:r>
                                  </m:sub>
                                </m:sSub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+</m:t>
                                </m:r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𝟏</m:t>
                                </m:r>
                              </m:den>
                            </m:f>
                            <m:r>
                              <a:rPr lang="en-US" altLang="zh-CN" b="1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zh-CN" altLang="en-US" b="1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湿</m:t>
                                </m:r>
                              </m:sub>
                            </m:sSub>
                            <m:r>
                              <a:rPr lang="en-US" altLang="zh-CN" b="1" i="1">
                                <a:latin typeface="Cambria Math" panose="02040503050406030204" charset="0"/>
                                <a:ea typeface="微软雅黑" panose="020B0503020204020204" pitchFamily="34" charset="-122"/>
                                <a:cs typeface="Cambria Math" panose="02040503050406030204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𝑾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MS Mincho" panose="02020609040205080304" charset="-128"/>
                                        <a:cs typeface="Cambria Math" panose="02040503050406030204" charset="0"/>
                                      </a:rPr>
                                      <m:t>质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>
                                        <a:latin typeface="Cambria Math" panose="02040503050406030204" charset="0"/>
                                        <a:ea typeface="微软雅黑" panose="020B0503020204020204" pitchFamily="34" charset="-122"/>
                                        <a:cs typeface="Cambria Math" panose="02040503050406030204" charset="0"/>
                                      </a:rPr>
                                      <m:t>𝑾</m:t>
                                    </m:r>
                                  </m:e>
                                  <m:sub>
                                    <m:r>
                                      <a:rPr lang="zh-CN" altLang="en-US" b="1" i="1">
                                        <a:latin typeface="Cambria Math" panose="02040503050406030204" charset="0"/>
                                        <a:ea typeface="MS Mincho" panose="02020609040205080304" charset="-128"/>
                                        <a:cs typeface="Cambria Math" panose="02040503050406030204" charset="0"/>
                                      </a:rPr>
                                      <m:t>质</m:t>
                                    </m:r>
                                  </m:sub>
                                </m:sSub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+</m:t>
                                </m:r>
                                <m:r>
                                  <a:rPr lang="en-US" b="1" i="1">
                                    <a:latin typeface="Cambria Math" panose="02040503050406030204" charset="0"/>
                                    <a:ea typeface="微软雅黑" panose="020B0503020204020204" pitchFamily="34" charset="-122"/>
                                    <a:cs typeface="Cambria Math" panose="02040503050406030204" charset="0"/>
                                  </a:rPr>
                                  <m:t>𝟏</m:t>
                                </m:r>
                              </m:den>
                            </m:f>
                          </m:oMath>
                        </m:oMathPara>
                      </a14:m>
                      <a:endParaRPr lang="en-US" altLang="zh-CN" b="1" i="1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p:txBody>
                </p:sp>
              </mc:Choice>
              <mc:Fallback>
                <p:sp>
                  <p:nvSpPr>
                    <p:cNvPr id="38" name="文本框 3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22" y="5665"/>
                      <a:ext cx="5531" cy="1053"/>
                    </a:xfrm>
                    <a:prstGeom prst="rect">
                      <a:avLst/>
                    </a:prstGeom>
                    <a:blipFill rotWithShape="1">
                      <a:blip r:embed="rId14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/>
      <p:bldP spid="6" grpId="1"/>
      <p:bldP spid="11" grpId="1"/>
      <p:bldP spid="13" grpId="1"/>
      <p:bldP spid="1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7045" y="2559685"/>
            <a:ext cx="3238500" cy="75247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445" y="844550"/>
            <a:ext cx="3581400" cy="77152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45" y="797560"/>
            <a:ext cx="3371850" cy="809625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367405" y="75438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A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20560" y="77216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75560" y="2498725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045" y="1690370"/>
            <a:ext cx="4764405" cy="7861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735195" y="161671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045" y="3395345"/>
            <a:ext cx="4314825" cy="84772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143125" y="332359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87045" y="4295140"/>
            <a:ext cx="5397500" cy="765175"/>
            <a:chOff x="737" y="6836"/>
            <a:chExt cx="8500" cy="1205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/>
            <a:srcRect b="77423"/>
            <a:stretch>
              <a:fillRect/>
            </a:stretch>
          </p:blipFill>
          <p:spPr>
            <a:xfrm>
              <a:off x="737" y="6836"/>
              <a:ext cx="8500" cy="389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rcRect t="52641"/>
            <a:stretch>
              <a:fillRect/>
            </a:stretch>
          </p:blipFill>
          <p:spPr>
            <a:xfrm>
              <a:off x="737" y="7225"/>
              <a:ext cx="8500" cy="816"/>
            </a:xfrm>
            <a:prstGeom prst="rect">
              <a:avLst/>
            </a:prstGeom>
          </p:spPr>
        </p:pic>
      </p:grpSp>
      <p:sp>
        <p:nvSpPr>
          <p:cNvPr id="22" name="文本框 21"/>
          <p:cNvSpPr txBox="1"/>
          <p:nvPr/>
        </p:nvSpPr>
        <p:spPr>
          <a:xfrm>
            <a:off x="5364480" y="4516120"/>
            <a:ext cx="28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D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/>
      <p:bldP spid="6" grpId="1"/>
      <p:bldP spid="7" grpId="1"/>
      <p:bldP spid="10" grpId="1"/>
      <p:bldP spid="12" grpId="1"/>
      <p:bldP spid="2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一块烧结砖，其尺寸符合要求(240×115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×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53mm)，当烘干至恒重时为250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吸水饱和后为290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将该砖磨细过筛，再烘干后取50g，用比重瓶测得其体积为18.5cm</a:t>
            </a:r>
            <a:r>
              <a:rPr lang="en-US" altLang="zh-CN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。试求该砖的吸水率、密度、体积密度及孔隙率。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5003736" y="1997329"/>
                <a:ext cx="2122805" cy="55054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charset="0"/>
                          <a:cs typeface="Cambria Math" panose="02040503050406030204" charset="0"/>
                        </a:rPr>
                        <m:t>𝑃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=(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sz="1600" i="1"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𝜌</m:t>
                          </m:r>
                        </m:den>
                      </m:f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)</m:t>
                      </m:r>
                      <m:r>
                        <a:rPr lang="zh-CN" altLang="en-US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×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100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%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736" y="1997329"/>
                <a:ext cx="2122805" cy="550545"/>
              </a:xfrm>
              <a:prstGeom prst="rect">
                <a:avLst/>
              </a:prstGeom>
              <a:blipFill rotWithShape="1">
                <a:blip r:embed="rId1"/>
                <a:stretch>
                  <a:fillRect l="-27" t="-46" r="27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299656" y="1996059"/>
                <a:ext cx="2498725" cy="56388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𝑊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质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湿</m:t>
                              </m:r>
                            </m:sub>
                          </m:s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干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干</m:t>
                              </m:r>
                            </m:sub>
                          </m:sSub>
                        </m:den>
                      </m:f>
                      <m:r>
                        <a:rPr lang="zh-CN" altLang="en-US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×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100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%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6" y="1996059"/>
                <a:ext cx="2498725" cy="563880"/>
              </a:xfrm>
              <a:prstGeom prst="rect">
                <a:avLst/>
              </a:prstGeom>
              <a:blipFill rotWithShape="1">
                <a:blip r:embed="rId2"/>
                <a:stretch>
                  <a:fillRect l="-23" t="-45" r="23" b="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/>
              <p:cNvSpPr txBox="1"/>
              <p:nvPr/>
            </p:nvSpPr>
            <p:spPr>
              <a:xfrm>
                <a:off x="2915856" y="1991614"/>
                <a:ext cx="770890" cy="50863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𝜌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num>
                        <m:den>
                          <m: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56" y="1991614"/>
                <a:ext cx="770890" cy="508635"/>
              </a:xfrm>
              <a:prstGeom prst="rect">
                <a:avLst/>
              </a:prstGeom>
              <a:blipFill rotWithShape="1">
                <a:blip r:embed="rId3"/>
                <a:stretch>
                  <a:fillRect l="-74" t="-50" r="74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直接连接符 29"/>
          <p:cNvCxnSpPr/>
          <p:nvPr/>
        </p:nvCxnSpPr>
        <p:spPr>
          <a:xfrm>
            <a:off x="299517" y="2593059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 smtClea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83260" y="3213100"/>
            <a:ext cx="3867785" cy="1624330"/>
            <a:chOff x="1076" y="5060"/>
            <a:chExt cx="6091" cy="255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文本框 23"/>
                <p:cNvSpPr txBox="1"/>
                <p:nvPr/>
              </p:nvSpPr>
              <p:spPr>
                <a:xfrm>
                  <a:off x="1961" y="5060"/>
                  <a:ext cx="5206" cy="2558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indent="-406400" algn="l" fontAlgn="auto">
                    <a:lnSpc>
                      <a:spcPct val="125000"/>
                    </a:lnSpc>
                    <a:extLst>
                      <a:ext uri="{35155182-B16C-46BC-9424-99874614C6A1}">
                        <wpsdc:indentchars xmlns:wpsdc="http://www.wps.cn/officeDocument/2017/drawingmlCustomData" val="-200" checksum="1563227874"/>
                      </a:ext>
                    </a:extLs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zh-CN" altLang="en-US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质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cs typeface="Cambria Math" panose="0204050305040603020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zh-CN" altLang="en-US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湿</m:t>
                                </m:r>
                              </m:sub>
                            </m:sSub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zh-CN" altLang="en-US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干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zh-CN" altLang="en-US" sz="1600" i="1">
                                    <a:latin typeface="Cambria Math" panose="02040503050406030204" charset="0"/>
                                    <a:ea typeface="MS Mincho" panose="02020609040205080304" charset="-128"/>
                                    <a:cs typeface="Cambria Math" panose="02040503050406030204" charset="0"/>
                                  </a:rPr>
                                  <m:t>干</m:t>
                                </m:r>
                              </m:sub>
                            </m:sSub>
                          </m:den>
                        </m:f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100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  <a:p>
                  <a:pPr indent="-406400" algn="l" fontAlgn="auto">
                    <a:lnSpc>
                      <a:spcPct val="125000"/>
                    </a:lnSpc>
                    <a:extLst>
                      <a:ext uri="{35155182-B16C-46BC-9424-99874614C6A1}">
                        <wpsdc:indentchars xmlns:wpsdc="http://www.wps.cn/officeDocument/2017/drawingmlCustomData" val="-200" checksum="1563227874"/>
                      </a:ext>
                    </a:extLs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2900</m:t>
                            </m:r>
                            <m:r>
                              <a:rPr lang="en-US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𝑔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−</m:t>
                            </m:r>
                            <m:r>
                              <a:rPr lang="en-US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2500</m:t>
                            </m:r>
                            <m:r>
                              <a:rPr lang="en-US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𝑔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2500</m:t>
                            </m:r>
                            <m:r>
                              <a:rPr lang="en-US" sz="1600" i="1">
                                <a:latin typeface="Cambria Math" panose="02040503050406030204" charset="0"/>
                                <a:ea typeface="MS Mincho" panose="02020609040205080304" charset="-128"/>
                                <a:cs typeface="Cambria Math" panose="02040503050406030204" charset="0"/>
                              </a:rPr>
                              <m:t>𝑔</m:t>
                            </m:r>
                          </m:den>
                        </m:f>
                        <m:r>
                          <a:rPr lang="zh-CN" altLang="en-US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×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100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</m:t>
                        </m:r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  <a:p>
                  <a:pPr indent="-406400" algn="l" fontAlgn="auto">
                    <a:lnSpc>
                      <a:spcPct val="125000"/>
                    </a:lnSpc>
                    <a:extLst>
                      <a:ext uri="{35155182-B16C-46BC-9424-99874614C6A1}">
                        <wpsdc:indentchars xmlns:wpsdc="http://www.wps.cn/officeDocument/2017/drawingmlCustomData" val="-200" checksum="1563227874"/>
                      </a:ext>
                    </a:extLs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16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%</m:t>
                        </m:r>
                      </m:oMath>
                    </m:oMathPara>
                  </a14:m>
                  <a:endParaRPr lang="en-US" altLang="zh-CN" sz="1600" i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4" name="文本框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61" y="5060"/>
                  <a:ext cx="5206" cy="2558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文本框 9"/>
            <p:cNvSpPr txBox="1"/>
            <p:nvPr/>
          </p:nvSpPr>
          <p:spPr>
            <a:xfrm>
              <a:off x="1076" y="5298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20" name="虚尾箭头 19"/>
          <p:cNvSpPr/>
          <p:nvPr/>
        </p:nvSpPr>
        <p:spPr>
          <a:xfrm>
            <a:off x="540043" y="2729852"/>
            <a:ext cx="5429288" cy="714380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1）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吸水率（这里是计算质量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吸水率）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3923601" y="1973834"/>
                <a:ext cx="943610" cy="55054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601" y="1973834"/>
                <a:ext cx="943610" cy="550545"/>
              </a:xfrm>
              <a:prstGeom prst="rect">
                <a:avLst/>
              </a:prstGeom>
              <a:blipFill rotWithShape="1">
                <a:blip r:embed="rId5"/>
                <a:stretch>
                  <a:fillRect l="-61" t="-46" r="61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9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95486"/>
            <a:ext cx="28800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5560" y="339526"/>
            <a:ext cx="216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720" y="843915"/>
            <a:ext cx="852297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25000"/>
              </a:lnSpc>
              <a:buClrTx/>
              <a:buSzTx/>
              <a:buFontTx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一块烧结砖，其尺寸符合要求(240×115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×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53mm)，当烘干至恒重时为250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吸水饱和后为290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将该砖磨细过筛，再烘干后取50g，用比重瓶测得其体积为18.5cm</a:t>
            </a:r>
            <a:r>
              <a:rPr lang="en-US" altLang="zh-CN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。试求该砖的吸水率、密度、体积密度及孔隙率。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5003736" y="1997329"/>
                <a:ext cx="2122805" cy="55054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charset="0"/>
                          <a:cs typeface="Cambria Math" panose="02040503050406030204" charset="0"/>
                        </a:rPr>
                        <m:t>𝑃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=(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</m:t>
                      </m:r>
                      <m:r>
                        <a:rPr lang="en-US" altLang="zh-CN" sz="1600" i="1">
                          <a:latin typeface="Cambria Math" panose="02040503050406030204" charset="0"/>
                          <a:cs typeface="Cambria Math" panose="02040503050406030204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𝜌</m:t>
                          </m:r>
                        </m:den>
                      </m:f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)</m:t>
                      </m:r>
                      <m:r>
                        <a:rPr lang="zh-CN" altLang="en-US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×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100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%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736" y="1997329"/>
                <a:ext cx="2122805" cy="550545"/>
              </a:xfrm>
              <a:prstGeom prst="rect">
                <a:avLst/>
              </a:prstGeom>
              <a:blipFill rotWithShape="1">
                <a:blip r:embed="rId1"/>
                <a:stretch>
                  <a:fillRect l="-27" t="-46" r="27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299656" y="1996059"/>
                <a:ext cx="2498725" cy="56388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𝑊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质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湿</m:t>
                              </m:r>
                            </m:sub>
                          </m:s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干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zh-CN" altLang="en-US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干</m:t>
                              </m:r>
                            </m:sub>
                          </m:sSub>
                        </m:den>
                      </m:f>
                      <m:r>
                        <a:rPr lang="zh-CN" altLang="en-US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×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100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%</m:t>
                      </m:r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6" y="1996059"/>
                <a:ext cx="2498725" cy="563880"/>
              </a:xfrm>
              <a:prstGeom prst="rect">
                <a:avLst/>
              </a:prstGeom>
              <a:blipFill rotWithShape="1">
                <a:blip r:embed="rId2"/>
                <a:stretch>
                  <a:fillRect l="-23" t="-45" r="23" b="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/>
              <p:cNvSpPr txBox="1"/>
              <p:nvPr/>
            </p:nvSpPr>
            <p:spPr>
              <a:xfrm>
                <a:off x="2915856" y="1991614"/>
                <a:ext cx="770890" cy="50863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𝜌</m:t>
                      </m:r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𝑚</m:t>
                          </m:r>
                        </m:num>
                        <m:den>
                          <m: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56" y="1991614"/>
                <a:ext cx="770890" cy="508635"/>
              </a:xfrm>
              <a:prstGeom prst="rect">
                <a:avLst/>
              </a:prstGeom>
              <a:blipFill rotWithShape="1">
                <a:blip r:embed="rId3"/>
                <a:stretch>
                  <a:fillRect l="-74" t="-50" r="74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直接连接符 6"/>
          <p:cNvCxnSpPr/>
          <p:nvPr/>
        </p:nvCxnSpPr>
        <p:spPr>
          <a:xfrm>
            <a:off x="299517" y="2593059"/>
            <a:ext cx="858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4470" y="805180"/>
            <a:ext cx="478790" cy="47879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36000" rIns="0" bIns="0" anchor="ctr"/>
          <a:p>
            <a:pPr algn="ctr">
              <a:defRPr/>
            </a:pPr>
            <a:r>
              <a:rPr lang="en-US" altLang="zh-CN" sz="2800" b="1" kern="0" dirty="0" smtClea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b="1" kern="0" dirty="0">
              <a:solidFill>
                <a:sysClr val="window" lastClr="FFFF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95605" y="738505"/>
            <a:ext cx="368300" cy="203835"/>
          </a:xfrm>
          <a:custGeom>
            <a:avLst/>
            <a:gdLst>
              <a:gd name="connsiteX0" fmla="*/ 0 w 1152128"/>
              <a:gd name="connsiteY0" fmla="*/ 0 h 503200"/>
              <a:gd name="connsiteX1" fmla="*/ 1152128 w 1152128"/>
              <a:gd name="connsiteY1" fmla="*/ 0 h 503200"/>
              <a:gd name="connsiteX2" fmla="*/ 1152128 w 1152128"/>
              <a:gd name="connsiteY2" fmla="*/ 503200 h 503200"/>
              <a:gd name="connsiteX3" fmla="*/ 0 w 1152128"/>
              <a:gd name="connsiteY3" fmla="*/ 503200 h 503200"/>
              <a:gd name="connsiteX4" fmla="*/ 0 w 1152128"/>
              <a:gd name="connsiteY4" fmla="*/ 0 h 503200"/>
              <a:gd name="connsiteX0-1" fmla="*/ 0 w 1152128"/>
              <a:gd name="connsiteY0-2" fmla="*/ 0 h 503200"/>
              <a:gd name="connsiteX1-3" fmla="*/ 1152128 w 1152128"/>
              <a:gd name="connsiteY1-4" fmla="*/ 0 h 503200"/>
              <a:gd name="connsiteX2-5" fmla="*/ 1152128 w 1152128"/>
              <a:gd name="connsiteY2-6" fmla="*/ 300000 h 503200"/>
              <a:gd name="connsiteX3-7" fmla="*/ 0 w 1152128"/>
              <a:gd name="connsiteY3-8" fmla="*/ 503200 h 503200"/>
              <a:gd name="connsiteX4-9" fmla="*/ 0 w 1152128"/>
              <a:gd name="connsiteY4-10" fmla="*/ 0 h 503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52128" h="503200">
                <a:moveTo>
                  <a:pt x="0" y="0"/>
                </a:moveTo>
                <a:lnTo>
                  <a:pt x="1152128" y="0"/>
                </a:lnTo>
                <a:lnTo>
                  <a:pt x="1152128" y="300000"/>
                </a:lnTo>
                <a:lnTo>
                  <a:pt x="0" y="503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58727" anchor="ctr"/>
          <a:p>
            <a:pPr algn="ctr">
              <a:defRPr/>
            </a:pPr>
            <a:endParaRPr lang="zh-CN" altLang="en-US" sz="2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683568" y="218132"/>
            <a:ext cx="367240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建筑材料的</a:t>
            </a:r>
            <a:r>
              <a:rPr lang="zh-CN" altLang="en-US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基本性质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63905" y="3185795"/>
            <a:ext cx="2647315" cy="1603375"/>
            <a:chOff x="1203" y="5017"/>
            <a:chExt cx="4169" cy="252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文本框 25"/>
                <p:cNvSpPr txBox="1"/>
                <p:nvPr/>
              </p:nvSpPr>
              <p:spPr>
                <a:xfrm>
                  <a:off x="2357" y="5017"/>
                  <a:ext cx="3015" cy="2525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𝜌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𝑉</m:t>
                            </m:r>
                          </m:den>
                        </m:f>
                      </m:oMath>
                    </m:oMathPara>
                  </a14:m>
                  <a:endParaRPr lang="en-US" altLang="zh-CN" sz="1600" i="1">
                    <a:latin typeface="Cambria Math" panose="02040503050406030204" charset="0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</m:ctrlPr>
                          </m:fPr>
                          <m:num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50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18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.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5</m:t>
                            </m:r>
                            <m:r>
                              <a:rPr lang="en-US" altLang="zh-CN" sz="1600" i="1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𝑐𝑚</m:t>
                            </m:r>
                            <m:r>
                              <a:rPr lang="en-US" altLang="zh-CN" sz="1600" i="1" baseline="30000">
                                <a:latin typeface="Cambria Math" panose="02040503050406030204" charset="0"/>
                                <a:cs typeface="Cambria Math" panose="02040503050406030204" charset="0"/>
                              </a:rPr>
                              <m:t>3</m:t>
                            </m:r>
                          </m:den>
                        </m:f>
                      </m:oMath>
                    </m:oMathPara>
                  </a14:m>
                  <a:endParaRPr lang="en-US" altLang="zh-CN" sz="1600" i="1" baseline="30000">
                    <a:latin typeface="Cambria Math" panose="02040503050406030204" charset="0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ts val="800"/>
                    </a:lnSpc>
                  </a:pPr>
                  <a:endParaRPr lang="en-US" altLang="zh-CN" sz="1600" i="1">
                    <a:latin typeface="Cambria Math" panose="02040503050406030204" charset="0"/>
                    <a:cs typeface="Cambria Math" panose="02040503050406030204" charset="0"/>
                  </a:endParaRPr>
                </a:p>
                <a:p>
                  <a:pPr indent="0" algn="l" fontAlgn="auto">
                    <a:lnSpc>
                      <a:spcPct val="125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=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2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.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70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𝑔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/</m:t>
                        </m:r>
                        <m:r>
                          <a:rPr lang="en-US" altLang="zh-CN" sz="1600" i="1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𝑐𝑚</m:t>
                        </m:r>
                        <m:r>
                          <a:rPr lang="en-US" altLang="zh-CN" sz="1600" i="1" baseline="30000">
                            <a:latin typeface="Cambria Math" panose="02040503050406030204" charset="0"/>
                            <a:ea typeface="MS Mincho" panose="02020609040205080304" charset="-128"/>
                            <a:cs typeface="Cambria Math" panose="02040503050406030204" charset="0"/>
                          </a:rPr>
                          <m:t>3</m:t>
                        </m:r>
                      </m:oMath>
                    </m:oMathPara>
                  </a14:m>
                  <a:endParaRPr lang="en-US" altLang="zh-CN" sz="1600" i="1" baseline="30000">
                    <a:latin typeface="Cambria Math" panose="02040503050406030204" charset="0"/>
                    <a:ea typeface="MS Mincho" panose="02020609040205080304" charset="-128"/>
                    <a:cs typeface="Cambria Math" panose="02040503050406030204" charset="0"/>
                  </a:endParaRPr>
                </a:p>
              </p:txBody>
            </p:sp>
          </mc:Choice>
          <mc:Fallback>
            <p:sp>
              <p:nvSpPr>
                <p:cNvPr id="26" name="文本框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7" y="5017"/>
                  <a:ext cx="3015" cy="2525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文本框 9"/>
            <p:cNvSpPr txBox="1"/>
            <p:nvPr/>
          </p:nvSpPr>
          <p:spPr>
            <a:xfrm>
              <a:off x="1203" y="5298"/>
              <a:ext cx="786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答:</a:t>
              </a:r>
              <a:endPara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20" name="虚尾箭头 19"/>
          <p:cNvSpPr/>
          <p:nvPr/>
        </p:nvSpPr>
        <p:spPr>
          <a:xfrm>
            <a:off x="540043" y="2729852"/>
            <a:ext cx="5429288" cy="714380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2）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</a:t>
            </a:r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密度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（材料的绝对密实</a:t>
            </a:r>
            <a:r>
              <a:rPr lang="en-US" altLang="zh-CN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状态下</a:t>
            </a:r>
            <a:r>
              <a:rPr lang="zh-CN" altLang="en-US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</a:t>
            </a:r>
            <a:endParaRPr lang="zh-CN" altLang="en-US" b="1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500245" y="2719070"/>
            <a:ext cx="4025900" cy="2264410"/>
            <a:chOff x="7087" y="4282"/>
            <a:chExt cx="6340" cy="3566"/>
          </a:xfrm>
        </p:grpSpPr>
        <p:sp>
          <p:nvSpPr>
            <p:cNvPr id="27" name="文本框 26"/>
            <p:cNvSpPr txBox="1"/>
            <p:nvPr/>
          </p:nvSpPr>
          <p:spPr>
            <a:xfrm>
              <a:off x="7087" y="5524"/>
              <a:ext cx="3742" cy="23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indent="0" fontAlgn="auto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密度，又称</a:t>
              </a:r>
              <a:r>
                <a:rPr lang="zh-CN" alt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绝对密度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，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一般测量材料磨细过筛状态下的质量与体积得出</a:t>
              </a:r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p:pic>
          <p:nvPicPr>
            <p:cNvPr id="3" name="Picture 3" descr="1-1-1"/>
            <p:cNvPicPr>
              <a:picLocks noChangeAspect="1" noChangeArrowheads="1"/>
            </p:cNvPicPr>
            <p:nvPr/>
          </p:nvPicPr>
          <p:blipFill>
            <a:blip r:embed="rId5"/>
            <a:srcRect l="56668"/>
            <a:stretch>
              <a:fillRect/>
            </a:stretch>
          </p:blipFill>
          <p:spPr bwMode="auto">
            <a:xfrm>
              <a:off x="10829" y="4282"/>
              <a:ext cx="2599" cy="3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3923601" y="1973834"/>
                <a:ext cx="943610" cy="55054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charset="0"/>
                          <a:ea typeface="MS Mincho" panose="02020609040205080304" charset="-128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charset="0"/>
                                  <a:ea typeface="MS Mincho" panose="02020609040205080304" charset="-128"/>
                                  <a:cs typeface="Cambria Math" panose="02040503050406030204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sz="16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601" y="1973834"/>
                <a:ext cx="943610" cy="550545"/>
              </a:xfrm>
              <a:prstGeom prst="rect">
                <a:avLst/>
              </a:prstGeom>
              <a:blipFill rotWithShape="1">
                <a:blip r:embed="rId6"/>
                <a:stretch>
                  <a:fillRect l="-61" t="-46" r="61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 autoUpdateAnimBg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KSO_WM_DIAGRAM_VIRTUALLY_FRAME" val="{&quot;height&quot;:241.54582677165354,&quot;left&quot;:183.0528346456693,&quot;top&quot;:119.71196850393702,&quot;width&quot;:353.8943307086614}"/>
</p:tagLst>
</file>

<file path=ppt/tags/tag6.xml><?xml version="1.0" encoding="utf-8"?>
<p:tagLst xmlns:p="http://schemas.openxmlformats.org/presentationml/2006/main">
  <p:tag name="KSO_WM_DIAGRAM_VIRTUALLY_FRAME" val="{&quot;height&quot;:241.54582677165354,&quot;left&quot;:183.0528346456693,&quot;top&quot;:119.71196850393702,&quot;width&quot;:353.8943307086614}"/>
</p:tagLst>
</file>

<file path=ppt/tags/tag7.xml><?xml version="1.0" encoding="utf-8"?>
<p:tagLst xmlns:p="http://schemas.openxmlformats.org/presentationml/2006/main">
  <p:tag name="commondata" val="eyJoZGlkIjoiZmI0M2FlNzdlZGY5MTQzNjNkYmVlMzM3OTcxMGVlNzg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6885</Words>
  <Application>WPS 演示</Application>
  <PresentationFormat>全屏显示(16:9)</PresentationFormat>
  <Paragraphs>880</Paragraphs>
  <Slides>49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60" baseType="lpstr">
      <vt:lpstr>Arial</vt:lpstr>
      <vt:lpstr>宋体</vt:lpstr>
      <vt:lpstr>Wingdings</vt:lpstr>
      <vt:lpstr>微软雅黑</vt:lpstr>
      <vt:lpstr>Times New Roman</vt:lpstr>
      <vt:lpstr>Calibri</vt:lpstr>
      <vt:lpstr>Cambria Math</vt:lpstr>
      <vt:lpstr>MS Mincho</vt:lpstr>
      <vt:lpstr>Arial Unicode MS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CHENYING0907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ypppt</dc:creator>
  <cp:lastModifiedBy>东洚</cp:lastModifiedBy>
  <cp:revision>743</cp:revision>
  <dcterms:created xsi:type="dcterms:W3CDTF">2016-02-05T07:04:00Z</dcterms:created>
  <dcterms:modified xsi:type="dcterms:W3CDTF">2024-06-10T13:19:06Z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6E27378CF1894ED99A39505FF82F2D51_13</vt:lpwstr>
  </property>
  <property fmtid="{D5CDD505-2E9C-101B-9397-08002B2CF9AE}" pid="3" name="KSOProductBuildVer">
    <vt:lpwstr>2052-12.1.0.16729</vt:lpwstr>
  </property>
</Properties>
</file>