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62" r:id="rId3"/>
    <p:sldId id="264" r:id="rId4"/>
    <p:sldId id="267" r:id="rId5"/>
    <p:sldId id="269" r:id="rId6"/>
    <p:sldId id="270" r:id="rId7"/>
    <p:sldId id="271" r:id="rId8"/>
    <p:sldId id="277" r:id="rId9"/>
    <p:sldId id="276" r:id="rId10"/>
    <p:sldId id="272" r:id="rId11"/>
    <p:sldId id="273" r:id="rId12"/>
    <p:sldId id="27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" y="-7"/>
            <a:ext cx="12191999" cy="6858007"/>
            <a:chOff x="1" y="-8"/>
            <a:chExt cx="12191999" cy="6592185"/>
          </a:xfrm>
        </p:grpSpPr>
        <p:sp>
          <p:nvSpPr>
            <p:cNvPr id="9" name="等腰三角形 8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 rot="10800000">
            <a:off x="1" y="-7"/>
            <a:ext cx="12191999" cy="6858007"/>
            <a:chOff x="1" y="-8"/>
            <a:chExt cx="12191999" cy="6592185"/>
          </a:xfrm>
        </p:grpSpPr>
        <p:sp>
          <p:nvSpPr>
            <p:cNvPr id="15" name="等腰三角形 14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等腰三角形 18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rot="16200000">
            <a:off x="-1049" y="-8"/>
            <a:ext cx="6858008" cy="6858007"/>
            <a:chOff x="1" y="-8"/>
            <a:chExt cx="12191999" cy="6592185"/>
          </a:xfrm>
        </p:grpSpPr>
        <p:sp>
          <p:nvSpPr>
            <p:cNvPr id="21" name="等腰三角形 20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3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 rot="5400000">
            <a:off x="5337001" y="-7"/>
            <a:ext cx="6858008" cy="6858007"/>
            <a:chOff x="1" y="-8"/>
            <a:chExt cx="12191999" cy="6592185"/>
          </a:xfrm>
        </p:grpSpPr>
        <p:sp>
          <p:nvSpPr>
            <p:cNvPr id="27" name="等腰三角形 26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7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8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等腰三角形 29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等腰三角形 30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 rot="16200000">
            <a:off x="-1988291" y="1988288"/>
            <a:ext cx="6858008" cy="2881425"/>
            <a:chOff x="1" y="-8"/>
            <a:chExt cx="12191999" cy="6592185"/>
          </a:xfrm>
        </p:grpSpPr>
        <p:sp>
          <p:nvSpPr>
            <p:cNvPr id="33" name="等腰三角形 32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等腰三角形 33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等腰三角形 34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等腰三角形 35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等腰三角形 36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 rot="5400000">
            <a:off x="7322283" y="1988288"/>
            <a:ext cx="6858008" cy="2881425"/>
            <a:chOff x="1" y="-8"/>
            <a:chExt cx="12191999" cy="6592185"/>
          </a:xfrm>
        </p:grpSpPr>
        <p:sp>
          <p:nvSpPr>
            <p:cNvPr id="39" name="等腰三角形 38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等腰三角形 39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等腰三角形 40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等腰三角形 41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等腰三角形 42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" y="-13940"/>
            <a:ext cx="12191999" cy="2700000"/>
            <a:chOff x="1" y="-8"/>
            <a:chExt cx="12191999" cy="6592185"/>
          </a:xfrm>
        </p:grpSpPr>
        <p:sp>
          <p:nvSpPr>
            <p:cNvPr id="45" name="等腰三角形 44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等腰三角形 45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等腰三角形 46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等腰三角形 47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等腰三角形 48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0" name="组合 49"/>
          <p:cNvGrpSpPr/>
          <p:nvPr/>
        </p:nvGrpSpPr>
        <p:grpSpPr>
          <a:xfrm rot="10800000">
            <a:off x="0" y="4157049"/>
            <a:ext cx="12191999" cy="2700949"/>
            <a:chOff x="1" y="-8"/>
            <a:chExt cx="12191999" cy="6592185"/>
          </a:xfrm>
        </p:grpSpPr>
        <p:sp>
          <p:nvSpPr>
            <p:cNvPr id="51" name="等腰三角形 50"/>
            <p:cNvSpPr/>
            <p:nvPr/>
          </p:nvSpPr>
          <p:spPr>
            <a:xfrm rot="10800000">
              <a:off x="3" y="-8"/>
              <a:ext cx="12191993" cy="659218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等腰三角形 51"/>
            <p:cNvSpPr/>
            <p:nvPr/>
          </p:nvSpPr>
          <p:spPr>
            <a:xfrm rot="10800000">
              <a:off x="3" y="1406"/>
              <a:ext cx="12191996" cy="477222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等腰三角形 52"/>
            <p:cNvSpPr/>
            <p:nvPr/>
          </p:nvSpPr>
          <p:spPr>
            <a:xfrm rot="10800000">
              <a:off x="1" y="1409"/>
              <a:ext cx="12191996" cy="4102181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等腰三角形 53"/>
            <p:cNvSpPr/>
            <p:nvPr/>
          </p:nvSpPr>
          <p:spPr>
            <a:xfrm rot="10800000">
              <a:off x="3" y="1406"/>
              <a:ext cx="12191996" cy="5375919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等腰三角形 54"/>
            <p:cNvSpPr/>
            <p:nvPr/>
          </p:nvSpPr>
          <p:spPr>
            <a:xfrm rot="10800000">
              <a:off x="4" y="-6"/>
              <a:ext cx="12191996" cy="5959905"/>
            </a:xfrm>
            <a:prstGeom prst="triangle">
              <a:avLst/>
            </a:prstGeom>
            <a:solidFill>
              <a:srgbClr val="194258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98400" y="2804400"/>
            <a:ext cx="8992800" cy="13248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  <p:cxnSp>
        <p:nvCxnSpPr>
          <p:cNvPr id="56" name="直接连接符 55"/>
          <p:cNvCxnSpPr/>
          <p:nvPr/>
        </p:nvCxnSpPr>
        <p:spPr>
          <a:xfrm>
            <a:off x="2332172" y="4136287"/>
            <a:ext cx="75276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2332172" y="2778393"/>
            <a:ext cx="75276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组合 58"/>
          <p:cNvGrpSpPr/>
          <p:nvPr/>
        </p:nvGrpSpPr>
        <p:grpSpPr>
          <a:xfrm>
            <a:off x="1885320" y="4881548"/>
            <a:ext cx="540000" cy="540000"/>
            <a:chOff x="3203848" y="5589240"/>
            <a:chExt cx="888776" cy="8887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0" name="圆角矩形 59"/>
            <p:cNvSpPr/>
            <p:nvPr/>
          </p:nvSpPr>
          <p:spPr>
            <a:xfrm>
              <a:off x="3203848" y="5589240"/>
              <a:ext cx="888776" cy="88877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3441913" y="5678036"/>
              <a:ext cx="414702" cy="702807"/>
              <a:chOff x="8239568" y="134404"/>
              <a:chExt cx="576000" cy="1180593"/>
            </a:xfrm>
          </p:grpSpPr>
          <p:sp>
            <p:nvSpPr>
              <p:cNvPr id="62" name="圆角矩形 6"/>
              <p:cNvSpPr/>
              <p:nvPr/>
            </p:nvSpPr>
            <p:spPr>
              <a:xfrm>
                <a:off x="8371769" y="134404"/>
                <a:ext cx="319009" cy="732394"/>
              </a:xfrm>
              <a:custGeom>
                <a:avLst/>
                <a:gdLst/>
                <a:ahLst/>
                <a:cxnLst/>
                <a:rect l="l" t="t" r="r" b="b"/>
                <a:pathLst>
                  <a:path w="720000" h="1205858">
                    <a:moveTo>
                      <a:pt x="0" y="651697"/>
                    </a:moveTo>
                    <a:lnTo>
                      <a:pt x="720000" y="651697"/>
                    </a:lnTo>
                    <a:lnTo>
                      <a:pt x="720000" y="845858"/>
                    </a:lnTo>
                    <a:cubicBezTo>
                      <a:pt x="720000" y="1044681"/>
                      <a:pt x="558823" y="1205858"/>
                      <a:pt x="360000" y="1205858"/>
                    </a:cubicBezTo>
                    <a:cubicBezTo>
                      <a:pt x="161177" y="1205858"/>
                      <a:pt x="0" y="1044681"/>
                      <a:pt x="0" y="845858"/>
                    </a:cubicBezTo>
                    <a:close/>
                    <a:moveTo>
                      <a:pt x="360000" y="0"/>
                    </a:moveTo>
                    <a:cubicBezTo>
                      <a:pt x="558823" y="0"/>
                      <a:pt x="720000" y="161177"/>
                      <a:pt x="720000" y="360000"/>
                    </a:cubicBezTo>
                    <a:lnTo>
                      <a:pt x="720000" y="527978"/>
                    </a:lnTo>
                    <a:lnTo>
                      <a:pt x="0" y="527978"/>
                    </a:lnTo>
                    <a:lnTo>
                      <a:pt x="0" y="360000"/>
                    </a:lnTo>
                    <a:cubicBezTo>
                      <a:pt x="0" y="161177"/>
                      <a:pt x="161177" y="0"/>
                      <a:pt x="360000" y="0"/>
                    </a:cubicBezTo>
                    <a:close/>
                  </a:path>
                </a:pathLst>
              </a:cu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同心圆 8"/>
              <p:cNvSpPr/>
              <p:nvPr/>
            </p:nvSpPr>
            <p:spPr>
              <a:xfrm>
                <a:off x="8239568" y="693211"/>
                <a:ext cx="576000" cy="288000"/>
              </a:xfrm>
              <a:custGeom>
                <a:avLst/>
                <a:gdLst/>
                <a:ahLst/>
                <a:cxnLst/>
                <a:rect l="l" t="t" r="r" b="b"/>
                <a:pathLst>
                  <a:path w="717542" h="347808">
                    <a:moveTo>
                      <a:pt x="0" y="0"/>
                    </a:moveTo>
                    <a:lnTo>
                      <a:pt x="72439" y="0"/>
                    </a:lnTo>
                    <a:cubicBezTo>
                      <a:pt x="77874" y="153183"/>
                      <a:pt x="204053" y="275369"/>
                      <a:pt x="358771" y="275369"/>
                    </a:cubicBezTo>
                    <a:cubicBezTo>
                      <a:pt x="513489" y="275369"/>
                      <a:pt x="639668" y="153183"/>
                      <a:pt x="645103" y="0"/>
                    </a:cubicBezTo>
                    <a:lnTo>
                      <a:pt x="717542" y="0"/>
                    </a:lnTo>
                    <a:cubicBezTo>
                      <a:pt x="712121" y="193197"/>
                      <a:pt x="553502" y="347808"/>
                      <a:pt x="358771" y="347808"/>
                    </a:cubicBezTo>
                    <a:cubicBezTo>
                      <a:pt x="164040" y="347808"/>
                      <a:pt x="5421" y="193197"/>
                      <a:pt x="0" y="0"/>
                    </a:cubicBezTo>
                    <a:close/>
                  </a:path>
                </a:pathLst>
              </a:cu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 flipH="1">
                <a:off x="8489768" y="972210"/>
                <a:ext cx="108000" cy="287775"/>
              </a:xfrm>
              <a:prstGeom prst="rect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圆角矩形 64"/>
              <p:cNvSpPr/>
              <p:nvPr/>
            </p:nvSpPr>
            <p:spPr>
              <a:xfrm>
                <a:off x="8405071" y="1197235"/>
                <a:ext cx="294384" cy="117762"/>
              </a:xfrm>
              <a:prstGeom prst="roundRect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6" name="组合 65"/>
          <p:cNvGrpSpPr/>
          <p:nvPr/>
        </p:nvGrpSpPr>
        <p:grpSpPr>
          <a:xfrm>
            <a:off x="8216005" y="4864095"/>
            <a:ext cx="540000" cy="540000"/>
            <a:chOff x="4883113" y="5589240"/>
            <a:chExt cx="888776" cy="8887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圆角矩形 66"/>
            <p:cNvSpPr/>
            <p:nvPr/>
          </p:nvSpPr>
          <p:spPr>
            <a:xfrm>
              <a:off x="4883113" y="5589240"/>
              <a:ext cx="888776" cy="88877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5036285" y="5711283"/>
              <a:ext cx="582433" cy="598821"/>
              <a:chOff x="7650392" y="519004"/>
              <a:chExt cx="900000" cy="925323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884368" y="519004"/>
                <a:ext cx="432048" cy="432000"/>
              </a:xfrm>
              <a:prstGeom prst="ellipse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椭圆 14"/>
              <p:cNvSpPr/>
              <p:nvPr/>
            </p:nvSpPr>
            <p:spPr>
              <a:xfrm>
                <a:off x="7650392" y="897884"/>
                <a:ext cx="900000" cy="546443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546443">
                    <a:moveTo>
                      <a:pt x="499808" y="112604"/>
                    </a:moveTo>
                    <a:lnTo>
                      <a:pt x="451334" y="430183"/>
                    </a:lnTo>
                    <a:lnTo>
                      <a:pt x="402993" y="113473"/>
                    </a:lnTo>
                    <a:cubicBezTo>
                      <a:pt x="418076" y="117163"/>
                      <a:pt x="433831" y="118939"/>
                      <a:pt x="450000" y="118939"/>
                    </a:cubicBezTo>
                    <a:cubicBezTo>
                      <a:pt x="467188" y="118939"/>
                      <a:pt x="483907" y="116932"/>
                      <a:pt x="499808" y="112604"/>
                    </a:cubicBezTo>
                    <a:close/>
                    <a:moveTo>
                      <a:pt x="235386" y="0"/>
                    </a:moveTo>
                    <a:lnTo>
                      <a:pt x="447289" y="456689"/>
                    </a:lnTo>
                    <a:lnTo>
                      <a:pt x="441361" y="495522"/>
                    </a:lnTo>
                    <a:lnTo>
                      <a:pt x="453487" y="470047"/>
                    </a:lnTo>
                    <a:lnTo>
                      <a:pt x="459346" y="482674"/>
                    </a:lnTo>
                    <a:lnTo>
                      <a:pt x="456464" y="463792"/>
                    </a:lnTo>
                    <a:lnTo>
                      <a:pt x="674327" y="6087"/>
                    </a:lnTo>
                    <a:cubicBezTo>
                      <a:pt x="809638" y="94038"/>
                      <a:pt x="900000" y="261844"/>
                      <a:pt x="900000" y="454019"/>
                    </a:cubicBezTo>
                    <a:lnTo>
                      <a:pt x="891931" y="546443"/>
                    </a:lnTo>
                    <a:lnTo>
                      <a:pt x="8070" y="546443"/>
                    </a:lnTo>
                    <a:cubicBezTo>
                      <a:pt x="2445" y="516584"/>
                      <a:pt x="0" y="485632"/>
                      <a:pt x="0" y="454019"/>
                    </a:cubicBezTo>
                    <a:cubicBezTo>
                      <a:pt x="0" y="257268"/>
                      <a:pt x="94717" y="86059"/>
                      <a:pt x="235386" y="0"/>
                    </a:cubicBezTo>
                    <a:close/>
                  </a:path>
                </a:pathLst>
              </a:cu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4680690" y="4886347"/>
            <a:ext cx="540000" cy="540000"/>
            <a:chOff x="6516216" y="5589955"/>
            <a:chExt cx="888776" cy="8887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2" name="圆角矩形 71"/>
            <p:cNvSpPr/>
            <p:nvPr/>
          </p:nvSpPr>
          <p:spPr>
            <a:xfrm>
              <a:off x="6516216" y="5589955"/>
              <a:ext cx="888776" cy="88877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6662228" y="5691619"/>
              <a:ext cx="596752" cy="638149"/>
              <a:chOff x="5724128" y="374586"/>
              <a:chExt cx="864256" cy="924210"/>
            </a:xfrm>
          </p:grpSpPr>
          <p:sp>
            <p:nvSpPr>
              <p:cNvPr id="74" name="等腰三角形 73"/>
              <p:cNvSpPr/>
              <p:nvPr/>
            </p:nvSpPr>
            <p:spPr>
              <a:xfrm>
                <a:off x="5724128" y="374586"/>
                <a:ext cx="864256" cy="245320"/>
              </a:xfrm>
              <a:prstGeom prst="triangle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5888376" y="653320"/>
                <a:ext cx="144016" cy="498314"/>
              </a:xfrm>
              <a:prstGeom prst="rect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6090263" y="653321"/>
                <a:ext cx="144017" cy="498314"/>
              </a:xfrm>
              <a:prstGeom prst="rect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6301336" y="653320"/>
                <a:ext cx="144016" cy="498314"/>
              </a:xfrm>
              <a:prstGeom prst="rect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5772896" y="1154796"/>
                <a:ext cx="792000" cy="144000"/>
              </a:xfrm>
              <a:prstGeom prst="rect">
                <a:avLst/>
              </a:prstGeom>
              <a:solidFill>
                <a:srgbClr val="1942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339725"/>
            <a:ext cx="10515600" cy="582771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6350" y="0"/>
            <a:ext cx="12192000" cy="6858000"/>
          </a:xfrm>
          <a:prstGeom prst="rect">
            <a:avLst/>
          </a:prstGeom>
          <a:solidFill>
            <a:srgbClr val="133141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288800" y="2617200"/>
            <a:ext cx="4327200" cy="5832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4400" y="3261600"/>
            <a:ext cx="8470800" cy="13752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29821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-13940"/>
            <a:ext cx="12195008" cy="6871949"/>
            <a:chOff x="0" y="-13940"/>
            <a:chExt cx="12195008" cy="6871949"/>
          </a:xfrm>
        </p:grpSpPr>
        <p:grpSp>
          <p:nvGrpSpPr>
            <p:cNvPr id="8" name="组合 7"/>
            <p:cNvGrpSpPr/>
            <p:nvPr/>
          </p:nvGrpSpPr>
          <p:grpSpPr>
            <a:xfrm>
              <a:off x="1" y="-7"/>
              <a:ext cx="12191999" cy="6858007"/>
              <a:chOff x="1" y="-8"/>
              <a:chExt cx="12191999" cy="6592185"/>
            </a:xfrm>
          </p:grpSpPr>
          <p:sp>
            <p:nvSpPr>
              <p:cNvPr id="9" name="等腰三角形 8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等腰三角形 10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等腰三角形 11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等腰三角形 12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 rot="10800000">
              <a:off x="1" y="-7"/>
              <a:ext cx="12191999" cy="6858007"/>
              <a:chOff x="1" y="-8"/>
              <a:chExt cx="12191999" cy="6592185"/>
            </a:xfrm>
          </p:grpSpPr>
          <p:sp>
            <p:nvSpPr>
              <p:cNvPr id="15" name="等腰三角形 14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等腰三角形 15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等腰三角形 16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 rot="16200000">
              <a:off x="62005" y="1"/>
              <a:ext cx="6858008" cy="6858007"/>
              <a:chOff x="1" y="-8"/>
              <a:chExt cx="12191999" cy="6592185"/>
            </a:xfrm>
          </p:grpSpPr>
          <p:sp>
            <p:nvSpPr>
              <p:cNvPr id="21" name="等腰三角形 20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等腰三角形 22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等腰三角形 24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 rot="5400000">
              <a:off x="5337001" y="-7"/>
              <a:ext cx="6858008" cy="6858007"/>
              <a:chOff x="1" y="-8"/>
              <a:chExt cx="12191999" cy="6592185"/>
            </a:xfrm>
          </p:grpSpPr>
          <p:sp>
            <p:nvSpPr>
              <p:cNvPr id="27" name="等腰三角形 26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等腰三角形 27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等腰三角形 28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等腰三角形 29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 rot="16200000">
              <a:off x="-1988291" y="1988288"/>
              <a:ext cx="6858008" cy="2881425"/>
              <a:chOff x="1" y="-8"/>
              <a:chExt cx="12191999" cy="6592185"/>
            </a:xfrm>
          </p:grpSpPr>
          <p:sp>
            <p:nvSpPr>
              <p:cNvPr id="33" name="等腰三角形 32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等腰三角形 33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等腰三角形 34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等腰三角形 35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等腰三角形 36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 rot="5400000">
              <a:off x="7322283" y="1988288"/>
              <a:ext cx="6858008" cy="2881425"/>
              <a:chOff x="1" y="-8"/>
              <a:chExt cx="12191999" cy="6592185"/>
            </a:xfrm>
          </p:grpSpPr>
          <p:sp>
            <p:nvSpPr>
              <p:cNvPr id="39" name="等腰三角形 38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等腰三角形 39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等腰三角形 40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等腰三角形 41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等腰三角形 42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1" y="-13940"/>
              <a:ext cx="12191999" cy="2700000"/>
              <a:chOff x="1" y="-8"/>
              <a:chExt cx="12191999" cy="6592185"/>
            </a:xfrm>
          </p:grpSpPr>
          <p:sp>
            <p:nvSpPr>
              <p:cNvPr id="45" name="等腰三角形 44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等腰三角形 45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等腰三角形 46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等腰三角形 47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等腰三角形 48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 rot="10800000">
              <a:off x="0" y="4157049"/>
              <a:ext cx="12191999" cy="2700949"/>
              <a:chOff x="1" y="-8"/>
              <a:chExt cx="12191999" cy="6592185"/>
            </a:xfrm>
          </p:grpSpPr>
          <p:sp>
            <p:nvSpPr>
              <p:cNvPr id="51" name="等腰三角形 50"/>
              <p:cNvSpPr/>
              <p:nvPr/>
            </p:nvSpPr>
            <p:spPr>
              <a:xfrm rot="10800000">
                <a:off x="3" y="-8"/>
                <a:ext cx="12191993" cy="659218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等腰三角形 51"/>
              <p:cNvSpPr/>
              <p:nvPr/>
            </p:nvSpPr>
            <p:spPr>
              <a:xfrm rot="10800000">
                <a:off x="3" y="1406"/>
                <a:ext cx="12191996" cy="477222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等腰三角形 52"/>
              <p:cNvSpPr/>
              <p:nvPr/>
            </p:nvSpPr>
            <p:spPr>
              <a:xfrm rot="10800000">
                <a:off x="1" y="1409"/>
                <a:ext cx="12191996" cy="4102181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等腰三角形 53"/>
              <p:cNvSpPr/>
              <p:nvPr/>
            </p:nvSpPr>
            <p:spPr>
              <a:xfrm rot="10800000">
                <a:off x="3" y="1406"/>
                <a:ext cx="12191996" cy="5375919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等腰三角形 54"/>
              <p:cNvSpPr/>
              <p:nvPr/>
            </p:nvSpPr>
            <p:spPr>
              <a:xfrm rot="10800000">
                <a:off x="4" y="-6"/>
                <a:ext cx="12191996" cy="5959905"/>
              </a:xfrm>
              <a:prstGeom prst="triangle">
                <a:avLst/>
              </a:prstGeom>
              <a:solidFill>
                <a:srgbClr val="194258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  <p:sp>
        <p:nvSpPr>
          <p:cNvPr id="56" name="标题 1"/>
          <p:cNvSpPr>
            <a:spLocks noGrp="1"/>
          </p:cNvSpPr>
          <p:nvPr>
            <p:ph type="title" hasCustomPrompt="1"/>
          </p:nvPr>
        </p:nvSpPr>
        <p:spPr>
          <a:xfrm>
            <a:off x="2100026" y="2843791"/>
            <a:ext cx="82008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cxnSp>
        <p:nvCxnSpPr>
          <p:cNvPr id="57" name="直接连接符 56"/>
          <p:cNvCxnSpPr/>
          <p:nvPr/>
        </p:nvCxnSpPr>
        <p:spPr>
          <a:xfrm>
            <a:off x="2031207" y="2786330"/>
            <a:ext cx="81295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031207" y="4205555"/>
            <a:ext cx="81295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6"/>
          <p:cNvSpPr>
            <a:spLocks noGrp="1"/>
          </p:cNvSpPr>
          <p:nvPr>
            <p:ph sz="quarter" idx="13" hasCustomPrompt="1"/>
          </p:nvPr>
        </p:nvSpPr>
        <p:spPr>
          <a:xfrm>
            <a:off x="4073653" y="4654550"/>
            <a:ext cx="4253547" cy="536649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dirty="0" smtClean="0"/>
              <a:t>单击此处编辑文本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9461-26C3-43E6-9F3F-D25FA8007E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7"/>
            <a:ext cx="1182511" cy="5811839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7"/>
            <a:ext cx="9165368" cy="5811839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39461-26C3-43E6-9F3F-D25FA8007E0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C3C2B-9A64-4F52-AE74-C735D7918D8C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1.xml"/><Relationship Id="rId2" Type="http://schemas.openxmlformats.org/officeDocument/2006/relationships/slide" Target="slide4.xml"/><Relationship Id="rId1" Type="http://schemas.openxmlformats.org/officeDocument/2006/relationships/hyperlink" Target="http://thome.ouchn.cn/" TargetMode="Externa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2031207" y="2786330"/>
            <a:ext cx="81295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000" b="1" spc="3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统计法规概论</a:t>
            </a:r>
            <a:endParaRPr lang="zh-CN" altLang="en-US" sz="5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学习资源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7422515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（一）文字教材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《统计法规概论》，主编程子林，当代中国出版社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（二）网上资源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本课程在国家开放大学学习网（http://www.ouchn.cn）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提供网上学习资源和辅导，并对文字教材内容进行必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要的补充和重点阐释，帮助大家更好地理解和掌握文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字教材内容。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50" y="0"/>
            <a:ext cx="12172315" cy="6858635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4526280" y="5936615"/>
            <a:ext cx="3438525" cy="710565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525" y="0"/>
            <a:ext cx="12172950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zh-CN" sz="6000" b="1" dirty="0">
                <a:solidFill>
                  <a:schemeClr val="bg1"/>
                </a:solidFill>
                <a:sym typeface="+mn-ea"/>
              </a:rPr>
              <a:t>祝大家考试顺利通过！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课程性质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667321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本科、会计学专业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统设选修课程、专业拓展课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学习本课程之前先学习《经济数学基础》课程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54学时，3学分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通过国家开放大学学习网（http://www.ouchn.cn）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进行在线学习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学习重点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742251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在了解统计法法规基本知识和基本方法的基础上，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认识统计法在统计工作中的作用。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系统掌握</a:t>
            </a:r>
            <a:r>
              <a:rPr lang="zh-CN" altLang="en-US" sz="2400" u="sng">
                <a:solidFill>
                  <a:schemeClr val="bg1"/>
                </a:solidFill>
              </a:rPr>
              <a:t>统计调查</a:t>
            </a:r>
            <a:r>
              <a:rPr lang="zh-CN" altLang="en-US" sz="2400">
                <a:solidFill>
                  <a:schemeClr val="bg1"/>
                </a:solidFill>
              </a:rPr>
              <a:t>、</a:t>
            </a:r>
            <a:r>
              <a:rPr lang="zh-CN" altLang="en-US" sz="2400" u="sng">
                <a:solidFill>
                  <a:schemeClr val="bg1"/>
                </a:solidFill>
              </a:rPr>
              <a:t>统计资料</a:t>
            </a:r>
            <a:r>
              <a:rPr lang="zh-CN" altLang="en-US" sz="2400">
                <a:solidFill>
                  <a:schemeClr val="bg1"/>
                </a:solidFill>
              </a:rPr>
              <a:t>、</a:t>
            </a:r>
            <a:r>
              <a:rPr lang="zh-CN" altLang="en-US" sz="2400" u="sng">
                <a:solidFill>
                  <a:schemeClr val="bg1"/>
                </a:solidFill>
              </a:rPr>
              <a:t>民间统计与涉外</a:t>
            </a:r>
            <a:endParaRPr lang="zh-CN" altLang="en-US" sz="2400" u="sng">
              <a:solidFill>
                <a:schemeClr val="bg1"/>
              </a:solidFill>
            </a:endParaRPr>
          </a:p>
          <a:p>
            <a:endParaRPr lang="zh-CN" altLang="en-US" sz="2400" u="sng">
              <a:solidFill>
                <a:schemeClr val="bg1"/>
              </a:solidFill>
            </a:endParaRPr>
          </a:p>
          <a:p>
            <a:r>
              <a:rPr lang="zh-CN" altLang="en-US" sz="2400" u="sng">
                <a:solidFill>
                  <a:schemeClr val="bg1"/>
                </a:solidFill>
              </a:rPr>
              <a:t>社会调查活动的管理</a:t>
            </a:r>
            <a:r>
              <a:rPr lang="zh-CN" altLang="en-US" sz="2400">
                <a:solidFill>
                  <a:schemeClr val="bg1"/>
                </a:solidFill>
              </a:rPr>
              <a:t>，</a:t>
            </a:r>
            <a:r>
              <a:rPr lang="zh-CN" altLang="en-US" sz="2400" u="sng">
                <a:solidFill>
                  <a:schemeClr val="bg1"/>
                </a:solidFill>
              </a:rPr>
              <a:t>统计违法行为和法律责任</a:t>
            </a:r>
            <a:r>
              <a:rPr lang="zh-CN" altLang="en-US" sz="2400">
                <a:solidFill>
                  <a:schemeClr val="bg1"/>
                </a:solidFill>
              </a:rPr>
              <a:t>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学会运用</a:t>
            </a:r>
            <a:r>
              <a:rPr lang="zh-CN" altLang="en-US" sz="2400" u="sng">
                <a:solidFill>
                  <a:schemeClr val="bg1"/>
                </a:solidFill>
              </a:rPr>
              <a:t>统计执法检查</a:t>
            </a:r>
            <a:r>
              <a:rPr lang="zh-CN" altLang="en-US" sz="2400">
                <a:solidFill>
                  <a:schemeClr val="bg1"/>
                </a:solidFill>
              </a:rPr>
              <a:t>，</a:t>
            </a:r>
            <a:r>
              <a:rPr lang="zh-CN" altLang="en-US" sz="2400" u="sng">
                <a:solidFill>
                  <a:schemeClr val="bg1"/>
                </a:solidFill>
              </a:rPr>
              <a:t>统计行政复议、诉讼</a:t>
            </a:r>
            <a:r>
              <a:rPr lang="zh-CN" altLang="en-US" sz="2400">
                <a:solidFill>
                  <a:schemeClr val="bg1"/>
                </a:solidFill>
              </a:rPr>
              <a:t>等能力。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学习资源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7422515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（一）文字教材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《统计法规概论》，主编程子林，当代中国出版社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（二）网上资源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本课程在国家开放大学学习网（http://www.ouchn.cn）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提供网上学习资源和辅导，并对文字教材内容进行必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要的补充和重点阐释，帮助大家更好地理解和掌握文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字教材内容。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学习资源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" y="0"/>
            <a:ext cx="1217739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533775" y="2385695"/>
            <a:ext cx="2724150" cy="115697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/>
                </a:solidFill>
              </a:ln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742251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在了解统计法法规基本知识和基本方法的基础上，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认识统计法在统计工作中的作用。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系统掌握统计调查、统计资料、民间统计与涉外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社会调查活动的管理，统计违法行为和法律责任。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学会运用统计执法检查，统计行政复议、诉讼等能力。</a:t>
            </a:r>
            <a:endParaRPr lang="zh-CN" altLang="en-US" sz="2400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17145"/>
            <a:ext cx="12187555" cy="6840855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5074920" y="1196975"/>
            <a:ext cx="2356485" cy="710565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333240" y="5194935"/>
            <a:ext cx="2356485" cy="710565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学习资源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7422515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（一）文字教材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《统计法规概论》，主编程子林，当代中国出版社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（二）网上资源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本课程在国家开放大学学习网（http://www.ouchn.cn）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提供网上学习资源和辅导，并对文字教材内容进行必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要的补充和重点阐释，帮助大家更好地理解和掌握文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字教材内容。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640" y="0"/>
            <a:ext cx="12151360" cy="55524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" y="2923540"/>
            <a:ext cx="12151360" cy="3961765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>
            <a:off x="4009390" y="658495"/>
            <a:ext cx="2218055" cy="81661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044950" y="2736215"/>
            <a:ext cx="2218055" cy="81661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6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3781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考核方式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302000" y="792480"/>
            <a:ext cx="8462010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chemeClr val="bg1"/>
                </a:solidFill>
              </a:rPr>
              <a:t>形成性考核：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         形成性考核在国开学习网 </a:t>
            </a:r>
            <a:r>
              <a:rPr lang="zh-CN" altLang="en-US" sz="2400">
                <a:solidFill>
                  <a:schemeClr val="bg1"/>
                </a:solidFill>
                <a:sym typeface="+mn-ea"/>
                <a:hlinkClick r:id="rId1"/>
              </a:rPr>
              <a:t>http://www.ouchn.cn/</a:t>
            </a:r>
            <a:r>
              <a:rPr lang="zh-CN" altLang="en-US" sz="2400">
                <a:solidFill>
                  <a:schemeClr val="bg1"/>
                </a:solidFill>
                <a:sym typeface="+mn-ea"/>
              </a:rPr>
              <a:t> 公布</a:t>
            </a:r>
            <a:endParaRPr lang="zh-CN" altLang="en-US" sz="2400">
              <a:solidFill>
                <a:schemeClr val="bg1"/>
              </a:solidFill>
              <a:sym typeface="+mn-ea"/>
            </a:endParaRPr>
          </a:p>
          <a:p>
            <a:endParaRPr lang="zh-CN" altLang="en-US" sz="2400">
              <a:solidFill>
                <a:schemeClr val="bg1"/>
              </a:solidFill>
              <a:sym typeface="+mn-ea"/>
            </a:endParaRPr>
          </a:p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         由两次阶段性测试构成，采用网上在线考核形式。</a:t>
            </a:r>
            <a:endParaRPr lang="zh-CN" altLang="en-US" sz="2400">
              <a:solidFill>
                <a:schemeClr val="bg1"/>
              </a:solidFill>
              <a:sym typeface="+mn-ea"/>
            </a:endParaRPr>
          </a:p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240405" y="349504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chemeClr val="bg1"/>
                </a:solidFill>
              </a:rPr>
              <a:t>终结性考试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32580" y="4111625"/>
            <a:ext cx="59143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chemeClr val="bg1"/>
                </a:solidFill>
              </a:rPr>
              <a:t>期末笔试考试，考试时长60分钟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01365" y="5513070"/>
            <a:ext cx="89211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chemeClr val="bg1"/>
                </a:solidFill>
              </a:rPr>
              <a:t>课程综合成绩=形成性考核成绩×50%+终结性考试成绩×50%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2" name="椭圆 11">
            <a:hlinkClick r:id="rId2" action="ppaction://hlinksldjump"/>
          </p:cNvPr>
          <p:cNvSpPr/>
          <p:nvPr/>
        </p:nvSpPr>
        <p:spPr>
          <a:xfrm>
            <a:off x="5780405" y="687705"/>
            <a:ext cx="1004570" cy="530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50%</a:t>
            </a:r>
            <a:endParaRPr lang="en-US" altLang="zh-CN"/>
          </a:p>
        </p:txBody>
      </p:sp>
      <p:sp>
        <p:nvSpPr>
          <p:cNvPr id="14" name="椭圆 13"/>
          <p:cNvSpPr/>
          <p:nvPr/>
        </p:nvSpPr>
        <p:spPr>
          <a:xfrm>
            <a:off x="5593715" y="3401695"/>
            <a:ext cx="1004570" cy="530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50%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bldLvl="0" animBg="1"/>
      <p:bldP spid="7" grpId="0"/>
      <p:bldP spid="14" grpId="0" bldLvl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07335" y="0"/>
            <a:ext cx="9384665" cy="6858000"/>
          </a:xfrm>
          <a:prstGeom prst="rect">
            <a:avLst/>
          </a:prstGeom>
          <a:solidFill>
            <a:srgbClr val="194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22275" y="3009900"/>
            <a:ext cx="2099945" cy="583565"/>
            <a:chOff x="5156346" y="1268127"/>
            <a:chExt cx="3073254" cy="583565"/>
          </a:xfrm>
        </p:grpSpPr>
        <p:sp>
          <p:nvSpPr>
            <p:cNvPr id="8" name="Freeform 53"/>
            <p:cNvSpPr>
              <a:spLocks noEditPoints="1"/>
            </p:cNvSpPr>
            <p:nvPr/>
          </p:nvSpPr>
          <p:spPr bwMode="auto">
            <a:xfrm>
              <a:off x="5156346" y="1320286"/>
              <a:ext cx="409281" cy="480459"/>
            </a:xfrm>
            <a:custGeom>
              <a:avLst/>
              <a:gdLst>
                <a:gd name="T0" fmla="*/ 6 w 23"/>
                <a:gd name="T1" fmla="*/ 0 h 27"/>
                <a:gd name="T2" fmla="*/ 7 w 23"/>
                <a:gd name="T3" fmla="*/ 26 h 27"/>
                <a:gd name="T4" fmla="*/ 1 w 23"/>
                <a:gd name="T5" fmla="*/ 27 h 27"/>
                <a:gd name="T6" fmla="*/ 0 w 23"/>
                <a:gd name="T7" fmla="*/ 1 h 27"/>
                <a:gd name="T8" fmla="*/ 17 w 23"/>
                <a:gd name="T9" fmla="*/ 0 h 27"/>
                <a:gd name="T10" fmla="*/ 23 w 23"/>
                <a:gd name="T11" fmla="*/ 1 h 27"/>
                <a:gd name="T12" fmla="*/ 22 w 23"/>
                <a:gd name="T13" fmla="*/ 27 h 27"/>
                <a:gd name="T14" fmla="*/ 16 w 23"/>
                <a:gd name="T15" fmla="*/ 26 h 27"/>
                <a:gd name="T16" fmla="*/ 17 w 23"/>
                <a:gd name="T17" fmla="*/ 0 h 27"/>
                <a:gd name="T18" fmla="*/ 22 w 23"/>
                <a:gd name="T19" fmla="*/ 4 h 27"/>
                <a:gd name="T20" fmla="*/ 17 w 23"/>
                <a:gd name="T21" fmla="*/ 11 h 27"/>
                <a:gd name="T22" fmla="*/ 20 w 23"/>
                <a:gd name="T23" fmla="*/ 20 h 27"/>
                <a:gd name="T24" fmla="*/ 20 w 23"/>
                <a:gd name="T25" fmla="*/ 24 h 27"/>
                <a:gd name="T26" fmla="*/ 20 w 23"/>
                <a:gd name="T27" fmla="*/ 20 h 27"/>
                <a:gd name="T28" fmla="*/ 22 w 23"/>
                <a:gd name="T29" fmla="*/ 14 h 27"/>
                <a:gd name="T30" fmla="*/ 17 w 23"/>
                <a:gd name="T31" fmla="*/ 12 h 27"/>
                <a:gd name="T32" fmla="*/ 9 w 23"/>
                <a:gd name="T33" fmla="*/ 0 h 27"/>
                <a:gd name="T34" fmla="*/ 15 w 23"/>
                <a:gd name="T35" fmla="*/ 1 h 27"/>
                <a:gd name="T36" fmla="*/ 14 w 23"/>
                <a:gd name="T37" fmla="*/ 27 h 27"/>
                <a:gd name="T38" fmla="*/ 8 w 23"/>
                <a:gd name="T39" fmla="*/ 26 h 27"/>
                <a:gd name="T40" fmla="*/ 9 w 23"/>
                <a:gd name="T41" fmla="*/ 0 h 27"/>
                <a:gd name="T42" fmla="*/ 14 w 23"/>
                <a:gd name="T43" fmla="*/ 4 h 27"/>
                <a:gd name="T44" fmla="*/ 9 w 23"/>
                <a:gd name="T45" fmla="*/ 11 h 27"/>
                <a:gd name="T46" fmla="*/ 11 w 23"/>
                <a:gd name="T47" fmla="*/ 20 h 27"/>
                <a:gd name="T48" fmla="*/ 11 w 23"/>
                <a:gd name="T49" fmla="*/ 24 h 27"/>
                <a:gd name="T50" fmla="*/ 11 w 23"/>
                <a:gd name="T51" fmla="*/ 20 h 27"/>
                <a:gd name="T52" fmla="*/ 14 w 23"/>
                <a:gd name="T53" fmla="*/ 14 h 27"/>
                <a:gd name="T54" fmla="*/ 9 w 23"/>
                <a:gd name="T55" fmla="*/ 12 h 27"/>
                <a:gd name="T56" fmla="*/ 1 w 23"/>
                <a:gd name="T57" fmla="*/ 4 h 27"/>
                <a:gd name="T58" fmla="*/ 6 w 23"/>
                <a:gd name="T59" fmla="*/ 11 h 27"/>
                <a:gd name="T60" fmla="*/ 1 w 23"/>
                <a:gd name="T61" fmla="*/ 4 h 27"/>
                <a:gd name="T62" fmla="*/ 5 w 23"/>
                <a:gd name="T63" fmla="*/ 22 h 27"/>
                <a:gd name="T64" fmla="*/ 1 w 23"/>
                <a:gd name="T65" fmla="*/ 22 h 27"/>
                <a:gd name="T66" fmla="*/ 1 w 23"/>
                <a:gd name="T67" fmla="*/ 14 h 27"/>
                <a:gd name="T68" fmla="*/ 6 w 23"/>
                <a:gd name="T69" fmla="*/ 12 h 27"/>
                <a:gd name="T70" fmla="*/ 1 w 23"/>
                <a:gd name="T71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7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6" y="27"/>
                    <a:pt x="6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7"/>
                    <a:pt x="0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  <a:moveTo>
                    <a:pt x="17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6" y="27"/>
                    <a:pt x="16" y="2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7" y="0"/>
                    <a:pt x="17" y="0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4"/>
                    <a:pt x="17" y="4"/>
                    <a:pt x="17" y="4"/>
                  </a:cubicBezTo>
                  <a:close/>
                  <a:moveTo>
                    <a:pt x="20" y="20"/>
                  </a:moveTo>
                  <a:cubicBezTo>
                    <a:pt x="21" y="20"/>
                    <a:pt x="22" y="21"/>
                    <a:pt x="22" y="22"/>
                  </a:cubicBezTo>
                  <a:cubicBezTo>
                    <a:pt x="22" y="23"/>
                    <a:pt x="21" y="24"/>
                    <a:pt x="20" y="24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8" y="21"/>
                    <a:pt x="19" y="20"/>
                    <a:pt x="20" y="20"/>
                  </a:cubicBezTo>
                  <a:close/>
                  <a:moveTo>
                    <a:pt x="17" y="14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4"/>
                    <a:pt x="17" y="14"/>
                    <a:pt x="17" y="14"/>
                  </a:cubicBezTo>
                  <a:close/>
                  <a:moveTo>
                    <a:pt x="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4" y="27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7"/>
                    <a:pt x="8" y="27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9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20"/>
                  </a:moveTo>
                  <a:cubicBezTo>
                    <a:pt x="13" y="20"/>
                    <a:pt x="14" y="21"/>
                    <a:pt x="14" y="22"/>
                  </a:cubicBezTo>
                  <a:cubicBezTo>
                    <a:pt x="14" y="23"/>
                    <a:pt x="13" y="24"/>
                    <a:pt x="11" y="24"/>
                  </a:cubicBezTo>
                  <a:cubicBezTo>
                    <a:pt x="10" y="24"/>
                    <a:pt x="9" y="23"/>
                    <a:pt x="9" y="22"/>
                  </a:cubicBezTo>
                  <a:cubicBezTo>
                    <a:pt x="9" y="21"/>
                    <a:pt x="10" y="20"/>
                    <a:pt x="11" y="20"/>
                  </a:cubicBezTo>
                  <a:close/>
                  <a:moveTo>
                    <a:pt x="9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9" y="14"/>
                    <a:pt x="9" y="14"/>
                  </a:cubicBezTo>
                  <a:close/>
                  <a:moveTo>
                    <a:pt x="1" y="4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3" y="20"/>
                  </a:moveTo>
                  <a:cubicBezTo>
                    <a:pt x="4" y="20"/>
                    <a:pt x="5" y="21"/>
                    <a:pt x="5" y="22"/>
                  </a:cubicBezTo>
                  <a:cubicBezTo>
                    <a:pt x="5" y="23"/>
                    <a:pt x="4" y="24"/>
                    <a:pt x="3" y="24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1" y="21"/>
                    <a:pt x="2" y="20"/>
                    <a:pt x="3" y="20"/>
                  </a:cubicBezTo>
                  <a:close/>
                  <a:moveTo>
                    <a:pt x="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1942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65628" y="1268127"/>
              <a:ext cx="266397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mtClean="0">
                  <a:solidFill>
                    <a:srgbClr val="194258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学习资源</a:t>
              </a:r>
              <a:endParaRPr lang="zh-CN" altLang="en-US">
                <a:solidFill>
                  <a:srgbClr val="19425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581025" y="2923579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1025" y="3696110"/>
            <a:ext cx="2952750" cy="0"/>
          </a:xfrm>
          <a:prstGeom prst="line">
            <a:avLst/>
          </a:prstGeom>
          <a:ln w="12700">
            <a:solidFill>
              <a:srgbClr val="1942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009390" y="807720"/>
            <a:ext cx="7422515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（一）文字教材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《统计法规概论》，主编程子林，当代中国出版社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（二）网上资源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本课程在国家开放大学学习网（http://www.ouchn.cn）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提供网上学习资源和辅导，并对文字教材内容进行必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要的补充和重点阐释，帮助大家更好地理解和掌握文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 字教材内容。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640" y="0"/>
            <a:ext cx="12151360" cy="55524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" y="2923540"/>
            <a:ext cx="12151360" cy="3961765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>
            <a:off x="4481830" y="5815330"/>
            <a:ext cx="2477135" cy="98425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basetag"/>
  <p:tag name="KSO_WM_TEMPLATE_INDEX" val="20161351"/>
</p:tagLst>
</file>

<file path=ppt/tags/tag10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11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12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13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14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2.xml><?xml version="1.0" encoding="utf-8"?>
<p:tagLst xmlns:p="http://schemas.openxmlformats.org/presentationml/2006/main">
  <p:tag name="KSO_WM_TAG_VERSION" val="1.0"/>
  <p:tag name="KSO_WM_TEMPLATE_CATEGORY" val="basetag"/>
  <p:tag name="KSO_WM_TEMPLATE_INDEX" val="20161351"/>
</p:tagLst>
</file>

<file path=ppt/tags/tag3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TEMPLATE_THUMBS_INDEX" val="1、2、3、4、6、7、8、16、17、20、25"/>
  <p:tag name="KSO_WM_BEAUTIFY_FLAG" val="#wm#"/>
</p:tagLst>
</file>

<file path=ppt/tags/tag4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5"/>
  <p:tag name="KSO_WM_SLIDE_INDEX" val="25"/>
  <p:tag name="KSO_WM_SLIDE_ITEM_CNT" val="0"/>
  <p:tag name="KSO_WM_SLIDE_TYPE" val="endPage"/>
  <p:tag name="KSO_WM_BEAUTIFY_FLAG" val="#wm#"/>
</p:tagLst>
</file>

<file path=ppt/tags/tag5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6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7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8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ags/tag9.xml><?xml version="1.0" encoding="utf-8"?>
<p:tagLst xmlns:p="http://schemas.openxmlformats.org/presentationml/2006/main">
  <p:tag name="KSO_WM_TEMPLATE_CATEGORY" val="basetag"/>
  <p:tag name="KSO_WM_TEMPLATE_INDEX" val="20161351"/>
  <p:tag name="KSO_WM_TAG_VERSION" val="1.0"/>
  <p:tag name="KSO_WM_SLIDE_ID" val="basetag20161351_2"/>
  <p:tag name="KSO_WM_SLIDE_INDEX" val="2"/>
  <p:tag name="KSO_WM_SLIDE_ITEM_CNT" val="0"/>
  <p:tag name="KSO_WM_SLIDE_TYPE" val="contents"/>
  <p:tag name="KSO_WM_BEAUTIFY_FLAG" val="#wm#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WPS 演示</Application>
  <PresentationFormat>宽屏</PresentationFormat>
  <Paragraphs>143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Calibri Light</vt:lpstr>
      <vt:lpstr>Calibri</vt:lpstr>
      <vt:lpstr>微软雅黑</vt:lpstr>
      <vt:lpstr>黑体</vt:lpstr>
      <vt:lpstr>Impact</vt:lpstr>
      <vt:lpstr>方正姚体</vt:lpstr>
      <vt:lpstr>Tahoma</vt:lpstr>
      <vt:lpstr>Lao UI</vt:lpstr>
      <vt:lpstr>Segoe UI Symbol</vt:lpstr>
      <vt:lpstr>1_Office 主题</vt:lpstr>
      <vt:lpstr>谢谢观看 请各位评委老师批评指正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Y</cp:lastModifiedBy>
  <cp:revision>4</cp:revision>
  <dcterms:created xsi:type="dcterms:W3CDTF">2015-05-05T08:02:00Z</dcterms:created>
  <dcterms:modified xsi:type="dcterms:W3CDTF">2017-06-12T14:57:35Z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